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6"/>
  </p:notesMasterIdLst>
  <p:handoutMasterIdLst>
    <p:handoutMasterId r:id="rId127"/>
  </p:handoutMasterIdLst>
  <p:sldIdLst>
    <p:sldId id="256" r:id="rId2"/>
    <p:sldId id="257" r:id="rId3"/>
    <p:sldId id="258" r:id="rId4"/>
    <p:sldId id="265" r:id="rId5"/>
    <p:sldId id="259" r:id="rId6"/>
    <p:sldId id="261" r:id="rId7"/>
    <p:sldId id="260" r:id="rId8"/>
    <p:sldId id="262" r:id="rId9"/>
    <p:sldId id="263" r:id="rId10"/>
    <p:sldId id="264" r:id="rId11"/>
    <p:sldId id="404" r:id="rId12"/>
    <p:sldId id="266" r:id="rId13"/>
    <p:sldId id="269" r:id="rId14"/>
    <p:sldId id="271" r:id="rId15"/>
    <p:sldId id="276" r:id="rId16"/>
    <p:sldId id="275" r:id="rId17"/>
    <p:sldId id="273" r:id="rId18"/>
    <p:sldId id="405" r:id="rId19"/>
    <p:sldId id="280" r:id="rId20"/>
    <p:sldId id="281" r:id="rId21"/>
    <p:sldId id="270" r:id="rId22"/>
    <p:sldId id="282" r:id="rId23"/>
    <p:sldId id="283" r:id="rId24"/>
    <p:sldId id="286" r:id="rId25"/>
    <p:sldId id="406" r:id="rId26"/>
    <p:sldId id="288" r:id="rId27"/>
    <p:sldId id="289" r:id="rId28"/>
    <p:sldId id="290" r:id="rId29"/>
    <p:sldId id="407" r:id="rId30"/>
    <p:sldId id="292" r:id="rId31"/>
    <p:sldId id="293" r:id="rId32"/>
    <p:sldId id="295" r:id="rId33"/>
    <p:sldId id="296" r:id="rId34"/>
    <p:sldId id="298" r:id="rId35"/>
    <p:sldId id="299" r:id="rId36"/>
    <p:sldId id="300" r:id="rId37"/>
    <p:sldId id="302" r:id="rId38"/>
    <p:sldId id="408" r:id="rId39"/>
    <p:sldId id="304" r:id="rId40"/>
    <p:sldId id="409" r:id="rId41"/>
    <p:sldId id="306" r:id="rId42"/>
    <p:sldId id="307" r:id="rId43"/>
    <p:sldId id="308" r:id="rId44"/>
    <p:sldId id="398" r:id="rId45"/>
    <p:sldId id="309" r:id="rId46"/>
    <p:sldId id="310" r:id="rId47"/>
    <p:sldId id="311" r:id="rId48"/>
    <p:sldId id="312" r:id="rId49"/>
    <p:sldId id="318" r:id="rId50"/>
    <p:sldId id="313" r:id="rId51"/>
    <p:sldId id="314" r:id="rId52"/>
    <p:sldId id="316" r:id="rId53"/>
    <p:sldId id="456" r:id="rId54"/>
    <p:sldId id="401" r:id="rId55"/>
    <p:sldId id="403" r:id="rId56"/>
    <p:sldId id="410" r:id="rId57"/>
    <p:sldId id="320" r:id="rId58"/>
    <p:sldId id="322" r:id="rId59"/>
    <p:sldId id="323" r:id="rId60"/>
    <p:sldId id="324" r:id="rId61"/>
    <p:sldId id="325" r:id="rId62"/>
    <p:sldId id="327" r:id="rId63"/>
    <p:sldId id="329" r:id="rId64"/>
    <p:sldId id="326" r:id="rId65"/>
    <p:sldId id="330" r:id="rId66"/>
    <p:sldId id="331" r:id="rId67"/>
    <p:sldId id="332" r:id="rId68"/>
    <p:sldId id="333" r:id="rId69"/>
    <p:sldId id="334" r:id="rId70"/>
    <p:sldId id="335" r:id="rId71"/>
    <p:sldId id="336" r:id="rId72"/>
    <p:sldId id="337" r:id="rId73"/>
    <p:sldId id="339" r:id="rId74"/>
    <p:sldId id="457" r:id="rId75"/>
    <p:sldId id="340" r:id="rId76"/>
    <p:sldId id="341" r:id="rId77"/>
    <p:sldId id="342" r:id="rId78"/>
    <p:sldId id="343" r:id="rId79"/>
    <p:sldId id="411" r:id="rId80"/>
    <p:sldId id="345" r:id="rId81"/>
    <p:sldId id="346" r:id="rId82"/>
    <p:sldId id="349" r:id="rId83"/>
    <p:sldId id="350" r:id="rId84"/>
    <p:sldId id="347" r:id="rId85"/>
    <p:sldId id="348" r:id="rId86"/>
    <p:sldId id="412" r:id="rId87"/>
    <p:sldId id="352" r:id="rId88"/>
    <p:sldId id="353" r:id="rId89"/>
    <p:sldId id="413" r:id="rId90"/>
    <p:sldId id="414" r:id="rId91"/>
    <p:sldId id="415" r:id="rId92"/>
    <p:sldId id="417" r:id="rId93"/>
    <p:sldId id="416" r:id="rId94"/>
    <p:sldId id="418" r:id="rId95"/>
    <p:sldId id="357" r:id="rId96"/>
    <p:sldId id="358" r:id="rId97"/>
    <p:sldId id="419" r:id="rId98"/>
    <p:sldId id="420" r:id="rId99"/>
    <p:sldId id="421" r:id="rId100"/>
    <p:sldId id="422" r:id="rId101"/>
    <p:sldId id="423" r:id="rId102"/>
    <p:sldId id="424" r:id="rId103"/>
    <p:sldId id="425" r:id="rId104"/>
    <p:sldId id="427" r:id="rId105"/>
    <p:sldId id="428" r:id="rId106"/>
    <p:sldId id="429" r:id="rId107"/>
    <p:sldId id="430" r:id="rId108"/>
    <p:sldId id="431" r:id="rId109"/>
    <p:sldId id="432" r:id="rId110"/>
    <p:sldId id="433" r:id="rId111"/>
    <p:sldId id="434" r:id="rId112"/>
    <p:sldId id="435" r:id="rId113"/>
    <p:sldId id="437" r:id="rId114"/>
    <p:sldId id="439" r:id="rId115"/>
    <p:sldId id="440" r:id="rId116"/>
    <p:sldId id="441" r:id="rId117"/>
    <p:sldId id="442" r:id="rId118"/>
    <p:sldId id="443" r:id="rId119"/>
    <p:sldId id="444" r:id="rId120"/>
    <p:sldId id="445" r:id="rId121"/>
    <p:sldId id="449" r:id="rId122"/>
    <p:sldId id="450" r:id="rId123"/>
    <p:sldId id="452" r:id="rId124"/>
    <p:sldId id="453" r:id="rId125"/>
  </p:sldIdLst>
  <p:sldSz cx="9144000" cy="6858000" type="screen4x3"/>
  <p:notesSz cx="7010400"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B7E412"/>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8955" autoAdjust="0"/>
  </p:normalViewPr>
  <p:slideViewPr>
    <p:cSldViewPr>
      <p:cViewPr>
        <p:scale>
          <a:sx n="80" d="100"/>
          <a:sy n="80" d="100"/>
        </p:scale>
        <p:origin x="-1230"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s-MX"/>
          </a:p>
        </p:txBody>
      </p:sp>
      <p:sp>
        <p:nvSpPr>
          <p:cNvPr id="3" name="2 Marcador de fecha"/>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23DBC61-A50B-4EB3-A215-DC9737CC63AE}" type="datetimeFigureOut">
              <a:rPr lang="es-MX" smtClean="0"/>
              <a:t>17/03/2016</a:t>
            </a:fld>
            <a:endParaRPr lang="es-MX"/>
          </a:p>
        </p:txBody>
      </p:sp>
      <p:sp>
        <p:nvSpPr>
          <p:cNvPr id="4" name="3 Marcador de pie de página"/>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s-MX"/>
          </a:p>
        </p:txBody>
      </p:sp>
      <p:sp>
        <p:nvSpPr>
          <p:cNvPr id="5" name="4 Marcador de número de diapositiva"/>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0553947-B101-4C96-86AC-DF8B3495B48F}" type="slidenum">
              <a:rPr lang="es-MX" smtClean="0"/>
              <a:t>‹Nº›</a:t>
            </a:fld>
            <a:endParaRPr lang="es-MX"/>
          </a:p>
        </p:txBody>
      </p:sp>
    </p:spTree>
    <p:extLst>
      <p:ext uri="{BB962C8B-B14F-4D97-AF65-F5344CB8AC3E}">
        <p14:creationId xmlns:p14="http://schemas.microsoft.com/office/powerpoint/2010/main" val="520291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s-MX" dirty="0"/>
          </a:p>
        </p:txBody>
      </p:sp>
      <p:sp>
        <p:nvSpPr>
          <p:cNvPr id="3" name="2 Marcador de fecha"/>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46593A0-018A-43FF-9B0F-21C5E698CFDF}" type="datetimeFigureOut">
              <a:rPr lang="es-MX" smtClean="0"/>
              <a:t>17/03/2016</a:t>
            </a:fld>
            <a:endParaRPr lang="es-MX" dirty="0"/>
          </a:p>
        </p:txBody>
      </p:sp>
      <p:sp>
        <p:nvSpPr>
          <p:cNvPr id="4" name="3 Marcador de imagen de diapositiva"/>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s-MX" dirty="0"/>
          </a:p>
        </p:txBody>
      </p:sp>
      <p:sp>
        <p:nvSpPr>
          <p:cNvPr id="5" name="4 Marcador de notas"/>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s-MX" dirty="0"/>
          </a:p>
        </p:txBody>
      </p:sp>
      <p:sp>
        <p:nvSpPr>
          <p:cNvPr id="7" name="6 Marcador de número de diapositiva"/>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6061F6B-E290-4417-A587-76A32EE68BCD}" type="slidenum">
              <a:rPr lang="es-MX" smtClean="0"/>
              <a:t>‹Nº›</a:t>
            </a:fld>
            <a:endParaRPr lang="es-MX" dirty="0"/>
          </a:p>
        </p:txBody>
      </p:sp>
    </p:spTree>
    <p:extLst>
      <p:ext uri="{BB962C8B-B14F-4D97-AF65-F5344CB8AC3E}">
        <p14:creationId xmlns:p14="http://schemas.microsoft.com/office/powerpoint/2010/main" val="3292156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1100" y="696913"/>
            <a:ext cx="4648200" cy="3486150"/>
          </a:xfrm>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56061F6B-E290-4417-A587-76A32EE68BCD}" type="slidenum">
              <a:rPr lang="es-MX" smtClean="0"/>
              <a:t>2</a:t>
            </a:fld>
            <a:endParaRPr lang="es-MX" dirty="0"/>
          </a:p>
        </p:txBody>
      </p:sp>
    </p:spTree>
    <p:extLst>
      <p:ext uri="{BB962C8B-B14F-4D97-AF65-F5344CB8AC3E}">
        <p14:creationId xmlns:p14="http://schemas.microsoft.com/office/powerpoint/2010/main" val="269410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1100" y="696913"/>
            <a:ext cx="4648200" cy="3486150"/>
          </a:xfrm>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56061F6B-E290-4417-A587-76A32EE68BCD}" type="slidenum">
              <a:rPr lang="es-MX" smtClean="0"/>
              <a:t>6</a:t>
            </a:fld>
            <a:endParaRPr lang="es-MX" dirty="0"/>
          </a:p>
        </p:txBody>
      </p:sp>
    </p:spTree>
    <p:extLst>
      <p:ext uri="{BB962C8B-B14F-4D97-AF65-F5344CB8AC3E}">
        <p14:creationId xmlns:p14="http://schemas.microsoft.com/office/powerpoint/2010/main" val="2671777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7"/>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9734F6AD-EFA4-45D9-A811-A8BD8796FC9B}" type="datetime1">
              <a:rPr lang="es-MX" smtClean="0"/>
              <a:t>17/03/2016</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FC0B3866-78DA-4630-9052-CE32F8D2C3E0}" type="slidenum">
              <a:rPr lang="es-MX" smtClean="0"/>
              <a:t>‹Nº›</a:t>
            </a:fld>
            <a:endParaRPr lang="es-MX" dirty="0"/>
          </a:p>
        </p:txBody>
      </p:sp>
    </p:spTree>
    <p:extLst>
      <p:ext uri="{BB962C8B-B14F-4D97-AF65-F5344CB8AC3E}">
        <p14:creationId xmlns:p14="http://schemas.microsoft.com/office/powerpoint/2010/main" val="496697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D9103ED4-5C50-4774-A122-5CC43EA63BC3}" type="datetime1">
              <a:rPr lang="es-MX" smtClean="0"/>
              <a:t>17/03/2016</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FC0B3866-78DA-4630-9052-CE32F8D2C3E0}" type="slidenum">
              <a:rPr lang="es-MX" smtClean="0"/>
              <a:t>‹Nº›</a:t>
            </a:fld>
            <a:endParaRPr lang="es-MX" dirty="0"/>
          </a:p>
        </p:txBody>
      </p:sp>
    </p:spTree>
    <p:extLst>
      <p:ext uri="{BB962C8B-B14F-4D97-AF65-F5344CB8AC3E}">
        <p14:creationId xmlns:p14="http://schemas.microsoft.com/office/powerpoint/2010/main" val="4221149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28600"/>
            <a:ext cx="2057400" cy="4876800"/>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28600"/>
            <a:ext cx="6019800" cy="48768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3F262866-9E3D-4233-B9CC-2B04CF9AC9E9}" type="datetime1">
              <a:rPr lang="es-MX" smtClean="0"/>
              <a:t>17/03/2016</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FC0B3866-78DA-4630-9052-CE32F8D2C3E0}" type="slidenum">
              <a:rPr lang="es-MX" smtClean="0"/>
              <a:t>‹Nº›</a:t>
            </a:fld>
            <a:endParaRPr lang="es-MX" dirty="0"/>
          </a:p>
        </p:txBody>
      </p:sp>
    </p:spTree>
    <p:extLst>
      <p:ext uri="{BB962C8B-B14F-4D97-AF65-F5344CB8AC3E}">
        <p14:creationId xmlns:p14="http://schemas.microsoft.com/office/powerpoint/2010/main" val="2260064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3F02B340-ADB9-4427-A321-B2D812D47024}" type="datetime1">
              <a:rPr lang="es-MX" smtClean="0"/>
              <a:t>17/03/2016</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FC0B3866-78DA-4630-9052-CE32F8D2C3E0}" type="slidenum">
              <a:rPr lang="es-MX" smtClean="0"/>
              <a:t>‹Nº›</a:t>
            </a:fld>
            <a:endParaRPr lang="es-MX" dirty="0"/>
          </a:p>
        </p:txBody>
      </p:sp>
    </p:spTree>
    <p:extLst>
      <p:ext uri="{BB962C8B-B14F-4D97-AF65-F5344CB8AC3E}">
        <p14:creationId xmlns:p14="http://schemas.microsoft.com/office/powerpoint/2010/main" val="1320287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1"/>
            <a:ext cx="7772400" cy="1362076"/>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0179B3BA-C2BA-4EAE-B328-AE68467598E8}" type="datetime1">
              <a:rPr lang="es-MX" smtClean="0"/>
              <a:t>17/03/2016</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FC0B3866-78DA-4630-9052-CE32F8D2C3E0}" type="slidenum">
              <a:rPr lang="es-MX" smtClean="0"/>
              <a:t>‹Nº›</a:t>
            </a:fld>
            <a:endParaRPr lang="es-MX" dirty="0"/>
          </a:p>
        </p:txBody>
      </p:sp>
    </p:spTree>
    <p:extLst>
      <p:ext uri="{BB962C8B-B14F-4D97-AF65-F5344CB8AC3E}">
        <p14:creationId xmlns:p14="http://schemas.microsoft.com/office/powerpoint/2010/main" val="1539978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333500"/>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333500"/>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4D748B67-D3BC-4B5E-901C-7047615DB000}" type="datetime1">
              <a:rPr lang="es-MX" smtClean="0"/>
              <a:t>17/03/2016</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FC0B3866-78DA-4630-9052-CE32F8D2C3E0}" type="slidenum">
              <a:rPr lang="es-MX" smtClean="0"/>
              <a:t>‹Nº›</a:t>
            </a:fld>
            <a:endParaRPr lang="es-MX" dirty="0"/>
          </a:p>
        </p:txBody>
      </p:sp>
    </p:spTree>
    <p:extLst>
      <p:ext uri="{BB962C8B-B14F-4D97-AF65-F5344CB8AC3E}">
        <p14:creationId xmlns:p14="http://schemas.microsoft.com/office/powerpoint/2010/main" val="1079268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7"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6BBC5775-25A0-4144-8697-7EA0B863B692}" type="datetime1">
              <a:rPr lang="es-MX" smtClean="0"/>
              <a:t>17/03/2016</a:t>
            </a:fld>
            <a:endParaRPr lang="es-MX" dirty="0"/>
          </a:p>
        </p:txBody>
      </p:sp>
      <p:sp>
        <p:nvSpPr>
          <p:cNvPr id="8" name="7 Marcador de pie de página"/>
          <p:cNvSpPr>
            <a:spLocks noGrp="1"/>
          </p:cNvSpPr>
          <p:nvPr>
            <p:ph type="ftr" sz="quarter" idx="11"/>
          </p:nvPr>
        </p:nvSpPr>
        <p:spPr/>
        <p:txBody>
          <a:bodyPr/>
          <a:lstStyle/>
          <a:p>
            <a:endParaRPr lang="es-MX" dirty="0"/>
          </a:p>
        </p:txBody>
      </p:sp>
      <p:sp>
        <p:nvSpPr>
          <p:cNvPr id="9" name="8 Marcador de número de diapositiva"/>
          <p:cNvSpPr>
            <a:spLocks noGrp="1"/>
          </p:cNvSpPr>
          <p:nvPr>
            <p:ph type="sldNum" sz="quarter" idx="12"/>
          </p:nvPr>
        </p:nvSpPr>
        <p:spPr/>
        <p:txBody>
          <a:bodyPr/>
          <a:lstStyle/>
          <a:p>
            <a:fld id="{FC0B3866-78DA-4630-9052-CE32F8D2C3E0}" type="slidenum">
              <a:rPr lang="es-MX" smtClean="0"/>
              <a:t>‹Nº›</a:t>
            </a:fld>
            <a:endParaRPr lang="es-MX" dirty="0"/>
          </a:p>
        </p:txBody>
      </p:sp>
    </p:spTree>
    <p:extLst>
      <p:ext uri="{BB962C8B-B14F-4D97-AF65-F5344CB8AC3E}">
        <p14:creationId xmlns:p14="http://schemas.microsoft.com/office/powerpoint/2010/main" val="1662641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C48FF5BB-0E6A-46A3-999E-5D36E2F88879}" type="datetime1">
              <a:rPr lang="es-MX" smtClean="0"/>
              <a:t>17/03/2016</a:t>
            </a:fld>
            <a:endParaRPr lang="es-MX" dirty="0"/>
          </a:p>
        </p:txBody>
      </p:sp>
      <p:sp>
        <p:nvSpPr>
          <p:cNvPr id="4" name="3 Marcador de pie de página"/>
          <p:cNvSpPr>
            <a:spLocks noGrp="1"/>
          </p:cNvSpPr>
          <p:nvPr>
            <p:ph type="ftr" sz="quarter" idx="11"/>
          </p:nvPr>
        </p:nvSpPr>
        <p:spPr/>
        <p:txBody>
          <a:bodyPr/>
          <a:lstStyle/>
          <a:p>
            <a:endParaRPr lang="es-MX" dirty="0"/>
          </a:p>
        </p:txBody>
      </p:sp>
      <p:sp>
        <p:nvSpPr>
          <p:cNvPr id="5" name="4 Marcador de número de diapositiva"/>
          <p:cNvSpPr>
            <a:spLocks noGrp="1"/>
          </p:cNvSpPr>
          <p:nvPr>
            <p:ph type="sldNum" sz="quarter" idx="12"/>
          </p:nvPr>
        </p:nvSpPr>
        <p:spPr/>
        <p:txBody>
          <a:bodyPr/>
          <a:lstStyle/>
          <a:p>
            <a:fld id="{FC0B3866-78DA-4630-9052-CE32F8D2C3E0}" type="slidenum">
              <a:rPr lang="es-MX" smtClean="0"/>
              <a:t>‹Nº›</a:t>
            </a:fld>
            <a:endParaRPr lang="es-MX" dirty="0"/>
          </a:p>
        </p:txBody>
      </p:sp>
    </p:spTree>
    <p:extLst>
      <p:ext uri="{BB962C8B-B14F-4D97-AF65-F5344CB8AC3E}">
        <p14:creationId xmlns:p14="http://schemas.microsoft.com/office/powerpoint/2010/main" val="2570288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CE1DA4A-0E08-4F97-A651-A42F1D1E6178}" type="datetime1">
              <a:rPr lang="es-MX" smtClean="0"/>
              <a:t>17/03/2016</a:t>
            </a:fld>
            <a:endParaRPr lang="es-MX" dirty="0"/>
          </a:p>
        </p:txBody>
      </p:sp>
      <p:sp>
        <p:nvSpPr>
          <p:cNvPr id="3" name="2 Marcador de pie de página"/>
          <p:cNvSpPr>
            <a:spLocks noGrp="1"/>
          </p:cNvSpPr>
          <p:nvPr>
            <p:ph type="ftr" sz="quarter" idx="11"/>
          </p:nvPr>
        </p:nvSpPr>
        <p:spPr/>
        <p:txBody>
          <a:bodyPr/>
          <a:lstStyle/>
          <a:p>
            <a:endParaRPr lang="es-MX" dirty="0"/>
          </a:p>
        </p:txBody>
      </p:sp>
      <p:sp>
        <p:nvSpPr>
          <p:cNvPr id="4" name="3 Marcador de número de diapositiva"/>
          <p:cNvSpPr>
            <a:spLocks noGrp="1"/>
          </p:cNvSpPr>
          <p:nvPr>
            <p:ph type="sldNum" sz="quarter" idx="12"/>
          </p:nvPr>
        </p:nvSpPr>
        <p:spPr/>
        <p:txBody>
          <a:bodyPr/>
          <a:lstStyle/>
          <a:p>
            <a:fld id="{FC0B3866-78DA-4630-9052-CE32F8D2C3E0}" type="slidenum">
              <a:rPr lang="es-MX" smtClean="0"/>
              <a:t>‹Nº›</a:t>
            </a:fld>
            <a:endParaRPr lang="es-MX" dirty="0"/>
          </a:p>
        </p:txBody>
      </p:sp>
    </p:spTree>
    <p:extLst>
      <p:ext uri="{BB962C8B-B14F-4D97-AF65-F5344CB8AC3E}">
        <p14:creationId xmlns:p14="http://schemas.microsoft.com/office/powerpoint/2010/main" val="1691456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73051"/>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B03C952-C16E-48AE-934A-ED5CE956275F}" type="datetime1">
              <a:rPr lang="es-MX" smtClean="0"/>
              <a:t>17/03/2016</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FC0B3866-78DA-4630-9052-CE32F8D2C3E0}" type="slidenum">
              <a:rPr lang="es-MX" smtClean="0"/>
              <a:t>‹Nº›</a:t>
            </a:fld>
            <a:endParaRPr lang="es-MX" dirty="0"/>
          </a:p>
        </p:txBody>
      </p:sp>
    </p:spTree>
    <p:extLst>
      <p:ext uri="{BB962C8B-B14F-4D97-AF65-F5344CB8AC3E}">
        <p14:creationId xmlns:p14="http://schemas.microsoft.com/office/powerpoint/2010/main" val="899785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85148FB-B7D9-4F8A-A9B8-A46701EB2181}" type="datetime1">
              <a:rPr lang="es-MX" smtClean="0"/>
              <a:t>17/03/2016</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FC0B3866-78DA-4630-9052-CE32F8D2C3E0}" type="slidenum">
              <a:rPr lang="es-MX" smtClean="0"/>
              <a:t>‹Nº›</a:t>
            </a:fld>
            <a:endParaRPr lang="es-MX" dirty="0"/>
          </a:p>
        </p:txBody>
      </p:sp>
    </p:spTree>
    <p:extLst>
      <p:ext uri="{BB962C8B-B14F-4D97-AF65-F5344CB8AC3E}">
        <p14:creationId xmlns:p14="http://schemas.microsoft.com/office/powerpoint/2010/main" val="4011752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17734E-5B6F-4265-9329-8B0C308BB067}" type="datetime1">
              <a:rPr lang="es-MX" smtClean="0"/>
              <a:t>17/03/2016</a:t>
            </a:fld>
            <a:endParaRPr lang="es-MX" dirty="0"/>
          </a:p>
        </p:txBody>
      </p:sp>
      <p:sp>
        <p:nvSpPr>
          <p:cNvPr id="5" name="4 Marcador de pie de página"/>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5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0B3866-78DA-4630-9052-CE32F8D2C3E0}" type="slidenum">
              <a:rPr lang="es-MX" smtClean="0"/>
              <a:t>‹Nº›</a:t>
            </a:fld>
            <a:endParaRPr lang="es-MX" dirty="0"/>
          </a:p>
        </p:txBody>
      </p:sp>
    </p:spTree>
    <p:extLst>
      <p:ext uri="{BB962C8B-B14F-4D97-AF65-F5344CB8AC3E}">
        <p14:creationId xmlns:p14="http://schemas.microsoft.com/office/powerpoint/2010/main" val="399351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0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s://prosoft.economia.gob.mx/ro2015/COP2015.pdf" TargetMode="External"/><Relationship Id="rId2" Type="http://schemas.openxmlformats.org/officeDocument/2006/relationships/hyperlink" Target="https://prosoft.economia.gob.mx/ro2014/ROP_2014.pdf" TargetMode="External"/><Relationship Id="rId1" Type="http://schemas.openxmlformats.org/officeDocument/2006/relationships/slideLayout" Target="../slideLayouts/slideLayout2.xml"/><Relationship Id="rId4" Type="http://schemas.openxmlformats.org/officeDocument/2006/relationships/hyperlink" Target="http://www.canieti.org/servicios/fondos/fondos_copy1/prosoft.aspx"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mailto:informacionfondos@canieti.com.mx" TargetMode="External"/><Relationship Id="rId2" Type="http://schemas.openxmlformats.org/officeDocument/2006/relationships/hyperlink" Target="mailto:direccionfondos@canieti.com.mx" TargetMode="External"/><Relationship Id="rId1" Type="http://schemas.openxmlformats.org/officeDocument/2006/relationships/slideLayout" Target="../slideLayouts/slideLayout2.xml"/><Relationship Id="rId4" Type="http://schemas.openxmlformats.org/officeDocument/2006/relationships/hyperlink" Target="mailto:asistentefondos@canieti.com.mx" TargetMode="External"/></Relationships>
</file>

<file path=ppt/slides/_rels/slide124.xml.rels><?xml version="1.0" encoding="UTF-8" standalone="yes"?>
<Relationships xmlns="http://schemas.openxmlformats.org/package/2006/relationships"><Relationship Id="rId3" Type="http://schemas.openxmlformats.org/officeDocument/2006/relationships/hyperlink" Target="mailto:asistentefondos@canieti.com.mx" TargetMode="External"/><Relationship Id="rId2" Type="http://schemas.openxmlformats.org/officeDocument/2006/relationships/hyperlink" Target="mailto:apoyofondos@canieti.com.mx" TargetMode="External"/><Relationship Id="rId1" Type="http://schemas.openxmlformats.org/officeDocument/2006/relationships/slideLayout" Target="../slideLayouts/slideLayout2.xml"/><Relationship Id="rId5" Type="http://schemas.openxmlformats.org/officeDocument/2006/relationships/hyperlink" Target="mailto:seguimientofondos@canieti.com.mx" TargetMode="External"/><Relationship Id="rId4" Type="http://schemas.openxmlformats.org/officeDocument/2006/relationships/hyperlink" Target="mailto:gestiondeprocesos@canieti.com.mx"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gestiondeprocesos@canieti.com.mx"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prosoft.economia.gob.mx/guias/"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6.png"/></Relationships>
</file>

<file path=ppt/slides/_rels/slide6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png"/><Relationship Id="rId4" Type="http://schemas.openxmlformats.org/officeDocument/2006/relationships/image" Target="../media/image58.png"/><Relationship Id="rId9" Type="http://schemas.openxmlformats.org/officeDocument/2006/relationships/image" Target="../media/image1.png"/></Relationships>
</file>

<file path=ppt/slides/_rels/slide6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6.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2.png"/><Relationship Id="rId4" Type="http://schemas.openxmlformats.org/officeDocument/2006/relationships/image" Target="../media/image8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info4.juridicas.unam.mx/ijure/fed/7/59.htm?s" TargetMode="Externa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6.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verificacfdi.facturaelectronica.sat.gob.mx/"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consulta.sat.gob.mx/cprsinternet/"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prosoft.economia.gob.mx/formatos/" TargetMode="External"/><Relationship Id="rId4" Type="http://schemas.openxmlformats.org/officeDocument/2006/relationships/image" Target="../media/image87.png"/></Relationships>
</file>

<file path=ppt/slides/_rels/slide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www.prosoft.economia.gob.mx/beneficiario" TargetMode="Externa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9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1" y="1436290"/>
            <a:ext cx="9144000" cy="4982528"/>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1" y="227165"/>
            <a:ext cx="1997381" cy="96958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5" name="0 Imagen"/>
          <p:cNvPicPr/>
          <p:nvPr/>
        </p:nvPicPr>
        <p:blipFill>
          <a:blip r:embed="rId3" cstate="print">
            <a:extLst>
              <a:ext uri="{28A0092B-C50C-407E-A947-70E740481C1C}">
                <a14:useLocalDpi xmlns:a14="http://schemas.microsoft.com/office/drawing/2010/main" val="0"/>
              </a:ext>
            </a:extLst>
          </a:blip>
          <a:stretch>
            <a:fillRect/>
          </a:stretch>
        </p:blipFill>
        <p:spPr>
          <a:xfrm>
            <a:off x="937135" y="155156"/>
            <a:ext cx="1796328" cy="995198"/>
          </a:xfrm>
          <a:prstGeom prst="rect">
            <a:avLst/>
          </a:prstGeom>
          <a:ln>
            <a:noFill/>
          </a:ln>
        </p:spPr>
      </p:pic>
      <p:pic>
        <p:nvPicPr>
          <p:cNvPr id="6" name="0 Imagen"/>
          <p:cNvPicPr/>
          <p:nvPr/>
        </p:nvPicPr>
        <p:blipFill>
          <a:blip r:embed="rId4" cstate="print">
            <a:extLst>
              <a:ext uri="{28A0092B-C50C-407E-A947-70E740481C1C}">
                <a14:useLocalDpi xmlns:a14="http://schemas.microsoft.com/office/drawing/2010/main" val="0"/>
              </a:ext>
            </a:extLst>
          </a:blip>
          <a:stretch>
            <a:fillRect/>
          </a:stretch>
        </p:blipFill>
        <p:spPr>
          <a:xfrm>
            <a:off x="3779912" y="116632"/>
            <a:ext cx="2232251" cy="1159981"/>
          </a:xfrm>
          <a:prstGeom prst="rect">
            <a:avLst/>
          </a:prstGeom>
          <a:ln>
            <a:noFill/>
          </a:ln>
        </p:spPr>
      </p:pic>
      <p:sp>
        <p:nvSpPr>
          <p:cNvPr id="14" name="13 CuadroTexto"/>
          <p:cNvSpPr txBox="1"/>
          <p:nvPr/>
        </p:nvSpPr>
        <p:spPr>
          <a:xfrm>
            <a:off x="611560" y="1700808"/>
            <a:ext cx="4555592" cy="3785652"/>
          </a:xfrm>
          <a:prstGeom prst="rect">
            <a:avLst/>
          </a:prstGeom>
          <a:noFill/>
        </p:spPr>
        <p:txBody>
          <a:bodyPr wrap="square" rtlCol="0">
            <a:spAutoFit/>
          </a:bodyPr>
          <a:lstStyle/>
          <a:p>
            <a:r>
              <a:rPr lang="es-MX" sz="6000" b="1" dirty="0" smtClean="0">
                <a:solidFill>
                  <a:schemeClr val="bg1">
                    <a:lumMod val="85000"/>
                  </a:schemeClr>
                </a:solidFill>
              </a:rPr>
              <a:t>Taller</a:t>
            </a:r>
          </a:p>
          <a:p>
            <a:r>
              <a:rPr lang="es-MX" sz="6000" b="1" dirty="0" smtClean="0">
                <a:solidFill>
                  <a:schemeClr val="bg1">
                    <a:lumMod val="85000"/>
                  </a:schemeClr>
                </a:solidFill>
              </a:rPr>
              <a:t>Reportes PROSOFT 2015</a:t>
            </a:r>
            <a:endParaRPr lang="es-MX" sz="6000" b="1" dirty="0">
              <a:solidFill>
                <a:schemeClr val="bg1">
                  <a:lumMod val="85000"/>
                </a:schemeClr>
              </a:solidFill>
            </a:endParaRPr>
          </a:p>
        </p:txBody>
      </p:sp>
      <p:sp>
        <p:nvSpPr>
          <p:cNvPr id="17" name="16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5" name="14 CuadroTexto"/>
          <p:cNvSpPr txBox="1"/>
          <p:nvPr/>
        </p:nvSpPr>
        <p:spPr>
          <a:xfrm>
            <a:off x="5959563" y="6372617"/>
            <a:ext cx="3004925" cy="584775"/>
          </a:xfrm>
          <a:prstGeom prst="rect">
            <a:avLst/>
          </a:prstGeom>
          <a:noFill/>
        </p:spPr>
        <p:txBody>
          <a:bodyPr wrap="none" rtlCol="0">
            <a:spAutoFit/>
          </a:bodyPr>
          <a:lstStyle/>
          <a:p>
            <a:pPr algn="r"/>
            <a:r>
              <a:rPr lang="es-MX" sz="3200" b="1" dirty="0" smtClean="0">
                <a:solidFill>
                  <a:schemeClr val="bg1"/>
                </a:solidFill>
              </a:rPr>
              <a:t>Noviembre 2015</a:t>
            </a:r>
            <a:endParaRPr lang="es-MX" sz="3200" b="1" dirty="0">
              <a:solidFill>
                <a:schemeClr val="bg1"/>
              </a:solidFill>
            </a:endParaRPr>
          </a:p>
        </p:txBody>
      </p:sp>
      <p:pic>
        <p:nvPicPr>
          <p:cNvPr id="1041" name="Picture 17" descr="http://www.favelsaadministradora.com/wp-content/uploads/icono-descarga-reporte-invenci%C3%B3n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2356009"/>
            <a:ext cx="3024336" cy="30243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8" name="0 Imagen"/>
          <p:cNvPicPr/>
          <p:nvPr/>
        </p:nvPicPr>
        <p:blipFill>
          <a:blip r:embed="rId6" cstate="print">
            <a:extLst>
              <a:ext uri="{28A0092B-C50C-407E-A947-70E740481C1C}">
                <a14:useLocalDpi xmlns:a14="http://schemas.microsoft.com/office/drawing/2010/main" val="0"/>
              </a:ext>
            </a:extLst>
          </a:blip>
          <a:stretch>
            <a:fillRect/>
          </a:stretch>
        </p:blipFill>
        <p:spPr>
          <a:xfrm>
            <a:off x="6612528" y="3918653"/>
            <a:ext cx="981561" cy="354538"/>
          </a:xfrm>
          <a:prstGeom prst="rect">
            <a:avLst/>
          </a:prstGeom>
          <a:ln>
            <a:noFill/>
          </a:ln>
        </p:spPr>
      </p:pic>
    </p:spTree>
    <p:extLst>
      <p:ext uri="{BB962C8B-B14F-4D97-AF65-F5344CB8AC3E}">
        <p14:creationId xmlns:p14="http://schemas.microsoft.com/office/powerpoint/2010/main" val="11074857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586458" y="1182351"/>
            <a:ext cx="8136904" cy="4401205"/>
          </a:xfrm>
          <a:prstGeom prst="rect">
            <a:avLst/>
          </a:prstGeom>
        </p:spPr>
        <p:txBody>
          <a:bodyPr wrap="square">
            <a:spAutoFit/>
          </a:bodyPr>
          <a:lstStyle/>
          <a:p>
            <a:pPr algn="just"/>
            <a:endParaRPr lang="es-MX" sz="2000" b="1" dirty="0" smtClean="0">
              <a:solidFill>
                <a:schemeClr val="accent5">
                  <a:lumMod val="50000"/>
                </a:schemeClr>
              </a:solidFill>
            </a:endParaRPr>
          </a:p>
          <a:p>
            <a:pPr algn="just"/>
            <a:r>
              <a:rPr lang="es-MX" sz="2000" b="1" dirty="0">
                <a:solidFill>
                  <a:schemeClr val="accent5">
                    <a:lumMod val="50000"/>
                  </a:schemeClr>
                </a:solidFill>
                <a:latin typeface="+mj-lt"/>
              </a:rPr>
              <a:t>Ejercicio del Recurso</a:t>
            </a:r>
            <a:endParaRPr lang="es-MX" sz="2000" dirty="0">
              <a:solidFill>
                <a:schemeClr val="accent5">
                  <a:lumMod val="50000"/>
                </a:schemeClr>
              </a:solidFill>
              <a:latin typeface="+mj-lt"/>
            </a:endParaRPr>
          </a:p>
          <a:p>
            <a:pPr algn="just"/>
            <a:r>
              <a:rPr lang="es-MX" sz="2000" dirty="0"/>
              <a:t> </a:t>
            </a:r>
          </a:p>
          <a:p>
            <a:pPr algn="just"/>
            <a:r>
              <a:rPr lang="es-MX" sz="2000" dirty="0" smtClean="0"/>
              <a:t>Los  </a:t>
            </a:r>
            <a:r>
              <a:rPr lang="es-MX" sz="2000" dirty="0"/>
              <a:t>recursos  se  ejercen  conforme  a  los  </a:t>
            </a:r>
            <a:r>
              <a:rPr lang="es-MX" sz="2000" b="1" u="heavy" dirty="0"/>
              <a:t>montos  por  rubro  de  </a:t>
            </a:r>
            <a:r>
              <a:rPr lang="es-MX" sz="2000" b="1" u="heavy" dirty="0" smtClean="0"/>
              <a:t>gasto establecidos </a:t>
            </a:r>
            <a:r>
              <a:rPr lang="es-MX" sz="2000" b="1" u="heavy" dirty="0"/>
              <a:t>en la solicitud de apoyo</a:t>
            </a:r>
            <a:r>
              <a:rPr lang="es-MX" sz="2000" b="1" dirty="0"/>
              <a:t> </a:t>
            </a:r>
            <a:r>
              <a:rPr lang="es-MX" sz="2000" dirty="0"/>
              <a:t>aprobada por el Consejo Directivo</a:t>
            </a:r>
            <a:r>
              <a:rPr lang="es-MX" sz="2000" dirty="0" smtClean="0"/>
              <a:t>.</a:t>
            </a:r>
          </a:p>
          <a:p>
            <a:pPr algn="just"/>
            <a:r>
              <a:rPr lang="es-MX" sz="2000" dirty="0"/>
              <a:t> </a:t>
            </a:r>
          </a:p>
          <a:p>
            <a:pPr algn="just"/>
            <a:r>
              <a:rPr lang="es-MX" sz="2000" dirty="0"/>
              <a:t> </a:t>
            </a:r>
            <a:endParaRPr lang="es-MX" sz="2000" dirty="0">
              <a:solidFill>
                <a:schemeClr val="accent3">
                  <a:lumMod val="50000"/>
                </a:schemeClr>
              </a:solidFill>
            </a:endParaRPr>
          </a:p>
          <a:p>
            <a:pPr algn="just"/>
            <a:r>
              <a:rPr lang="es-MX" sz="2000" dirty="0">
                <a:solidFill>
                  <a:schemeClr val="accent5">
                    <a:lumMod val="50000"/>
                  </a:schemeClr>
                </a:solidFill>
                <a:latin typeface="+mj-lt"/>
              </a:rPr>
              <a:t> </a:t>
            </a:r>
            <a:r>
              <a:rPr lang="es-MX" sz="2000" b="1" dirty="0" smtClean="0">
                <a:solidFill>
                  <a:schemeClr val="accent5">
                    <a:lumMod val="50000"/>
                  </a:schemeClr>
                </a:solidFill>
                <a:latin typeface="+mj-lt"/>
              </a:rPr>
              <a:t>Retroactividad</a:t>
            </a:r>
            <a:endParaRPr lang="es-MX" sz="2000" dirty="0">
              <a:solidFill>
                <a:schemeClr val="accent5">
                  <a:lumMod val="50000"/>
                </a:schemeClr>
              </a:solidFill>
              <a:latin typeface="+mj-lt"/>
            </a:endParaRPr>
          </a:p>
          <a:p>
            <a:pPr algn="just"/>
            <a:r>
              <a:rPr lang="es-MX" sz="2000" dirty="0"/>
              <a:t> </a:t>
            </a:r>
          </a:p>
          <a:p>
            <a:pPr algn="just"/>
            <a:r>
              <a:rPr lang="es-MX" sz="2000" dirty="0" smtClean="0"/>
              <a:t>Se   </a:t>
            </a:r>
            <a:r>
              <a:rPr lang="es-MX" sz="2000" dirty="0"/>
              <a:t>podrá   presentar   documentación   comprobatoria   y   justificativa   del proyecto con fecha </a:t>
            </a:r>
            <a:r>
              <a:rPr lang="es-MX" sz="2000" b="1" dirty="0"/>
              <a:t> </a:t>
            </a:r>
            <a:r>
              <a:rPr lang="es-MX" sz="2000" b="1" u="sng" dirty="0"/>
              <a:t>a partir del primero de enero en adelante, del ejercicio vigente en el que se apruebe la Solicitud de Apoyo </a:t>
            </a:r>
            <a:r>
              <a:rPr lang="es-MX" sz="2000" dirty="0"/>
              <a:t>hasta la fecha de cierre del proyecto.</a:t>
            </a:r>
          </a:p>
          <a:p>
            <a:pPr algn="just"/>
            <a:endParaRPr lang="es-MX" sz="2000" dirty="0"/>
          </a:p>
        </p:txBody>
      </p:sp>
      <p:sp>
        <p:nvSpPr>
          <p:cNvPr id="9" name="8 Rectángulo"/>
          <p:cNvSpPr/>
          <p:nvPr/>
        </p:nvSpPr>
        <p:spPr>
          <a:xfrm>
            <a:off x="4283968" y="5599584"/>
            <a:ext cx="4572000" cy="738664"/>
          </a:xfrm>
          <a:prstGeom prst="rect">
            <a:avLst/>
          </a:prstGeom>
        </p:spPr>
        <p:txBody>
          <a:bodyPr>
            <a:spAutoFit/>
          </a:bodyPr>
          <a:lstStyle/>
          <a:p>
            <a:pPr algn="r"/>
            <a:r>
              <a:rPr lang="es-MX" sz="1400" b="1" dirty="0" smtClean="0">
                <a:solidFill>
                  <a:schemeClr val="accent5">
                    <a:lumMod val="50000"/>
                  </a:schemeClr>
                </a:solidFill>
              </a:rPr>
              <a:t> </a:t>
            </a:r>
            <a:r>
              <a:rPr lang="es-MX" sz="1400" b="1" dirty="0">
                <a:solidFill>
                  <a:schemeClr val="accent5">
                    <a:lumMod val="50000"/>
                  </a:schemeClr>
                </a:solidFill>
              </a:rPr>
              <a:t> </a:t>
            </a:r>
            <a:r>
              <a:rPr lang="es-MX" sz="1400" b="1" dirty="0" smtClean="0">
                <a:solidFill>
                  <a:schemeClr val="accent5">
                    <a:lumMod val="50000"/>
                  </a:schemeClr>
                </a:solidFill>
              </a:rPr>
              <a:t>  ROP  Regla 10 Monto de apoyo</a:t>
            </a:r>
          </a:p>
          <a:p>
            <a:pPr algn="r"/>
            <a:r>
              <a:rPr lang="es-MX" sz="1400" b="1" dirty="0" smtClean="0">
                <a:solidFill>
                  <a:schemeClr val="accent5">
                    <a:lumMod val="50000"/>
                  </a:schemeClr>
                </a:solidFill>
              </a:rPr>
              <a:t>Regla 12 Comprobación de recursos</a:t>
            </a:r>
            <a:endParaRPr lang="es-MX" sz="1400" b="1" dirty="0">
              <a:solidFill>
                <a:schemeClr val="accent5">
                  <a:lumMod val="50000"/>
                </a:schemeClr>
              </a:solidFill>
            </a:endParaRPr>
          </a:p>
          <a:p>
            <a:pPr algn="r"/>
            <a:endParaRPr lang="es-MX" sz="1400" b="1" dirty="0">
              <a:solidFill>
                <a:schemeClr val="accent5">
                  <a:lumMod val="50000"/>
                </a:schemeClr>
              </a:solidFill>
            </a:endParaRPr>
          </a:p>
        </p:txBody>
      </p:sp>
      <p:sp>
        <p:nvSpPr>
          <p:cNvPr id="8" name="7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2"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sp>
        <p:nvSpPr>
          <p:cNvPr id="13" name="12 Rectángulo"/>
          <p:cNvSpPr/>
          <p:nvPr/>
        </p:nvSpPr>
        <p:spPr>
          <a:xfrm>
            <a:off x="323528" y="44624"/>
            <a:ext cx="5050610" cy="1384995"/>
          </a:xfrm>
          <a:prstGeom prst="rect">
            <a:avLst/>
          </a:prstGeom>
        </p:spPr>
        <p:txBody>
          <a:bodyPr wrap="square">
            <a:spAutoFit/>
          </a:bodyPr>
          <a:lstStyle/>
          <a:p>
            <a:r>
              <a:rPr lang="es-MX" sz="2800" b="1" dirty="0">
                <a:solidFill>
                  <a:schemeClr val="accent5">
                    <a:lumMod val="50000"/>
                  </a:schemeClr>
                </a:solidFill>
                <a:latin typeface="+mj-lt"/>
              </a:rPr>
              <a:t>Criterios de </a:t>
            </a:r>
            <a:r>
              <a:rPr lang="es-MX" sz="2800" b="1" dirty="0" smtClean="0">
                <a:solidFill>
                  <a:schemeClr val="accent5">
                    <a:lumMod val="50000"/>
                  </a:schemeClr>
                </a:solidFill>
                <a:latin typeface="+mj-lt"/>
              </a:rPr>
              <a:t>revisión</a:t>
            </a:r>
          </a:p>
          <a:p>
            <a:r>
              <a:rPr lang="es-MX" sz="2800" b="1" dirty="0" smtClean="0">
                <a:solidFill>
                  <a:schemeClr val="accent5">
                    <a:lumMod val="50000"/>
                  </a:schemeClr>
                </a:solidFill>
                <a:latin typeface="+mj-lt"/>
              </a:rPr>
              <a:t>de </a:t>
            </a:r>
            <a:r>
              <a:rPr lang="es-MX" sz="2800" b="1" dirty="0">
                <a:solidFill>
                  <a:schemeClr val="accent5">
                    <a:lumMod val="50000"/>
                  </a:schemeClr>
                </a:solidFill>
                <a:latin typeface="+mj-lt"/>
              </a:rPr>
              <a:t>reportes</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cxnSp>
        <p:nvCxnSpPr>
          <p:cNvPr id="14" name="13 Conector recto"/>
          <p:cNvCxnSpPr/>
          <p:nvPr/>
        </p:nvCxnSpPr>
        <p:spPr>
          <a:xfrm>
            <a:off x="0" y="996985"/>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72359415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2028" y="1196752"/>
            <a:ext cx="7355160" cy="4525963"/>
          </a:xfrm>
        </p:spPr>
        <p:txBody>
          <a:bodyPr>
            <a:normAutofit/>
          </a:bodyPr>
          <a:lstStyle/>
          <a:p>
            <a:pPr marL="341313" indent="-341313" algn="just" defTabSz="912813">
              <a:lnSpc>
                <a:spcPct val="80000"/>
              </a:lnSpc>
              <a:spcBef>
                <a:spcPct val="20000"/>
              </a:spcBef>
              <a:buClr>
                <a:schemeClr val="accent1">
                  <a:lumMod val="75000"/>
                </a:schemeClr>
              </a:buClr>
            </a:pPr>
            <a:r>
              <a:rPr lang="es-ES" sz="1400" dirty="0" smtClean="0">
                <a:solidFill>
                  <a:srgbClr val="000000"/>
                </a:solidFill>
              </a:rPr>
              <a:t>Si se da clic a la liga de “crear reporte desde cero” se enviará a la página de inicio de captura del reporte.</a:t>
            </a:r>
          </a:p>
          <a:p>
            <a:pPr marL="341313" indent="-341313" algn="just" defTabSz="912813">
              <a:lnSpc>
                <a:spcPct val="80000"/>
              </a:lnSpc>
              <a:spcBef>
                <a:spcPct val="20000"/>
              </a:spcBef>
              <a:buClr>
                <a:schemeClr val="accent1">
                  <a:lumMod val="75000"/>
                </a:schemeClr>
              </a:buClr>
              <a:buNone/>
            </a:pPr>
            <a:r>
              <a:rPr lang="es-ES" sz="1400" dirty="0" smtClean="0">
                <a:solidFill>
                  <a:srgbClr val="000000"/>
                </a:solidFill>
              </a:rPr>
              <a:t>	Este procedimiento aplica al crear el 1° reporte de avance.</a:t>
            </a:r>
          </a:p>
          <a:p>
            <a:pPr marL="341313" indent="-341313" algn="just" defTabSz="912813">
              <a:lnSpc>
                <a:spcPct val="80000"/>
              </a:lnSpc>
              <a:spcBef>
                <a:spcPct val="20000"/>
              </a:spcBef>
              <a:buClr>
                <a:schemeClr val="accent1">
                  <a:lumMod val="75000"/>
                </a:schemeClr>
              </a:buClr>
              <a:buFont typeface="Courier New" pitchFamily="49" charset="0"/>
              <a:buChar char="o"/>
            </a:pPr>
            <a:endParaRPr lang="es-ES" sz="1400" dirty="0" smtClean="0">
              <a:solidFill>
                <a:srgbClr val="000000"/>
              </a:solidFill>
            </a:endParaRPr>
          </a:p>
          <a:p>
            <a:pPr marL="341313" indent="-341313" algn="just" defTabSz="912813">
              <a:lnSpc>
                <a:spcPct val="80000"/>
              </a:lnSpc>
              <a:spcBef>
                <a:spcPct val="20000"/>
              </a:spcBef>
              <a:buClr>
                <a:schemeClr val="accent1">
                  <a:lumMod val="75000"/>
                </a:schemeClr>
              </a:buClr>
            </a:pPr>
            <a:r>
              <a:rPr lang="es-ES" sz="1400" dirty="0" smtClean="0">
                <a:solidFill>
                  <a:srgbClr val="000000"/>
                </a:solidFill>
              </a:rPr>
              <a:t>Por el contrario, si das clic en “crear un reporte a partir de uno existente” se puede elegir de la lista de reportes ya iniciados para tomarlo como base; recomendado para crear un 2° reporte de avance y/o final. </a:t>
            </a:r>
          </a:p>
          <a:p>
            <a:pPr marL="341313" indent="-341313" algn="just" defTabSz="912813">
              <a:lnSpc>
                <a:spcPct val="80000"/>
              </a:lnSpc>
              <a:spcBef>
                <a:spcPct val="20000"/>
              </a:spcBef>
              <a:buClr>
                <a:schemeClr val="accent1">
                  <a:lumMod val="75000"/>
                </a:schemeClr>
              </a:buClr>
            </a:pPr>
            <a:endParaRPr lang="es-ES" sz="1400" dirty="0" smtClean="0">
              <a:solidFill>
                <a:srgbClr val="000000"/>
              </a:solidFill>
            </a:endParaRPr>
          </a:p>
          <a:p>
            <a:pPr marL="341313" indent="-341313" algn="just" defTabSz="912813">
              <a:lnSpc>
                <a:spcPct val="80000"/>
              </a:lnSpc>
              <a:spcBef>
                <a:spcPct val="20000"/>
              </a:spcBef>
              <a:buClr>
                <a:schemeClr val="accent1">
                  <a:lumMod val="75000"/>
                </a:schemeClr>
              </a:buClr>
              <a:buNone/>
            </a:pPr>
            <a:r>
              <a:rPr lang="es-ES" sz="1400" dirty="0" smtClean="0">
                <a:solidFill>
                  <a:srgbClr val="000000"/>
                </a:solidFill>
              </a:rPr>
              <a:t>	Al  realizar este paso se genera una copia; no obstante, cada reporte es independiente y un cambio en cualquiera de ellos no afecta al otro</a:t>
            </a:r>
            <a:r>
              <a:rPr lang="es-ES" sz="1600" dirty="0" smtClean="0">
                <a:solidFill>
                  <a:srgbClr val="000000"/>
                </a:solidFill>
              </a:rPr>
              <a:t>. </a:t>
            </a:r>
          </a:p>
          <a:p>
            <a:pPr marL="341313" indent="-341313" algn="just" defTabSz="912813">
              <a:lnSpc>
                <a:spcPct val="80000"/>
              </a:lnSpc>
              <a:spcBef>
                <a:spcPct val="20000"/>
              </a:spcBef>
              <a:buClr>
                <a:schemeClr val="accent1">
                  <a:lumMod val="75000"/>
                </a:schemeClr>
              </a:buClr>
              <a:buFont typeface="Courier New" pitchFamily="49" charset="0"/>
              <a:buChar char="o"/>
            </a:pPr>
            <a:endParaRPr lang="es-ES" sz="1600" dirty="0" smtClean="0">
              <a:solidFill>
                <a:srgbClr val="000000"/>
              </a:solidFill>
            </a:endParaRPr>
          </a:p>
          <a:p>
            <a:endParaRPr lang="es-MX" sz="1600" dirty="0"/>
          </a:p>
        </p:txBody>
      </p:sp>
      <p:grpSp>
        <p:nvGrpSpPr>
          <p:cNvPr id="2" name="1 Grupo"/>
          <p:cNvGrpSpPr/>
          <p:nvPr/>
        </p:nvGrpSpPr>
        <p:grpSpPr>
          <a:xfrm>
            <a:off x="7779492" y="1125724"/>
            <a:ext cx="457881" cy="1487962"/>
            <a:chOff x="7779492" y="1125724"/>
            <a:chExt cx="457881" cy="1487962"/>
          </a:xfrm>
        </p:grpSpPr>
        <p:pic>
          <p:nvPicPr>
            <p:cNvPr id="4" name="Picture 4" descr="3"/>
            <p:cNvPicPr>
              <a:picLocks noChangeAspect="1" noChangeArrowheads="1"/>
            </p:cNvPicPr>
            <p:nvPr/>
          </p:nvPicPr>
          <p:blipFill rotWithShape="1">
            <a:blip r:embed="rId2" cstate="print"/>
            <a:srcRect t="66667" r="92066"/>
            <a:stretch/>
          </p:blipFill>
          <p:spPr bwMode="auto">
            <a:xfrm>
              <a:off x="7779492" y="1125724"/>
              <a:ext cx="435572" cy="648072"/>
            </a:xfrm>
            <a:prstGeom prst="rect">
              <a:avLst/>
            </a:prstGeom>
            <a:noFill/>
            <a:ln w="9525">
              <a:noFill/>
              <a:miter lim="800000"/>
              <a:headEnd/>
              <a:tailEnd/>
            </a:ln>
          </p:spPr>
        </p:pic>
        <p:pic>
          <p:nvPicPr>
            <p:cNvPr id="5" name="Picture 4" descr="3"/>
            <p:cNvPicPr>
              <a:picLocks noChangeAspect="1" noChangeArrowheads="1"/>
            </p:cNvPicPr>
            <p:nvPr/>
          </p:nvPicPr>
          <p:blipFill>
            <a:blip r:embed="rId2" cstate="print"/>
            <a:srcRect r="92131" b="55556"/>
            <a:stretch>
              <a:fillRect/>
            </a:stretch>
          </p:blipFill>
          <p:spPr bwMode="auto">
            <a:xfrm>
              <a:off x="7805325" y="1749590"/>
              <a:ext cx="432048" cy="864096"/>
            </a:xfrm>
            <a:prstGeom prst="rect">
              <a:avLst/>
            </a:prstGeom>
            <a:noFill/>
            <a:ln w="9525">
              <a:noFill/>
              <a:miter lim="800000"/>
              <a:headEnd/>
              <a:tailEnd/>
            </a:ln>
          </p:spPr>
        </p:pic>
      </p:grpSp>
      <p:grpSp>
        <p:nvGrpSpPr>
          <p:cNvPr id="6" name="5 Grupo"/>
          <p:cNvGrpSpPr/>
          <p:nvPr/>
        </p:nvGrpSpPr>
        <p:grpSpPr>
          <a:xfrm>
            <a:off x="683568" y="3408819"/>
            <a:ext cx="7343054" cy="3260541"/>
            <a:chOff x="683568" y="3408819"/>
            <a:chExt cx="7343054" cy="3260541"/>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096" y="3851298"/>
              <a:ext cx="6909244" cy="2818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683568" y="3408819"/>
              <a:ext cx="7343054" cy="307777"/>
            </a:xfrm>
            <a:prstGeom prst="rect">
              <a:avLst/>
            </a:prstGeom>
          </p:spPr>
          <p:txBody>
            <a:bodyPr wrap="square">
              <a:spAutoFit/>
            </a:bodyPr>
            <a:lstStyle/>
            <a:p>
              <a:pPr algn="just"/>
              <a:r>
                <a:rPr lang="es-ES" sz="1400" b="1" dirty="0">
                  <a:solidFill>
                    <a:srgbClr val="000000"/>
                  </a:solidFill>
                </a:rPr>
                <a:t>7</a:t>
              </a:r>
              <a:r>
                <a:rPr lang="es-ES" sz="1400" b="1" dirty="0" smtClean="0">
                  <a:solidFill>
                    <a:srgbClr val="000000"/>
                  </a:solidFill>
                </a:rPr>
                <a:t>. Seleccionar el reporte al que se agregara o modificara información</a:t>
              </a:r>
              <a:endParaRPr lang="es-ES" sz="1400" b="1" dirty="0">
                <a:solidFill>
                  <a:srgbClr val="000000"/>
                </a:solidFill>
              </a:endParaRPr>
            </a:p>
          </p:txBody>
        </p:sp>
      </p:grpSp>
      <p:sp>
        <p:nvSpPr>
          <p:cNvPr id="9" name="1 Título"/>
          <p:cNvSpPr txBox="1">
            <a:spLocks/>
          </p:cNvSpPr>
          <p:nvPr/>
        </p:nvSpPr>
        <p:spPr>
          <a:xfrm>
            <a:off x="179512" y="116632"/>
            <a:ext cx="8654646" cy="792088"/>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solidFill>
                  <a:schemeClr val="bg1"/>
                </a:solidFill>
              </a:rPr>
              <a:t>Guía de llenado de formato electrónico</a:t>
            </a:r>
          </a:p>
        </p:txBody>
      </p:sp>
    </p:spTree>
    <p:extLst>
      <p:ext uri="{BB962C8B-B14F-4D97-AF65-F5344CB8AC3E}">
        <p14:creationId xmlns:p14="http://schemas.microsoft.com/office/powerpoint/2010/main" val="321962541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1052736"/>
            <a:ext cx="8136904" cy="432048"/>
          </a:xfrm>
        </p:spPr>
        <p:txBody>
          <a:bodyPr>
            <a:normAutofit/>
          </a:bodyPr>
          <a:lstStyle/>
          <a:p>
            <a:pPr marL="0" indent="0">
              <a:buNone/>
            </a:pPr>
            <a:r>
              <a:rPr lang="es-MX" sz="1600" dirty="0" smtClean="0"/>
              <a:t>Se muestra la pantalla principal de seguimiento de reporte</a:t>
            </a:r>
            <a:endParaRPr lang="es-MX" sz="1600" dirty="0"/>
          </a:p>
        </p:txBody>
      </p:sp>
      <p:sp>
        <p:nvSpPr>
          <p:cNvPr id="12" name="11 CuadroTexto"/>
          <p:cNvSpPr txBox="1"/>
          <p:nvPr/>
        </p:nvSpPr>
        <p:spPr>
          <a:xfrm>
            <a:off x="5292080" y="4018551"/>
            <a:ext cx="2842261" cy="523220"/>
          </a:xfrm>
          <a:prstGeom prst="rect">
            <a:avLst/>
          </a:prstGeom>
          <a:noFill/>
        </p:spPr>
        <p:txBody>
          <a:bodyPr wrap="square" rtlCol="0">
            <a:spAutoFit/>
          </a:bodyPr>
          <a:lstStyle/>
          <a:p>
            <a:r>
              <a:rPr lang="es-MX" sz="1400" dirty="0" smtClean="0"/>
              <a:t>Las fechas se actualizaran una vez seleccionado el periodo a reportar.</a:t>
            </a:r>
            <a:endParaRPr lang="es-MX" sz="1400" dirty="0"/>
          </a:p>
        </p:txBody>
      </p:sp>
      <p:sp>
        <p:nvSpPr>
          <p:cNvPr id="17" name="16 CuadroTexto"/>
          <p:cNvSpPr txBox="1"/>
          <p:nvPr/>
        </p:nvSpPr>
        <p:spPr>
          <a:xfrm>
            <a:off x="5436096" y="5018273"/>
            <a:ext cx="1642048" cy="307777"/>
          </a:xfrm>
          <a:prstGeom prst="rect">
            <a:avLst/>
          </a:prstGeom>
          <a:noFill/>
        </p:spPr>
        <p:txBody>
          <a:bodyPr wrap="square" rtlCol="0">
            <a:spAutoFit/>
          </a:bodyPr>
          <a:lstStyle/>
          <a:p>
            <a:r>
              <a:rPr lang="es-MX" sz="1400" dirty="0" smtClean="0"/>
              <a:t>Periodos a reportar.</a:t>
            </a:r>
            <a:endParaRPr lang="es-MX" sz="1400" dirty="0"/>
          </a:p>
        </p:txBody>
      </p:sp>
      <p:grpSp>
        <p:nvGrpSpPr>
          <p:cNvPr id="2" name="1 Grupo"/>
          <p:cNvGrpSpPr/>
          <p:nvPr/>
        </p:nvGrpSpPr>
        <p:grpSpPr>
          <a:xfrm>
            <a:off x="467544" y="1412776"/>
            <a:ext cx="4633983" cy="4587240"/>
            <a:chOff x="467544" y="1412776"/>
            <a:chExt cx="4633983" cy="458724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12776"/>
              <a:ext cx="3888432" cy="4587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Flecha derecha"/>
            <p:cNvSpPr/>
            <p:nvPr/>
          </p:nvSpPr>
          <p:spPr>
            <a:xfrm>
              <a:off x="4104137" y="4005064"/>
              <a:ext cx="971919" cy="369622"/>
            </a:xfrm>
            <a:prstGeom prst="rightArrow">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dirty="0"/>
            </a:p>
          </p:txBody>
        </p:sp>
        <p:sp>
          <p:nvSpPr>
            <p:cNvPr id="10" name="9 Flecha derecha"/>
            <p:cNvSpPr/>
            <p:nvPr/>
          </p:nvSpPr>
          <p:spPr>
            <a:xfrm>
              <a:off x="4129608" y="4924884"/>
              <a:ext cx="971919" cy="360040"/>
            </a:xfrm>
            <a:prstGeom prst="rightArrow">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dirty="0"/>
            </a:p>
          </p:txBody>
        </p:sp>
      </p:grpSp>
      <p:sp>
        <p:nvSpPr>
          <p:cNvPr id="11" name="1 Título"/>
          <p:cNvSpPr txBox="1">
            <a:spLocks/>
          </p:cNvSpPr>
          <p:nvPr/>
        </p:nvSpPr>
        <p:spPr>
          <a:xfrm>
            <a:off x="179512" y="116632"/>
            <a:ext cx="8654646" cy="792088"/>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solidFill>
                  <a:schemeClr val="bg1"/>
                </a:solidFill>
              </a:rPr>
              <a:t>Guía de llenado de formato electrónico</a:t>
            </a:r>
          </a:p>
        </p:txBody>
      </p:sp>
    </p:spTree>
    <p:extLst>
      <p:ext uri="{BB962C8B-B14F-4D97-AF65-F5344CB8AC3E}">
        <p14:creationId xmlns:p14="http://schemas.microsoft.com/office/powerpoint/2010/main" val="281413822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80020" y="1135285"/>
            <a:ext cx="8229600" cy="4525963"/>
          </a:xfrm>
        </p:spPr>
        <p:txBody>
          <a:bodyPr>
            <a:normAutofit/>
          </a:bodyPr>
          <a:lstStyle/>
          <a:p>
            <a:pPr marL="0" indent="0" algn="just">
              <a:buNone/>
            </a:pPr>
            <a:r>
              <a:rPr lang="es-ES" sz="1400" dirty="0" smtClean="0"/>
              <a:t>En la parte superior izquierda de la pantalla se visualizan iconos de hojas con números. Estas ligas indican en que página se encuentra el reporte.</a:t>
            </a:r>
          </a:p>
          <a:p>
            <a:pPr algn="just"/>
            <a:endParaRPr lang="es-ES" sz="1400" dirty="0" smtClean="0"/>
          </a:p>
          <a:p>
            <a:pPr algn="just">
              <a:buFont typeface="Wingdings" panose="05000000000000000000" pitchFamily="2" charset="2"/>
              <a:buChar char="§"/>
            </a:pPr>
            <a:r>
              <a:rPr lang="es-ES" sz="1400" dirty="0" smtClean="0">
                <a:solidFill>
                  <a:srgbClr val="000000"/>
                </a:solidFill>
              </a:rPr>
              <a:t>Cabe destacar que aún cuando  se cambie de página dando clic sobre cualquier número, la información capturada será automáticamente almacenada. </a:t>
            </a:r>
          </a:p>
          <a:p>
            <a:endParaRPr lang="es-ES" sz="1400" dirty="0" smtClean="0"/>
          </a:p>
          <a:p>
            <a:endParaRPr lang="es-MX" sz="1400" dirty="0"/>
          </a:p>
        </p:txBody>
      </p:sp>
      <p:pic>
        <p:nvPicPr>
          <p:cNvPr id="4" name="Picture 2"/>
          <p:cNvPicPr>
            <a:picLocks noChangeAspect="1" noChangeArrowheads="1"/>
          </p:cNvPicPr>
          <p:nvPr/>
        </p:nvPicPr>
        <p:blipFill>
          <a:blip r:embed="rId2" cstate="print"/>
          <a:srcRect/>
          <a:stretch>
            <a:fillRect/>
          </a:stretch>
        </p:blipFill>
        <p:spPr bwMode="auto">
          <a:xfrm>
            <a:off x="2676495" y="2564904"/>
            <a:ext cx="3839721" cy="504056"/>
          </a:xfrm>
          <a:prstGeom prst="rect">
            <a:avLst/>
          </a:prstGeom>
          <a:noFill/>
          <a:ln w="9525">
            <a:noFill/>
            <a:miter lim="800000"/>
            <a:headEnd/>
            <a:tailEnd/>
          </a:ln>
        </p:spPr>
      </p:pic>
      <p:sp>
        <p:nvSpPr>
          <p:cNvPr id="6" name="2 Marcador de contenido"/>
          <p:cNvSpPr txBox="1">
            <a:spLocks/>
          </p:cNvSpPr>
          <p:nvPr/>
        </p:nvSpPr>
        <p:spPr>
          <a:xfrm>
            <a:off x="467544" y="3223517"/>
            <a:ext cx="8075240" cy="200568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912813">
              <a:lnSpc>
                <a:spcPct val="80000"/>
              </a:lnSpc>
              <a:buClr>
                <a:schemeClr val="accent1">
                  <a:lumMod val="75000"/>
                </a:schemeClr>
              </a:buClr>
              <a:buNone/>
              <a:defRPr/>
            </a:pPr>
            <a:r>
              <a:rPr lang="es-ES" sz="1400" kern="0" dirty="0" smtClean="0">
                <a:solidFill>
                  <a:srgbClr val="000000"/>
                </a:solidFill>
              </a:rPr>
              <a:t>Por otra parte, del lado derecho, tanto en la parte superior como inferior, se encuentran los siguientes botones: </a:t>
            </a:r>
          </a:p>
          <a:p>
            <a:pPr marL="341313" indent="-341313" algn="just" defTabSz="912813">
              <a:lnSpc>
                <a:spcPct val="80000"/>
              </a:lnSpc>
              <a:buClr>
                <a:schemeClr val="accent1">
                  <a:lumMod val="75000"/>
                </a:schemeClr>
              </a:buClr>
              <a:buFont typeface="Arial" panose="020B0604020202020204" pitchFamily="34" charset="0"/>
              <a:buNone/>
              <a:defRPr/>
            </a:pPr>
            <a:endParaRPr lang="es-ES" sz="1400" kern="0" dirty="0" smtClean="0">
              <a:solidFill>
                <a:srgbClr val="000000"/>
              </a:solidFill>
            </a:endParaRPr>
          </a:p>
          <a:p>
            <a:pPr marL="341313" indent="-341313" algn="just" defTabSz="912813">
              <a:lnSpc>
                <a:spcPct val="80000"/>
              </a:lnSpc>
              <a:buClr>
                <a:schemeClr val="accent1">
                  <a:lumMod val="75000"/>
                </a:schemeClr>
              </a:buClr>
              <a:buFont typeface="Wingdings" pitchFamily="2" charset="2"/>
              <a:buChar char="§"/>
              <a:defRPr/>
            </a:pPr>
            <a:r>
              <a:rPr lang="es-ES" sz="1400" b="1" kern="0" dirty="0" smtClean="0">
                <a:solidFill>
                  <a:srgbClr val="000000"/>
                </a:solidFill>
              </a:rPr>
              <a:t>Guardar:</a:t>
            </a:r>
            <a:r>
              <a:rPr lang="es-ES" sz="1400" kern="0" dirty="0" smtClean="0">
                <a:solidFill>
                  <a:srgbClr val="000000"/>
                </a:solidFill>
              </a:rPr>
              <a:t> para almacenar la información y quedarse en la misma ubicación</a:t>
            </a:r>
            <a:r>
              <a:rPr lang="es-ES" sz="1400" kern="0" dirty="0">
                <a:solidFill>
                  <a:srgbClr val="000000"/>
                </a:solidFill>
              </a:rPr>
              <a:t>.</a:t>
            </a:r>
            <a:endParaRPr lang="es-ES" sz="1400" kern="0" dirty="0" smtClean="0">
              <a:solidFill>
                <a:srgbClr val="000000"/>
              </a:solidFill>
            </a:endParaRPr>
          </a:p>
          <a:p>
            <a:pPr marL="341313" indent="-341313" algn="just" defTabSz="912813">
              <a:lnSpc>
                <a:spcPct val="80000"/>
              </a:lnSpc>
              <a:buClr>
                <a:schemeClr val="accent1">
                  <a:lumMod val="75000"/>
                </a:schemeClr>
              </a:buClr>
              <a:buFont typeface="Wingdings" pitchFamily="2" charset="2"/>
              <a:buChar char="§"/>
              <a:defRPr/>
            </a:pPr>
            <a:endParaRPr lang="es-ES" sz="1400" kern="0" dirty="0" smtClean="0">
              <a:solidFill>
                <a:srgbClr val="000000"/>
              </a:solidFill>
            </a:endParaRPr>
          </a:p>
          <a:p>
            <a:pPr marL="341313" indent="-341313" algn="just" defTabSz="912813">
              <a:lnSpc>
                <a:spcPct val="80000"/>
              </a:lnSpc>
              <a:buClr>
                <a:schemeClr val="accent1">
                  <a:lumMod val="75000"/>
                </a:schemeClr>
              </a:buClr>
              <a:buFont typeface="Wingdings" pitchFamily="2" charset="2"/>
              <a:buChar char="§"/>
              <a:defRPr/>
            </a:pPr>
            <a:r>
              <a:rPr lang="es-ES" sz="1400" b="1" kern="0" dirty="0" smtClean="0">
                <a:solidFill>
                  <a:srgbClr val="000000"/>
                </a:solidFill>
              </a:rPr>
              <a:t>Guardar y Salir:</a:t>
            </a:r>
            <a:r>
              <a:rPr lang="es-ES" sz="1400" kern="0" dirty="0" smtClean="0">
                <a:solidFill>
                  <a:srgbClr val="000000"/>
                </a:solidFill>
              </a:rPr>
              <a:t> para archivar los datos capturados y abandonar el reporte para su modificación y/o envío posterior</a:t>
            </a:r>
            <a:r>
              <a:rPr lang="es-ES" sz="1400" kern="0" dirty="0">
                <a:solidFill>
                  <a:srgbClr val="000000"/>
                </a:solidFill>
              </a:rPr>
              <a:t>.</a:t>
            </a:r>
            <a:endParaRPr lang="es-ES" sz="1400" kern="0" dirty="0" smtClean="0">
              <a:solidFill>
                <a:srgbClr val="000000"/>
              </a:solidFill>
            </a:endParaRPr>
          </a:p>
          <a:p>
            <a:pPr marL="341313" indent="-341313" algn="just" defTabSz="912813">
              <a:lnSpc>
                <a:spcPct val="80000"/>
              </a:lnSpc>
              <a:buClr>
                <a:schemeClr val="accent1">
                  <a:lumMod val="75000"/>
                </a:schemeClr>
              </a:buClr>
              <a:buFont typeface="Wingdings" pitchFamily="2" charset="2"/>
              <a:buChar char="§"/>
              <a:defRPr/>
            </a:pPr>
            <a:endParaRPr lang="es-ES" sz="1400" kern="0" dirty="0" smtClean="0">
              <a:solidFill>
                <a:srgbClr val="000000"/>
              </a:solidFill>
            </a:endParaRPr>
          </a:p>
          <a:p>
            <a:pPr marL="341313" indent="-341313" algn="just" defTabSz="912813">
              <a:lnSpc>
                <a:spcPct val="80000"/>
              </a:lnSpc>
              <a:buClr>
                <a:schemeClr val="accent1">
                  <a:lumMod val="75000"/>
                </a:schemeClr>
              </a:buClr>
              <a:buFont typeface="Wingdings" pitchFamily="2" charset="2"/>
              <a:buChar char="§"/>
              <a:defRPr/>
            </a:pPr>
            <a:r>
              <a:rPr lang="es-ES" sz="1400" b="1" kern="0" dirty="0" smtClean="0">
                <a:solidFill>
                  <a:srgbClr val="000000"/>
                </a:solidFill>
              </a:rPr>
              <a:t>Siguiente</a:t>
            </a:r>
            <a:r>
              <a:rPr lang="es-ES" sz="1400" kern="0" dirty="0" smtClean="0">
                <a:solidFill>
                  <a:srgbClr val="000000"/>
                </a:solidFill>
              </a:rPr>
              <a:t>: para moverse a la página sucesiva.</a:t>
            </a:r>
          </a:p>
          <a:p>
            <a:pPr marL="341313" indent="-341313" algn="just" defTabSz="912813">
              <a:lnSpc>
                <a:spcPct val="80000"/>
              </a:lnSpc>
              <a:buClr>
                <a:schemeClr val="accent1">
                  <a:lumMod val="75000"/>
                </a:schemeClr>
              </a:buClr>
              <a:buFont typeface="Wingdings" pitchFamily="2" charset="2"/>
              <a:buChar char="§"/>
              <a:defRPr/>
            </a:pPr>
            <a:endParaRPr lang="es-ES" sz="1400" kern="0" dirty="0" smtClean="0">
              <a:solidFill>
                <a:srgbClr val="000000"/>
              </a:solidFill>
            </a:endParaRPr>
          </a:p>
          <a:p>
            <a:pPr marL="341313" indent="-341313" algn="just" defTabSz="912813">
              <a:lnSpc>
                <a:spcPct val="80000"/>
              </a:lnSpc>
              <a:buClr>
                <a:schemeClr val="accent1">
                  <a:lumMod val="75000"/>
                </a:schemeClr>
              </a:buClr>
              <a:buFont typeface="Arial" panose="020B0604020202020204" pitchFamily="34" charset="0"/>
              <a:buNone/>
              <a:defRPr/>
            </a:pPr>
            <a:endParaRPr lang="es-ES" sz="1400" kern="0" dirty="0" smtClean="0">
              <a:solidFill>
                <a:srgbClr val="000000"/>
              </a:solidFill>
            </a:endParaRPr>
          </a:p>
          <a:p>
            <a:endParaRPr lang="es-MX" sz="1400" dirty="0"/>
          </a:p>
        </p:txBody>
      </p:sp>
      <p:pic>
        <p:nvPicPr>
          <p:cNvPr id="9" name="Picture 4" descr="7"/>
          <p:cNvPicPr>
            <a:picLocks noChangeAspect="1" noChangeArrowheads="1"/>
          </p:cNvPicPr>
          <p:nvPr/>
        </p:nvPicPr>
        <p:blipFill>
          <a:blip r:embed="rId3" cstate="print"/>
          <a:srcRect/>
          <a:stretch>
            <a:fillRect/>
          </a:stretch>
        </p:blipFill>
        <p:spPr bwMode="auto">
          <a:xfrm>
            <a:off x="2868910" y="5301208"/>
            <a:ext cx="3143250" cy="687388"/>
          </a:xfrm>
          <a:prstGeom prst="rect">
            <a:avLst/>
          </a:prstGeom>
          <a:noFill/>
          <a:ln w="9525">
            <a:noFill/>
            <a:miter lim="800000"/>
            <a:headEnd/>
            <a:tailEnd/>
          </a:ln>
        </p:spPr>
      </p:pic>
      <p:sp>
        <p:nvSpPr>
          <p:cNvPr id="8" name="1 Título"/>
          <p:cNvSpPr txBox="1">
            <a:spLocks/>
          </p:cNvSpPr>
          <p:nvPr/>
        </p:nvSpPr>
        <p:spPr>
          <a:xfrm>
            <a:off x="179512" y="116632"/>
            <a:ext cx="8654646" cy="792088"/>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solidFill>
                  <a:schemeClr val="bg1"/>
                </a:solidFill>
              </a:rPr>
              <a:t>Guía de llenado de formato electrónico</a:t>
            </a:r>
          </a:p>
        </p:txBody>
      </p:sp>
    </p:spTree>
    <p:extLst>
      <p:ext uri="{BB962C8B-B14F-4D97-AF65-F5344CB8AC3E}">
        <p14:creationId xmlns:p14="http://schemas.microsoft.com/office/powerpoint/2010/main" val="297007541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2736"/>
            <a:ext cx="8075240" cy="4525963"/>
          </a:xfrm>
        </p:spPr>
        <p:txBody>
          <a:bodyPr>
            <a:normAutofit/>
          </a:bodyPr>
          <a:lstStyle/>
          <a:p>
            <a:pPr marL="0" indent="0" algn="just" defTabSz="912813">
              <a:lnSpc>
                <a:spcPct val="80000"/>
              </a:lnSpc>
              <a:buNone/>
            </a:pPr>
            <a:r>
              <a:rPr lang="es-ES" sz="1400" dirty="0" smtClean="0"/>
              <a:t>8. Elegir </a:t>
            </a:r>
            <a:r>
              <a:rPr lang="es-ES" sz="1400" b="1" dirty="0" smtClean="0"/>
              <a:t>el tipo de reporte </a:t>
            </a:r>
            <a:r>
              <a:rPr lang="es-ES" sz="1400" dirty="0" smtClean="0"/>
              <a:t>que se esta elaborando.</a:t>
            </a:r>
          </a:p>
          <a:p>
            <a:pPr marL="0" indent="0" algn="just" defTabSz="912813">
              <a:lnSpc>
                <a:spcPct val="80000"/>
              </a:lnSpc>
              <a:buNone/>
            </a:pPr>
            <a:r>
              <a:rPr lang="es-MX" sz="1400" dirty="0" smtClean="0"/>
              <a:t>9. Seleccionar el tipo de reporte si es </a:t>
            </a:r>
            <a:r>
              <a:rPr lang="es-MX" sz="1400" b="1" dirty="0" smtClean="0"/>
              <a:t>reporte semestral o final</a:t>
            </a:r>
            <a:r>
              <a:rPr lang="es-MX" sz="1400" dirty="0" smtClean="0"/>
              <a:t>.</a:t>
            </a:r>
          </a:p>
          <a:p>
            <a:pPr algn="just" defTabSz="912813">
              <a:lnSpc>
                <a:spcPct val="80000"/>
              </a:lnSpc>
            </a:pPr>
            <a:r>
              <a:rPr lang="es-MX" sz="1400" dirty="0" smtClean="0"/>
              <a:t>Se deberá elegir los reportes en orden progresivo (1,2,3 o final para el término del proyecto).</a:t>
            </a:r>
          </a:p>
          <a:p>
            <a:pPr algn="just" defTabSz="912813">
              <a:lnSpc>
                <a:spcPct val="80000"/>
              </a:lnSpc>
            </a:pPr>
            <a:r>
              <a:rPr lang="es-MX" sz="1400" u="sng" dirty="0" smtClean="0"/>
              <a:t>En caso de recibir un reporte diferente el Organismo Promotor regresará el reporte al Beneficiario para realizar las correcciones correspondientes. </a:t>
            </a:r>
          </a:p>
          <a:p>
            <a:endParaRPr lang="es-MX" sz="1400" dirty="0"/>
          </a:p>
        </p:txBody>
      </p:sp>
      <p:pic>
        <p:nvPicPr>
          <p:cNvPr id="4" name="Picture 5"/>
          <p:cNvPicPr>
            <a:picLocks noChangeAspect="1" noChangeArrowheads="1"/>
          </p:cNvPicPr>
          <p:nvPr/>
        </p:nvPicPr>
        <p:blipFill>
          <a:blip r:embed="rId2" cstate="print"/>
          <a:srcRect/>
          <a:stretch>
            <a:fillRect/>
          </a:stretch>
        </p:blipFill>
        <p:spPr bwMode="auto">
          <a:xfrm>
            <a:off x="1187624" y="2204864"/>
            <a:ext cx="6264696" cy="1324609"/>
          </a:xfrm>
          <a:prstGeom prst="rect">
            <a:avLst/>
          </a:prstGeom>
          <a:noFill/>
          <a:ln w="9525">
            <a:noFill/>
            <a:miter lim="800000"/>
            <a:headEnd/>
            <a:tailEnd/>
          </a:ln>
        </p:spPr>
      </p:pic>
      <p:sp>
        <p:nvSpPr>
          <p:cNvPr id="5" name="2 Marcador de contenido"/>
          <p:cNvSpPr txBox="1">
            <a:spLocks/>
          </p:cNvSpPr>
          <p:nvPr/>
        </p:nvSpPr>
        <p:spPr>
          <a:xfrm>
            <a:off x="385192" y="3645024"/>
            <a:ext cx="8003232"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912813">
              <a:buFont typeface="Arial" panose="020B0604020202020204" pitchFamily="34" charset="0"/>
              <a:buNone/>
            </a:pPr>
            <a:r>
              <a:rPr lang="es-ES" sz="1400" dirty="0" smtClean="0"/>
              <a:t>10. Seleccionar la hoja número 2 y  llenar los </a:t>
            </a:r>
            <a:r>
              <a:rPr lang="es-ES" sz="1400" b="1" dirty="0" smtClean="0"/>
              <a:t>datos del responsable del seguimiento</a:t>
            </a:r>
            <a:r>
              <a:rPr lang="es-ES" sz="1400" dirty="0" smtClean="0"/>
              <a:t>.</a:t>
            </a:r>
          </a:p>
          <a:p>
            <a:pPr algn="just" defTabSz="912813">
              <a:buFont typeface="Wingdings" panose="05000000000000000000" pitchFamily="2" charset="2"/>
              <a:buChar char="§"/>
            </a:pPr>
            <a:r>
              <a:rPr lang="es-MX" sz="1400" dirty="0" smtClean="0"/>
              <a:t>       Es recomendable indicar 2 responsables del proyecto para su localización en caso de ser necesario.</a:t>
            </a:r>
          </a:p>
          <a:p>
            <a:pPr algn="just" defTabSz="912813">
              <a:buFont typeface="Wingdings" panose="05000000000000000000" pitchFamily="2" charset="2"/>
              <a:buChar char="§"/>
            </a:pPr>
            <a:r>
              <a:rPr lang="es-MX" sz="1400" dirty="0" smtClean="0"/>
              <a:t>       Es importante que la persona responsable del proyecto se encuentre capacitada y autorizada para    recibir correos y notificaciones.</a:t>
            </a:r>
          </a:p>
          <a:p>
            <a:pPr marL="0" indent="0" algn="just" defTabSz="912813">
              <a:buFont typeface="Arial" panose="020B0604020202020204" pitchFamily="34" charset="0"/>
              <a:buNone/>
            </a:pPr>
            <a:r>
              <a:rPr lang="es-MX" sz="1400" b="1" u="sng" dirty="0" smtClean="0"/>
              <a:t>El encargado será 100% responsable de reunir, revisar y subir la información correspondiente al sistema. </a:t>
            </a:r>
          </a:p>
          <a:p>
            <a:endParaRPr lang="es-MX" sz="1400" dirty="0"/>
          </a:p>
        </p:txBody>
      </p:sp>
      <p:pic>
        <p:nvPicPr>
          <p:cNvPr id="6" name="Picture 4" descr="13"/>
          <p:cNvPicPr>
            <a:picLocks noChangeAspect="1" noChangeArrowheads="1"/>
          </p:cNvPicPr>
          <p:nvPr/>
        </p:nvPicPr>
        <p:blipFill>
          <a:blip r:embed="rId3" cstate="print"/>
          <a:srcRect/>
          <a:stretch>
            <a:fillRect/>
          </a:stretch>
        </p:blipFill>
        <p:spPr bwMode="auto">
          <a:xfrm>
            <a:off x="1475656" y="4941168"/>
            <a:ext cx="6521350" cy="1806804"/>
          </a:xfrm>
          <a:prstGeom prst="rect">
            <a:avLst/>
          </a:prstGeom>
          <a:noFill/>
          <a:ln w="9525">
            <a:noFill/>
            <a:miter lim="800000"/>
            <a:headEnd/>
            <a:tailEnd/>
          </a:ln>
        </p:spPr>
      </p:pic>
      <p:sp>
        <p:nvSpPr>
          <p:cNvPr id="8" name="1 Título"/>
          <p:cNvSpPr txBox="1">
            <a:spLocks/>
          </p:cNvSpPr>
          <p:nvPr/>
        </p:nvSpPr>
        <p:spPr>
          <a:xfrm>
            <a:off x="179512" y="116632"/>
            <a:ext cx="8654646" cy="792088"/>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solidFill>
                  <a:schemeClr val="bg1"/>
                </a:solidFill>
              </a:rPr>
              <a:t>Guía de llenado de formato electrónico</a:t>
            </a:r>
          </a:p>
        </p:txBody>
      </p:sp>
    </p:spTree>
    <p:extLst>
      <p:ext uri="{BB962C8B-B14F-4D97-AF65-F5344CB8AC3E}">
        <p14:creationId xmlns:p14="http://schemas.microsoft.com/office/powerpoint/2010/main" val="243106983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o"/>
          <p:cNvGrpSpPr/>
          <p:nvPr/>
        </p:nvGrpSpPr>
        <p:grpSpPr>
          <a:xfrm>
            <a:off x="385017" y="1177007"/>
            <a:ext cx="7859391" cy="5672627"/>
            <a:chOff x="-15975" y="399856"/>
            <a:chExt cx="9275822" cy="6196318"/>
          </a:xfrm>
        </p:grpSpPr>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68" y="891458"/>
              <a:ext cx="6144233" cy="4625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15975" y="399856"/>
              <a:ext cx="4663747" cy="336191"/>
            </a:xfrm>
            <a:prstGeom prst="rect">
              <a:avLst/>
            </a:prstGeom>
            <a:noFill/>
          </p:spPr>
          <p:txBody>
            <a:bodyPr wrap="square" rtlCol="0">
              <a:spAutoFit/>
            </a:bodyPr>
            <a:lstStyle/>
            <a:p>
              <a:r>
                <a:rPr lang="es-MX" sz="1400" b="1" dirty="0" smtClean="0"/>
                <a:t>Hoja 2, </a:t>
              </a:r>
              <a:r>
                <a:rPr lang="es-MX" sz="1400" b="1" u="sng" dirty="0" smtClean="0"/>
                <a:t>puntos 6.a y 6.b, avance de entregables</a:t>
              </a:r>
              <a:r>
                <a:rPr lang="es-MX" sz="1400" b="1" dirty="0" smtClean="0"/>
                <a:t>.</a:t>
              </a:r>
              <a:endParaRPr lang="es-MX" sz="1400" b="1" dirty="0"/>
            </a:p>
          </p:txBody>
        </p:sp>
        <p:sp>
          <p:nvSpPr>
            <p:cNvPr id="10" name="9 CuadroTexto"/>
            <p:cNvSpPr txBox="1"/>
            <p:nvPr/>
          </p:nvSpPr>
          <p:spPr>
            <a:xfrm>
              <a:off x="107503" y="5553985"/>
              <a:ext cx="8892480" cy="1042189"/>
            </a:xfrm>
            <a:prstGeom prst="rect">
              <a:avLst/>
            </a:prstGeom>
            <a:noFill/>
          </p:spPr>
          <p:txBody>
            <a:bodyPr wrap="square" rtlCol="0">
              <a:spAutoFit/>
            </a:bodyPr>
            <a:lstStyle/>
            <a:p>
              <a:pPr algn="just"/>
              <a:r>
                <a:rPr lang="es-MX" sz="1400" dirty="0" smtClean="0"/>
                <a:t>Se podrá modificar el avance en los entregables, en este caso el valor objetivo será 4, y el actual será el numero de documentos que anexemos; el % de ponderación será 100, ya que solo hay un rubro de apoyo, caso contrario se dividirá el 100% entre el numero de rubros de apoyo, conforme a la importancia de los mismos para el proyecto.</a:t>
              </a:r>
              <a:endParaRPr lang="es-MX" sz="1400" dirty="0"/>
            </a:p>
          </p:txBody>
        </p:sp>
        <p:sp>
          <p:nvSpPr>
            <p:cNvPr id="11" name="10 CuadroTexto"/>
            <p:cNvSpPr txBox="1"/>
            <p:nvPr/>
          </p:nvSpPr>
          <p:spPr>
            <a:xfrm>
              <a:off x="6128007" y="1677859"/>
              <a:ext cx="3131840" cy="1512856"/>
            </a:xfrm>
            <a:prstGeom prst="rect">
              <a:avLst/>
            </a:prstGeom>
            <a:noFill/>
          </p:spPr>
          <p:txBody>
            <a:bodyPr wrap="square" rtlCol="0">
              <a:spAutoFit/>
            </a:bodyPr>
            <a:lstStyle/>
            <a:p>
              <a:pPr algn="just"/>
              <a:r>
                <a:rPr lang="es-MX" sz="1400" dirty="0" smtClean="0"/>
                <a:t>Se podrán anexar los entregables sin importar el numero de los mismos, siempre y cuando estén en formato PDF, y comprimidos en formatos ZIP, con un peso igual o menor a 4 megas.</a:t>
              </a:r>
              <a:endParaRPr lang="es-MX" sz="1400" dirty="0"/>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141884"/>
            <a:ext cx="3048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 Título"/>
          <p:cNvSpPr txBox="1">
            <a:spLocks/>
          </p:cNvSpPr>
          <p:nvPr/>
        </p:nvSpPr>
        <p:spPr>
          <a:xfrm>
            <a:off x="179512" y="116632"/>
            <a:ext cx="8654646" cy="792088"/>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solidFill>
                  <a:schemeClr val="bg1"/>
                </a:solidFill>
              </a:rPr>
              <a:t>Guía de llenado de formato electrónico</a:t>
            </a:r>
          </a:p>
        </p:txBody>
      </p:sp>
      <p:sp>
        <p:nvSpPr>
          <p:cNvPr id="15" name="14 Flecha derecha"/>
          <p:cNvSpPr/>
          <p:nvPr/>
        </p:nvSpPr>
        <p:spPr>
          <a:xfrm rot="5400000">
            <a:off x="537932" y="5605877"/>
            <a:ext cx="291269" cy="288032"/>
          </a:xfrm>
          <a:prstGeom prst="rightArrow">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dirty="0"/>
          </a:p>
        </p:txBody>
      </p:sp>
      <p:sp>
        <p:nvSpPr>
          <p:cNvPr id="2" name="1 Flecha doblada hacia arriba"/>
          <p:cNvSpPr/>
          <p:nvPr/>
        </p:nvSpPr>
        <p:spPr>
          <a:xfrm>
            <a:off x="5724302" y="3752718"/>
            <a:ext cx="863922" cy="468369"/>
          </a:xfrm>
          <a:prstGeom prst="bentUpArrow">
            <a:avLst/>
          </a:prstGeom>
          <a:solidFill>
            <a:schemeClr val="accent5">
              <a:lumMod val="75000"/>
            </a:scheme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23543299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1279301"/>
            <a:ext cx="8075240" cy="4525963"/>
          </a:xfrm>
        </p:spPr>
        <p:txBody>
          <a:bodyPr>
            <a:noAutofit/>
          </a:bodyPr>
          <a:lstStyle/>
          <a:p>
            <a:pPr algn="just" defTabSz="912813">
              <a:lnSpc>
                <a:spcPct val="80000"/>
              </a:lnSpc>
              <a:buNone/>
            </a:pPr>
            <a:r>
              <a:rPr lang="es-ES" sz="1400" b="1" dirty="0" smtClean="0"/>
              <a:t>Conceptos del punto </a:t>
            </a:r>
            <a:r>
              <a:rPr lang="es-ES" sz="1400" b="1" u="sng" dirty="0" smtClean="0"/>
              <a:t>b. Avance de Entregables</a:t>
            </a:r>
            <a:r>
              <a:rPr lang="es-ES" sz="1400" b="1" dirty="0" smtClean="0"/>
              <a:t>.</a:t>
            </a:r>
          </a:p>
          <a:p>
            <a:pPr algn="just" defTabSz="912813">
              <a:lnSpc>
                <a:spcPct val="80000"/>
              </a:lnSpc>
              <a:buNone/>
            </a:pPr>
            <a:endParaRPr lang="es-ES" sz="1400" b="1" dirty="0" smtClean="0"/>
          </a:p>
          <a:p>
            <a:pPr algn="just" defTabSz="912813">
              <a:lnSpc>
                <a:spcPct val="80000"/>
              </a:lnSpc>
              <a:buNone/>
            </a:pPr>
            <a:endParaRPr lang="es-ES" sz="1400" b="1" dirty="0"/>
          </a:p>
          <a:p>
            <a:pPr algn="just" defTabSz="912813">
              <a:lnSpc>
                <a:spcPct val="80000"/>
              </a:lnSpc>
              <a:buNone/>
            </a:pPr>
            <a:endParaRPr lang="es-ES" sz="1400" b="1" dirty="0" smtClean="0"/>
          </a:p>
          <a:p>
            <a:pPr algn="just" defTabSz="912813">
              <a:lnSpc>
                <a:spcPct val="80000"/>
              </a:lnSpc>
              <a:buNone/>
            </a:pPr>
            <a:endParaRPr lang="es-ES" sz="1400" b="1" dirty="0"/>
          </a:p>
          <a:p>
            <a:pPr algn="just" defTabSz="912813">
              <a:lnSpc>
                <a:spcPct val="80000"/>
              </a:lnSpc>
              <a:buNone/>
            </a:pPr>
            <a:endParaRPr lang="es-ES" sz="1400" b="1" dirty="0" smtClean="0"/>
          </a:p>
          <a:p>
            <a:pPr algn="just" defTabSz="912813">
              <a:lnSpc>
                <a:spcPct val="80000"/>
              </a:lnSpc>
              <a:buNone/>
            </a:pPr>
            <a:endParaRPr lang="es-ES" sz="1400" b="1" dirty="0"/>
          </a:p>
          <a:p>
            <a:pPr algn="just" defTabSz="912813">
              <a:lnSpc>
                <a:spcPct val="80000"/>
              </a:lnSpc>
              <a:buNone/>
            </a:pPr>
            <a:endParaRPr lang="es-ES" sz="1400" b="1" dirty="0" smtClean="0"/>
          </a:p>
          <a:p>
            <a:pPr algn="just" defTabSz="912813">
              <a:lnSpc>
                <a:spcPct val="80000"/>
              </a:lnSpc>
            </a:pPr>
            <a:r>
              <a:rPr lang="es-ES" sz="1400" b="1" u="sng" dirty="0" smtClean="0">
                <a:solidFill>
                  <a:srgbClr val="006666"/>
                </a:solidFill>
              </a:rPr>
              <a:t>Modificar</a:t>
            </a:r>
            <a:endParaRPr lang="es-ES" sz="1400" b="1" dirty="0" smtClean="0">
              <a:solidFill>
                <a:srgbClr val="006666"/>
              </a:solidFill>
            </a:endParaRPr>
          </a:p>
          <a:p>
            <a:pPr algn="just" defTabSz="912813">
              <a:lnSpc>
                <a:spcPct val="80000"/>
              </a:lnSpc>
              <a:buNone/>
            </a:pPr>
            <a:r>
              <a:rPr lang="es-ES" sz="1400" dirty="0" smtClean="0"/>
              <a:t>	Icono para modificar los valores: valor objetivo, actual, % de avance y % de ponderación.</a:t>
            </a:r>
          </a:p>
          <a:p>
            <a:pPr algn="just" defTabSz="912813">
              <a:lnSpc>
                <a:spcPct val="80000"/>
              </a:lnSpc>
            </a:pPr>
            <a:r>
              <a:rPr lang="es-ES" sz="1400" b="1" u="sng" dirty="0" smtClean="0">
                <a:solidFill>
                  <a:srgbClr val="006666"/>
                </a:solidFill>
              </a:rPr>
              <a:t>Clave</a:t>
            </a:r>
            <a:endParaRPr lang="es-ES" sz="1400" b="1" dirty="0" smtClean="0">
              <a:solidFill>
                <a:srgbClr val="006666"/>
              </a:solidFill>
            </a:endParaRPr>
          </a:p>
          <a:p>
            <a:pPr algn="just" defTabSz="912813">
              <a:lnSpc>
                <a:spcPct val="80000"/>
              </a:lnSpc>
              <a:buNone/>
            </a:pPr>
            <a:r>
              <a:rPr lang="es-ES" sz="1400" dirty="0" smtClean="0"/>
              <a:t>	Nomenclatura generada automáticamente vinculada al concepto de apoyo.</a:t>
            </a:r>
          </a:p>
          <a:p>
            <a:pPr algn="just" defTabSz="912813">
              <a:lnSpc>
                <a:spcPct val="80000"/>
              </a:lnSpc>
            </a:pPr>
            <a:r>
              <a:rPr lang="es-ES" sz="1400" b="1" u="sng" dirty="0" smtClean="0">
                <a:solidFill>
                  <a:srgbClr val="006666"/>
                </a:solidFill>
              </a:rPr>
              <a:t>Valor Objetivo</a:t>
            </a:r>
            <a:endParaRPr lang="es-ES" sz="1400" b="1" dirty="0" smtClean="0">
              <a:solidFill>
                <a:srgbClr val="006666"/>
              </a:solidFill>
            </a:endParaRPr>
          </a:p>
          <a:p>
            <a:pPr algn="just" defTabSz="912813">
              <a:lnSpc>
                <a:spcPct val="80000"/>
              </a:lnSpc>
              <a:buNone/>
            </a:pPr>
            <a:r>
              <a:rPr lang="es-ES" sz="1400" dirty="0" smtClean="0"/>
              <a:t>	Número total de entregables especificados en el concepto de la solicitud de apoyo.</a:t>
            </a:r>
          </a:p>
          <a:p>
            <a:pPr algn="just" defTabSz="912813">
              <a:lnSpc>
                <a:spcPct val="80000"/>
              </a:lnSpc>
            </a:pPr>
            <a:r>
              <a:rPr lang="es-ES" sz="1400" b="1" u="sng" dirty="0" smtClean="0">
                <a:solidFill>
                  <a:srgbClr val="006666"/>
                </a:solidFill>
              </a:rPr>
              <a:t>Valor actual</a:t>
            </a:r>
            <a:endParaRPr lang="es-ES" sz="1400" b="1" dirty="0" smtClean="0">
              <a:solidFill>
                <a:srgbClr val="006666"/>
              </a:solidFill>
            </a:endParaRPr>
          </a:p>
          <a:p>
            <a:pPr algn="just" defTabSz="912813">
              <a:lnSpc>
                <a:spcPct val="80000"/>
              </a:lnSpc>
              <a:buNone/>
            </a:pPr>
            <a:r>
              <a:rPr lang="es-ES" sz="1400" dirty="0" smtClean="0"/>
              <a:t>	Número actual de entregables presentados en el reporte.</a:t>
            </a:r>
          </a:p>
          <a:p>
            <a:pPr algn="just" defTabSz="912813">
              <a:lnSpc>
                <a:spcPct val="80000"/>
              </a:lnSpc>
            </a:pPr>
            <a:r>
              <a:rPr lang="es-ES" sz="1400" b="1" u="sng" dirty="0" smtClean="0">
                <a:solidFill>
                  <a:srgbClr val="006666"/>
                </a:solidFill>
              </a:rPr>
              <a:t>% de Avance</a:t>
            </a:r>
            <a:endParaRPr lang="es-ES" sz="1400" b="1" dirty="0" smtClean="0">
              <a:solidFill>
                <a:srgbClr val="006666"/>
              </a:solidFill>
            </a:endParaRPr>
          </a:p>
          <a:p>
            <a:pPr algn="just" defTabSz="912813">
              <a:lnSpc>
                <a:spcPct val="80000"/>
              </a:lnSpc>
              <a:buNone/>
            </a:pPr>
            <a:r>
              <a:rPr lang="es-ES" sz="1400" dirty="0" smtClean="0"/>
              <a:t>	Para obtener el % correcto es necesario multiplicar 100 X Valor actual y el resultado dividirlo entre el valor objetivo.</a:t>
            </a:r>
          </a:p>
          <a:p>
            <a:pPr algn="just" defTabSz="912813">
              <a:lnSpc>
                <a:spcPct val="80000"/>
              </a:lnSpc>
            </a:pPr>
            <a:r>
              <a:rPr lang="es-ES" sz="1400" b="1" u="sng" dirty="0" smtClean="0">
                <a:solidFill>
                  <a:srgbClr val="006666"/>
                </a:solidFill>
              </a:rPr>
              <a:t>% de Ponderación</a:t>
            </a:r>
            <a:endParaRPr lang="es-ES" sz="1400" b="1" dirty="0" smtClean="0">
              <a:solidFill>
                <a:srgbClr val="006666"/>
              </a:solidFill>
            </a:endParaRPr>
          </a:p>
          <a:p>
            <a:pPr algn="just" defTabSz="912813">
              <a:lnSpc>
                <a:spcPct val="80000"/>
              </a:lnSpc>
              <a:buNone/>
            </a:pPr>
            <a:r>
              <a:rPr lang="es-ES" sz="1400" dirty="0" smtClean="0"/>
              <a:t>	Grado de relevancia que posee el valor del entregable en referencia a los rubros que integran el proyecto. </a:t>
            </a:r>
          </a:p>
          <a:p>
            <a:pPr algn="just" defTabSz="912813">
              <a:lnSpc>
                <a:spcPct val="80000"/>
              </a:lnSpc>
            </a:pPr>
            <a:r>
              <a:rPr lang="es-ES" sz="1400" b="1" u="sng" dirty="0" smtClean="0">
                <a:solidFill>
                  <a:srgbClr val="006666"/>
                </a:solidFill>
              </a:rPr>
              <a:t>% Sobre Meta Total</a:t>
            </a:r>
            <a:endParaRPr lang="es-ES" sz="1400" dirty="0"/>
          </a:p>
          <a:p>
            <a:pPr algn="just" defTabSz="912813">
              <a:lnSpc>
                <a:spcPct val="80000"/>
              </a:lnSpc>
            </a:pPr>
            <a:r>
              <a:rPr lang="es-ES" sz="1400" dirty="0" smtClean="0"/>
              <a:t> Valor generado automáticamente para el cálculo de avance.</a:t>
            </a:r>
          </a:p>
          <a:p>
            <a:pPr algn="just" defTabSz="912813">
              <a:lnSpc>
                <a:spcPct val="80000"/>
              </a:lnSpc>
            </a:pPr>
            <a:endParaRPr lang="es-ES" sz="1400" u="sng" dirty="0" smtClean="0"/>
          </a:p>
          <a:p>
            <a:pPr algn="just"/>
            <a:endParaRPr lang="es-MX" sz="1400" dirty="0"/>
          </a:p>
        </p:txBody>
      </p:sp>
      <p:grpSp>
        <p:nvGrpSpPr>
          <p:cNvPr id="2" name="1 Grupo"/>
          <p:cNvGrpSpPr/>
          <p:nvPr/>
        </p:nvGrpSpPr>
        <p:grpSpPr>
          <a:xfrm>
            <a:off x="833958" y="1267264"/>
            <a:ext cx="7410450" cy="1369648"/>
            <a:chOff x="833958" y="1196752"/>
            <a:chExt cx="7410450" cy="1369648"/>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9168" y="1196752"/>
              <a:ext cx="3048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958" y="2013950"/>
              <a:ext cx="741045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604" y="2099104"/>
              <a:ext cx="360040" cy="382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1 Título"/>
          <p:cNvSpPr txBox="1">
            <a:spLocks/>
          </p:cNvSpPr>
          <p:nvPr/>
        </p:nvSpPr>
        <p:spPr>
          <a:xfrm>
            <a:off x="179512" y="116632"/>
            <a:ext cx="8654646" cy="792088"/>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solidFill>
                  <a:schemeClr val="bg1"/>
                </a:solidFill>
              </a:rPr>
              <a:t>Guía de llenado de formato electrónico</a:t>
            </a:r>
          </a:p>
        </p:txBody>
      </p:sp>
    </p:spTree>
    <p:extLst>
      <p:ext uri="{BB962C8B-B14F-4D97-AF65-F5344CB8AC3E}">
        <p14:creationId xmlns:p14="http://schemas.microsoft.com/office/powerpoint/2010/main" val="133922310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207293"/>
            <a:ext cx="8075240" cy="4525963"/>
          </a:xfrm>
        </p:spPr>
        <p:txBody>
          <a:bodyPr>
            <a:normAutofit/>
          </a:bodyPr>
          <a:lstStyle/>
          <a:p>
            <a:pPr algn="just" defTabSz="912813"/>
            <a:r>
              <a:rPr lang="es-ES" sz="1400" dirty="0" smtClean="0"/>
              <a:t>Para adjuntar la información digital, dar clic en opción  </a:t>
            </a:r>
            <a:r>
              <a:rPr lang="es-ES" sz="1400" b="1" dirty="0" smtClean="0"/>
              <a:t>&lt;Anexar relación&gt; </a:t>
            </a:r>
            <a:r>
              <a:rPr lang="es-ES" sz="1400" dirty="0" smtClean="0"/>
              <a:t>en el entregable en el cual se desea subir un archivo. </a:t>
            </a:r>
          </a:p>
          <a:p>
            <a:pPr algn="just" defTabSz="912813"/>
            <a:endParaRPr lang="es-ES" sz="1400" dirty="0" smtClean="0"/>
          </a:p>
          <a:p>
            <a:pPr algn="just" defTabSz="912813"/>
            <a:endParaRPr lang="es-ES" sz="1400" dirty="0" smtClean="0"/>
          </a:p>
          <a:p>
            <a:pPr algn="just" defTabSz="912813"/>
            <a:endParaRPr lang="es-ES" sz="1400" dirty="0" smtClean="0"/>
          </a:p>
          <a:p>
            <a:pPr algn="just" defTabSz="912813"/>
            <a:endParaRPr lang="es-ES" sz="1400" dirty="0" smtClean="0"/>
          </a:p>
          <a:p>
            <a:pPr algn="just" defTabSz="912813"/>
            <a:endParaRPr lang="es-ES" sz="1400" dirty="0"/>
          </a:p>
          <a:p>
            <a:pPr algn="just" defTabSz="912813"/>
            <a:endParaRPr lang="es-ES" sz="1400" dirty="0" smtClean="0"/>
          </a:p>
          <a:p>
            <a:pPr algn="just" defTabSz="912813"/>
            <a:endParaRPr lang="es-ES" sz="1400" dirty="0" smtClean="0"/>
          </a:p>
          <a:p>
            <a:pPr marL="0" indent="0" algn="just" defTabSz="912813">
              <a:buNone/>
            </a:pPr>
            <a:endParaRPr lang="es-ES" sz="1400" dirty="0" smtClean="0"/>
          </a:p>
          <a:p>
            <a:pPr algn="just" defTabSz="912813"/>
            <a:r>
              <a:rPr lang="es-ES" sz="1400" dirty="0" smtClean="0">
                <a:solidFill>
                  <a:srgbClr val="000000"/>
                </a:solidFill>
              </a:rPr>
              <a:t>Se desplegará una ventana como la siguiente (En caso de que no aparezca verificar la configuración de ventanas emergentes):</a:t>
            </a:r>
          </a:p>
          <a:p>
            <a:pPr algn="just" defTabSz="912813"/>
            <a:endParaRPr lang="es-ES" sz="1400" dirty="0" smtClean="0"/>
          </a:p>
          <a:p>
            <a:endParaRPr lang="es-MX" sz="1400" dirty="0"/>
          </a:p>
        </p:txBody>
      </p:sp>
      <p:pic>
        <p:nvPicPr>
          <p:cNvPr id="4" name="Picture 5"/>
          <p:cNvPicPr>
            <a:picLocks noChangeAspect="1" noChangeArrowheads="1"/>
          </p:cNvPicPr>
          <p:nvPr/>
        </p:nvPicPr>
        <p:blipFill>
          <a:blip r:embed="rId2" cstate="print"/>
          <a:srcRect/>
          <a:stretch>
            <a:fillRect/>
          </a:stretch>
        </p:blipFill>
        <p:spPr bwMode="auto">
          <a:xfrm>
            <a:off x="525734" y="2060848"/>
            <a:ext cx="7286625" cy="1603375"/>
          </a:xfrm>
          <a:prstGeom prst="rect">
            <a:avLst/>
          </a:prstGeom>
          <a:noFill/>
          <a:ln w="9525">
            <a:noFill/>
            <a:miter lim="800000"/>
            <a:headEnd/>
            <a:tailEnd/>
          </a:ln>
        </p:spPr>
      </p:pic>
      <p:pic>
        <p:nvPicPr>
          <p:cNvPr id="6" name="Picture 6"/>
          <p:cNvPicPr>
            <a:picLocks noChangeAspect="1" noChangeArrowheads="1"/>
          </p:cNvPicPr>
          <p:nvPr/>
        </p:nvPicPr>
        <p:blipFill>
          <a:blip r:embed="rId3" cstate="print"/>
          <a:srcRect/>
          <a:stretch>
            <a:fillRect/>
          </a:stretch>
        </p:blipFill>
        <p:spPr bwMode="auto">
          <a:xfrm>
            <a:off x="2138883" y="4293096"/>
            <a:ext cx="3981450" cy="1428750"/>
          </a:xfrm>
          <a:prstGeom prst="rect">
            <a:avLst/>
          </a:prstGeom>
          <a:noFill/>
          <a:ln w="9525">
            <a:noFill/>
            <a:miter lim="800000"/>
            <a:headEnd/>
            <a:tailEnd/>
          </a:ln>
        </p:spPr>
      </p:pic>
      <p:sp>
        <p:nvSpPr>
          <p:cNvPr id="7" name="1 Título"/>
          <p:cNvSpPr txBox="1">
            <a:spLocks/>
          </p:cNvSpPr>
          <p:nvPr/>
        </p:nvSpPr>
        <p:spPr>
          <a:xfrm>
            <a:off x="179512" y="116632"/>
            <a:ext cx="8654646" cy="792088"/>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solidFill>
                  <a:schemeClr val="bg1"/>
                </a:solidFill>
              </a:rPr>
              <a:t>Guía de llenado de formato electrónico</a:t>
            </a:r>
          </a:p>
        </p:txBody>
      </p:sp>
    </p:spTree>
    <p:extLst>
      <p:ext uri="{BB962C8B-B14F-4D97-AF65-F5344CB8AC3E}">
        <p14:creationId xmlns:p14="http://schemas.microsoft.com/office/powerpoint/2010/main" val="286590801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Grp="1" noChangeAspect="1" noChangeArrowheads="1"/>
          </p:cNvPicPr>
          <p:nvPr>
            <p:ph sz="half" idx="1"/>
          </p:nvPr>
        </p:nvPicPr>
        <p:blipFill>
          <a:blip r:embed="rId2" cstate="print"/>
          <a:stretch>
            <a:fillRect/>
          </a:stretch>
        </p:blipFill>
        <p:spPr bwMode="auto">
          <a:xfrm>
            <a:off x="457200" y="1361714"/>
            <a:ext cx="4038600" cy="4505153"/>
          </a:xfrm>
          <a:prstGeom prst="rect">
            <a:avLst/>
          </a:prstGeom>
          <a:noFill/>
          <a:ln w="9525">
            <a:noFill/>
            <a:miter lim="800000"/>
            <a:headEnd/>
            <a:tailEnd/>
          </a:ln>
        </p:spPr>
      </p:pic>
      <p:sp>
        <p:nvSpPr>
          <p:cNvPr id="6" name="5 Marcador de contenido"/>
          <p:cNvSpPr>
            <a:spLocks noGrp="1"/>
          </p:cNvSpPr>
          <p:nvPr>
            <p:ph sz="half" idx="2"/>
          </p:nvPr>
        </p:nvSpPr>
        <p:spPr>
          <a:xfrm>
            <a:off x="4648200" y="1351309"/>
            <a:ext cx="4038600" cy="4525963"/>
          </a:xfrm>
        </p:spPr>
        <p:txBody>
          <a:bodyPr>
            <a:normAutofit/>
          </a:bodyPr>
          <a:lstStyle/>
          <a:p>
            <a:pPr algn="just" defTabSz="912813">
              <a:lnSpc>
                <a:spcPct val="80000"/>
              </a:lnSpc>
            </a:pPr>
            <a:r>
              <a:rPr lang="es-ES" sz="1400" dirty="0" smtClean="0"/>
              <a:t>Al dar clic en el botón </a:t>
            </a:r>
            <a:r>
              <a:rPr lang="es-ES" sz="1400" b="1" dirty="0" smtClean="0"/>
              <a:t>Examinar</a:t>
            </a:r>
            <a:r>
              <a:rPr lang="es-ES" sz="1400" dirty="0" smtClean="0"/>
              <a:t>, se busca la ruta en el cual se encuentran los archivos que se desean subir.</a:t>
            </a:r>
          </a:p>
          <a:p>
            <a:pPr algn="just" defTabSz="912813">
              <a:lnSpc>
                <a:spcPct val="80000"/>
              </a:lnSpc>
              <a:buNone/>
            </a:pPr>
            <a:endParaRPr lang="es-ES" sz="1400" dirty="0" smtClean="0"/>
          </a:p>
          <a:p>
            <a:pPr algn="just" defTabSz="912813">
              <a:lnSpc>
                <a:spcPct val="80000"/>
              </a:lnSpc>
            </a:pPr>
            <a:r>
              <a:rPr lang="es-ES" sz="1400" dirty="0" smtClean="0"/>
              <a:t>Una vez seleccionado el archivo, dar clic en el botón </a:t>
            </a:r>
            <a:r>
              <a:rPr lang="es-ES" sz="1400" b="1" dirty="0" smtClean="0"/>
              <a:t>“Subir documento”</a:t>
            </a:r>
            <a:r>
              <a:rPr lang="es-ES" sz="1400" dirty="0" smtClean="0"/>
              <a:t> y el sistema lo agregará. </a:t>
            </a:r>
          </a:p>
          <a:p>
            <a:pPr algn="just" defTabSz="912813">
              <a:lnSpc>
                <a:spcPct val="80000"/>
              </a:lnSpc>
            </a:pPr>
            <a:endParaRPr lang="es-ES" sz="1400" dirty="0" smtClean="0"/>
          </a:p>
          <a:p>
            <a:pPr algn="just" defTabSz="912813">
              <a:lnSpc>
                <a:spcPct val="80000"/>
              </a:lnSpc>
            </a:pPr>
            <a:r>
              <a:rPr lang="es-ES" sz="1400" dirty="0" smtClean="0"/>
              <a:t>El sistema permite la entrada de archivos con extensión </a:t>
            </a:r>
            <a:r>
              <a:rPr lang="es-ES" sz="1400" b="1" dirty="0" smtClean="0"/>
              <a:t>.zip y hasta 4 MB </a:t>
            </a:r>
            <a:r>
              <a:rPr lang="es-ES" sz="1400" dirty="0" smtClean="0"/>
              <a:t>de espacio. </a:t>
            </a:r>
          </a:p>
          <a:p>
            <a:pPr algn="just" defTabSz="912813">
              <a:lnSpc>
                <a:spcPct val="80000"/>
              </a:lnSpc>
            </a:pPr>
            <a:endParaRPr lang="es-ES" sz="1400" dirty="0" smtClean="0"/>
          </a:p>
          <a:p>
            <a:pPr algn="just" defTabSz="912813">
              <a:lnSpc>
                <a:spcPct val="80000"/>
              </a:lnSpc>
            </a:pPr>
            <a:r>
              <a:rPr lang="es-ES" sz="1400" dirty="0" smtClean="0"/>
              <a:t>En caso de que la aplicación no permita agregar un archivo, verifique que se cumplan estas dos condiciones. </a:t>
            </a:r>
          </a:p>
          <a:p>
            <a:pPr algn="just" defTabSz="912813">
              <a:lnSpc>
                <a:spcPct val="80000"/>
              </a:lnSpc>
            </a:pPr>
            <a:endParaRPr lang="es-ES" sz="1400" dirty="0" smtClean="0"/>
          </a:p>
          <a:p>
            <a:pPr algn="just" defTabSz="912813">
              <a:lnSpc>
                <a:spcPct val="80000"/>
              </a:lnSpc>
            </a:pPr>
            <a:r>
              <a:rPr lang="es-ES" sz="1400" dirty="0" smtClean="0"/>
              <a:t>Para cerrar la ventana dar clic en </a:t>
            </a:r>
            <a:r>
              <a:rPr lang="es-ES" sz="1400" b="1" dirty="0" smtClean="0"/>
              <a:t>Salir</a:t>
            </a:r>
            <a:r>
              <a:rPr lang="es-ES" sz="1400" dirty="0" smtClean="0"/>
              <a:t>.</a:t>
            </a:r>
          </a:p>
        </p:txBody>
      </p:sp>
      <p:cxnSp>
        <p:nvCxnSpPr>
          <p:cNvPr id="8" name="7 Conector recto de flecha"/>
          <p:cNvCxnSpPr/>
          <p:nvPr/>
        </p:nvCxnSpPr>
        <p:spPr>
          <a:xfrm flipH="1">
            <a:off x="3203848" y="1667942"/>
            <a:ext cx="1368152" cy="680938"/>
          </a:xfrm>
          <a:prstGeom prst="straightConnector1">
            <a:avLst/>
          </a:prstGeom>
          <a:ln w="28575">
            <a:solidFill>
              <a:srgbClr val="006666"/>
            </a:solidFill>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flipH="1">
            <a:off x="2796142" y="2567758"/>
            <a:ext cx="1775858" cy="0"/>
          </a:xfrm>
          <a:prstGeom prst="straightConnector1">
            <a:avLst/>
          </a:prstGeom>
          <a:ln w="28575">
            <a:solidFill>
              <a:srgbClr val="006666"/>
            </a:solidFill>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flipH="1" flipV="1">
            <a:off x="2771800" y="2820070"/>
            <a:ext cx="1656184" cy="2520280"/>
          </a:xfrm>
          <a:prstGeom prst="straightConnector1">
            <a:avLst/>
          </a:prstGeom>
          <a:ln w="28575">
            <a:solidFill>
              <a:srgbClr val="006666"/>
            </a:solidFill>
            <a:tailEnd type="arrow"/>
          </a:ln>
        </p:spPr>
        <p:style>
          <a:lnRef idx="1">
            <a:schemeClr val="accent1"/>
          </a:lnRef>
          <a:fillRef idx="0">
            <a:schemeClr val="accent1"/>
          </a:fillRef>
          <a:effectRef idx="0">
            <a:schemeClr val="accent1"/>
          </a:effectRef>
          <a:fontRef idx="minor">
            <a:schemeClr val="tx1"/>
          </a:fontRef>
        </p:style>
      </p:cxnSp>
      <p:sp>
        <p:nvSpPr>
          <p:cNvPr id="10" name="1 Título"/>
          <p:cNvSpPr txBox="1">
            <a:spLocks/>
          </p:cNvSpPr>
          <p:nvPr/>
        </p:nvSpPr>
        <p:spPr>
          <a:xfrm>
            <a:off x="179512" y="116632"/>
            <a:ext cx="8654646" cy="792088"/>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solidFill>
                  <a:schemeClr val="bg1"/>
                </a:solidFill>
              </a:rPr>
              <a:t>Guía de llenado de formato electrónico</a:t>
            </a:r>
          </a:p>
        </p:txBody>
      </p:sp>
    </p:spTree>
    <p:extLst>
      <p:ext uri="{BB962C8B-B14F-4D97-AF65-F5344CB8AC3E}">
        <p14:creationId xmlns:p14="http://schemas.microsoft.com/office/powerpoint/2010/main" val="52313361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contenido"/>
          <p:cNvSpPr>
            <a:spLocks noGrp="1"/>
          </p:cNvSpPr>
          <p:nvPr>
            <p:ph idx="1"/>
          </p:nvPr>
        </p:nvSpPr>
        <p:spPr>
          <a:xfrm>
            <a:off x="457200" y="1052736"/>
            <a:ext cx="8075240" cy="4525963"/>
          </a:xfrm>
        </p:spPr>
        <p:txBody>
          <a:bodyPr>
            <a:noAutofit/>
          </a:bodyPr>
          <a:lstStyle/>
          <a:p>
            <a:pPr>
              <a:buNone/>
            </a:pPr>
            <a:r>
              <a:rPr lang="es-ES" sz="1400" b="1" kern="0" dirty="0" smtClean="0">
                <a:solidFill>
                  <a:srgbClr val="000000"/>
                </a:solidFill>
              </a:rPr>
              <a:t>Conceptos del punto </a:t>
            </a:r>
            <a:r>
              <a:rPr lang="es-ES" sz="1400" b="1" u="sng" kern="0" dirty="0" smtClean="0">
                <a:solidFill>
                  <a:srgbClr val="000000"/>
                </a:solidFill>
              </a:rPr>
              <a:t>c. Indicadores de Impacto</a:t>
            </a:r>
          </a:p>
          <a:p>
            <a:pPr>
              <a:buNone/>
            </a:pPr>
            <a:endParaRPr lang="es-ES" sz="1400" b="1" u="sng" kern="0" dirty="0">
              <a:solidFill>
                <a:srgbClr val="000000"/>
              </a:solidFill>
            </a:endParaRPr>
          </a:p>
          <a:p>
            <a:pPr>
              <a:buNone/>
            </a:pPr>
            <a:endParaRPr lang="es-ES" sz="1400" b="1" u="sng" kern="0" dirty="0" smtClean="0">
              <a:solidFill>
                <a:srgbClr val="000000"/>
              </a:solidFill>
            </a:endParaRPr>
          </a:p>
          <a:p>
            <a:pPr>
              <a:buNone/>
            </a:pPr>
            <a:endParaRPr lang="es-ES" sz="1400" b="1" u="sng" kern="0" dirty="0" smtClean="0">
              <a:solidFill>
                <a:srgbClr val="000000"/>
              </a:solidFill>
            </a:endParaRPr>
          </a:p>
          <a:p>
            <a:pPr>
              <a:buNone/>
            </a:pPr>
            <a:endParaRPr lang="es-ES" sz="1400" b="1" u="sng" kern="0" dirty="0">
              <a:solidFill>
                <a:srgbClr val="000000"/>
              </a:solidFill>
            </a:endParaRPr>
          </a:p>
          <a:p>
            <a:pPr>
              <a:buNone/>
            </a:pPr>
            <a:endParaRPr lang="es-ES" sz="1400" b="1" u="sng" kern="0" dirty="0" smtClean="0">
              <a:solidFill>
                <a:srgbClr val="000000"/>
              </a:solidFill>
            </a:endParaRPr>
          </a:p>
          <a:p>
            <a:pPr algn="just" defTabSz="912813">
              <a:lnSpc>
                <a:spcPct val="80000"/>
              </a:lnSpc>
            </a:pPr>
            <a:r>
              <a:rPr lang="es-ES" sz="1400" b="1" u="sng" dirty="0">
                <a:solidFill>
                  <a:srgbClr val="006666"/>
                </a:solidFill>
              </a:rPr>
              <a:t>Modificar</a:t>
            </a:r>
            <a:endParaRPr lang="es-ES" sz="1400" b="1" dirty="0">
              <a:solidFill>
                <a:srgbClr val="006666"/>
              </a:solidFill>
            </a:endParaRPr>
          </a:p>
          <a:p>
            <a:pPr algn="just" defTabSz="912813">
              <a:lnSpc>
                <a:spcPct val="80000"/>
              </a:lnSpc>
              <a:buNone/>
            </a:pPr>
            <a:r>
              <a:rPr lang="es-ES" sz="1400" dirty="0"/>
              <a:t>	Icono para modificar los valores: valor objetivo, actual, % de avance y % de ponderación.</a:t>
            </a:r>
          </a:p>
          <a:p>
            <a:pPr algn="just" defTabSz="912813">
              <a:lnSpc>
                <a:spcPct val="80000"/>
              </a:lnSpc>
            </a:pPr>
            <a:r>
              <a:rPr lang="es-ES" sz="1400" b="1" u="sng" dirty="0">
                <a:solidFill>
                  <a:srgbClr val="006666"/>
                </a:solidFill>
              </a:rPr>
              <a:t>Clave</a:t>
            </a:r>
            <a:endParaRPr lang="es-ES" sz="1400" b="1" dirty="0">
              <a:solidFill>
                <a:srgbClr val="006666"/>
              </a:solidFill>
            </a:endParaRPr>
          </a:p>
          <a:p>
            <a:pPr algn="just" defTabSz="912813">
              <a:lnSpc>
                <a:spcPct val="80000"/>
              </a:lnSpc>
              <a:buNone/>
            </a:pPr>
            <a:r>
              <a:rPr lang="es-ES" sz="1400" dirty="0"/>
              <a:t>	Nomenclatura generada automáticamente vinculada al concepto de apoyo.</a:t>
            </a:r>
          </a:p>
          <a:p>
            <a:pPr algn="just" defTabSz="912813">
              <a:lnSpc>
                <a:spcPct val="80000"/>
              </a:lnSpc>
            </a:pPr>
            <a:r>
              <a:rPr lang="es-ES" sz="1400" b="1" u="sng" dirty="0">
                <a:solidFill>
                  <a:srgbClr val="006666"/>
                </a:solidFill>
              </a:rPr>
              <a:t>Valor Objetivo</a:t>
            </a:r>
            <a:endParaRPr lang="es-ES" sz="1400" b="1" dirty="0">
              <a:solidFill>
                <a:srgbClr val="006666"/>
              </a:solidFill>
            </a:endParaRPr>
          </a:p>
          <a:p>
            <a:pPr algn="just" defTabSz="912813">
              <a:lnSpc>
                <a:spcPct val="80000"/>
              </a:lnSpc>
              <a:buNone/>
            </a:pPr>
            <a:r>
              <a:rPr lang="es-ES" sz="1400" dirty="0"/>
              <a:t>	Número total de entregables especificados en el concepto de la solicitud de apoyo.</a:t>
            </a:r>
          </a:p>
          <a:p>
            <a:pPr algn="just" defTabSz="912813">
              <a:lnSpc>
                <a:spcPct val="80000"/>
              </a:lnSpc>
            </a:pPr>
            <a:r>
              <a:rPr lang="es-ES" sz="1400" b="1" u="sng" dirty="0">
                <a:solidFill>
                  <a:srgbClr val="006666"/>
                </a:solidFill>
              </a:rPr>
              <a:t>Valor actual</a:t>
            </a:r>
            <a:endParaRPr lang="es-ES" sz="1400" b="1" dirty="0">
              <a:solidFill>
                <a:srgbClr val="006666"/>
              </a:solidFill>
            </a:endParaRPr>
          </a:p>
          <a:p>
            <a:pPr algn="just" defTabSz="912813">
              <a:lnSpc>
                <a:spcPct val="80000"/>
              </a:lnSpc>
              <a:buNone/>
            </a:pPr>
            <a:r>
              <a:rPr lang="es-ES" sz="1400" dirty="0"/>
              <a:t>	Número actual de entregables presentados en el reporte.</a:t>
            </a:r>
          </a:p>
          <a:p>
            <a:pPr algn="just" defTabSz="912813">
              <a:lnSpc>
                <a:spcPct val="80000"/>
              </a:lnSpc>
            </a:pPr>
            <a:r>
              <a:rPr lang="es-ES" sz="1400" b="1" u="sng" dirty="0">
                <a:solidFill>
                  <a:srgbClr val="006666"/>
                </a:solidFill>
              </a:rPr>
              <a:t>% de Avance</a:t>
            </a:r>
            <a:endParaRPr lang="es-ES" sz="1400" b="1" dirty="0">
              <a:solidFill>
                <a:srgbClr val="006666"/>
              </a:solidFill>
            </a:endParaRPr>
          </a:p>
          <a:p>
            <a:pPr algn="just" defTabSz="912813">
              <a:lnSpc>
                <a:spcPct val="80000"/>
              </a:lnSpc>
              <a:buNone/>
            </a:pPr>
            <a:r>
              <a:rPr lang="es-ES" sz="1400" dirty="0"/>
              <a:t>	Para obtener el % correcto es necesario multiplicar 100 X Valor actual y el resultado dividirlo entre el valor objetivo.</a:t>
            </a:r>
          </a:p>
          <a:p>
            <a:pPr algn="just" defTabSz="912813">
              <a:lnSpc>
                <a:spcPct val="80000"/>
              </a:lnSpc>
            </a:pPr>
            <a:r>
              <a:rPr lang="es-ES" sz="1400" b="1" u="sng" dirty="0">
                <a:solidFill>
                  <a:srgbClr val="006666"/>
                </a:solidFill>
              </a:rPr>
              <a:t>% de Ponderación</a:t>
            </a:r>
            <a:endParaRPr lang="es-ES" sz="1400" b="1" dirty="0">
              <a:solidFill>
                <a:srgbClr val="006666"/>
              </a:solidFill>
            </a:endParaRPr>
          </a:p>
          <a:p>
            <a:pPr algn="just" defTabSz="912813">
              <a:lnSpc>
                <a:spcPct val="80000"/>
              </a:lnSpc>
              <a:buNone/>
            </a:pPr>
            <a:r>
              <a:rPr lang="es-ES" sz="1400" dirty="0"/>
              <a:t>	Grado de relevancia que posee el valor del entregable en referencia a los rubros que integran el proyecto. </a:t>
            </a:r>
          </a:p>
          <a:p>
            <a:pPr algn="just" defTabSz="912813">
              <a:lnSpc>
                <a:spcPct val="80000"/>
              </a:lnSpc>
            </a:pPr>
            <a:r>
              <a:rPr lang="es-ES" sz="1400" b="1" u="sng" dirty="0">
                <a:solidFill>
                  <a:srgbClr val="006666"/>
                </a:solidFill>
              </a:rPr>
              <a:t>% Sobre Meta Total</a:t>
            </a:r>
            <a:endParaRPr lang="es-ES" sz="1400" dirty="0"/>
          </a:p>
          <a:p>
            <a:pPr algn="just" defTabSz="912813">
              <a:lnSpc>
                <a:spcPct val="80000"/>
              </a:lnSpc>
            </a:pPr>
            <a:r>
              <a:rPr lang="es-ES" sz="1400" dirty="0"/>
              <a:t> Valor generado automáticamente para el cálculo de avance.</a:t>
            </a:r>
          </a:p>
          <a:p>
            <a:pPr algn="just" defTabSz="912813">
              <a:lnSpc>
                <a:spcPct val="80000"/>
              </a:lnSpc>
            </a:pPr>
            <a:endParaRPr lang="es-ES" sz="1400" u="sng" dirty="0"/>
          </a:p>
          <a:p>
            <a:endParaRPr lang="es-MX" sz="1400" dirty="0"/>
          </a:p>
          <a:p>
            <a:pPr>
              <a:buNone/>
            </a:pPr>
            <a:endParaRPr lang="es-ES" sz="1400" b="1" u="sng" kern="0" dirty="0">
              <a:solidFill>
                <a:srgbClr val="000000"/>
              </a:solidFill>
            </a:endParaRPr>
          </a:p>
        </p:txBody>
      </p:sp>
      <p:grpSp>
        <p:nvGrpSpPr>
          <p:cNvPr id="2" name="1 Grupo"/>
          <p:cNvGrpSpPr/>
          <p:nvPr/>
        </p:nvGrpSpPr>
        <p:grpSpPr>
          <a:xfrm>
            <a:off x="833958" y="1724422"/>
            <a:ext cx="7410450" cy="552450"/>
            <a:chOff x="651472" y="1484784"/>
            <a:chExt cx="7410450" cy="55245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472" y="1484784"/>
              <a:ext cx="741045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556792"/>
              <a:ext cx="360040" cy="382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1 Título"/>
          <p:cNvSpPr txBox="1">
            <a:spLocks/>
          </p:cNvSpPr>
          <p:nvPr/>
        </p:nvSpPr>
        <p:spPr>
          <a:xfrm>
            <a:off x="179512" y="116632"/>
            <a:ext cx="8654646" cy="792088"/>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solidFill>
                  <a:schemeClr val="bg1"/>
                </a:solidFill>
              </a:rPr>
              <a:t>Guía de llenado de formato electrónico</a:t>
            </a:r>
          </a:p>
        </p:txBody>
      </p:sp>
    </p:spTree>
    <p:extLst>
      <p:ext uri="{BB962C8B-B14F-4D97-AF65-F5344CB8AC3E}">
        <p14:creationId xmlns:p14="http://schemas.microsoft.com/office/powerpoint/2010/main" val="81867875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Grp="1" noChangeAspect="1" noChangeArrowheads="1"/>
          </p:cNvPicPr>
          <p:nvPr>
            <p:ph idx="1"/>
          </p:nvPr>
        </p:nvPicPr>
        <p:blipFill>
          <a:blip r:embed="rId2" cstate="print"/>
          <a:srcRect/>
          <a:stretch>
            <a:fillRect/>
          </a:stretch>
        </p:blipFill>
        <p:spPr bwMode="auto">
          <a:xfrm>
            <a:off x="611562" y="1196753"/>
            <a:ext cx="6336703" cy="4873625"/>
          </a:xfrm>
          <a:prstGeom prst="rect">
            <a:avLst/>
          </a:prstGeom>
          <a:noFill/>
          <a:ln w="9525">
            <a:noFill/>
            <a:miter lim="800000"/>
            <a:headEnd/>
            <a:tailEnd/>
          </a:ln>
        </p:spPr>
      </p:pic>
      <p:sp>
        <p:nvSpPr>
          <p:cNvPr id="7" name="6 Elipse"/>
          <p:cNvSpPr/>
          <p:nvPr/>
        </p:nvSpPr>
        <p:spPr>
          <a:xfrm>
            <a:off x="7164288" y="2089448"/>
            <a:ext cx="1979712" cy="1195536"/>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solidFill>
                  <a:schemeClr val="tx1"/>
                </a:solidFill>
              </a:rPr>
              <a:t>Modificar en esta tabla los conceptos antes mencionados</a:t>
            </a:r>
          </a:p>
        </p:txBody>
      </p:sp>
      <p:cxnSp>
        <p:nvCxnSpPr>
          <p:cNvPr id="9" name="8 Conector recto de flecha"/>
          <p:cNvCxnSpPr>
            <a:stCxn id="7" idx="4"/>
          </p:cNvCxnSpPr>
          <p:nvPr/>
        </p:nvCxnSpPr>
        <p:spPr>
          <a:xfrm flipH="1">
            <a:off x="7164288" y="3284984"/>
            <a:ext cx="989856" cy="676673"/>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6" name="1 Título"/>
          <p:cNvSpPr txBox="1">
            <a:spLocks/>
          </p:cNvSpPr>
          <p:nvPr/>
        </p:nvSpPr>
        <p:spPr>
          <a:xfrm>
            <a:off x="179512" y="116632"/>
            <a:ext cx="8654646" cy="792088"/>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solidFill>
                  <a:schemeClr val="bg1"/>
                </a:solidFill>
              </a:rPr>
              <a:t>Guía de llenado de formato electrónico</a:t>
            </a:r>
          </a:p>
        </p:txBody>
      </p:sp>
    </p:spTree>
    <p:extLst>
      <p:ext uri="{BB962C8B-B14F-4D97-AF65-F5344CB8AC3E}">
        <p14:creationId xmlns:p14="http://schemas.microsoft.com/office/powerpoint/2010/main" val="1042685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dondear rectángulo de esquina diagonal"/>
          <p:cNvSpPr/>
          <p:nvPr/>
        </p:nvSpPr>
        <p:spPr>
          <a:xfrm>
            <a:off x="726665" y="908720"/>
            <a:ext cx="7639702" cy="4700544"/>
          </a:xfrm>
          <a:prstGeom prst="round2DiagRect">
            <a:avLst/>
          </a:prstGeom>
          <a:solidFill>
            <a:srgbClr val="006666"/>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MX" dirty="0"/>
          </a:p>
        </p:txBody>
      </p:sp>
      <p:sp>
        <p:nvSpPr>
          <p:cNvPr id="11" name="10 Rectángulo"/>
          <p:cNvSpPr/>
          <p:nvPr/>
        </p:nvSpPr>
        <p:spPr>
          <a:xfrm>
            <a:off x="0" y="6453336"/>
            <a:ext cx="9144000" cy="40466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CuadroTexto"/>
          <p:cNvSpPr txBox="1"/>
          <p:nvPr/>
        </p:nvSpPr>
        <p:spPr>
          <a:xfrm>
            <a:off x="1036753" y="2060848"/>
            <a:ext cx="7070493" cy="1938992"/>
          </a:xfrm>
          <a:prstGeom prst="rect">
            <a:avLst/>
          </a:prstGeom>
          <a:noFill/>
        </p:spPr>
        <p:txBody>
          <a:bodyPr wrap="square" rtlCol="0">
            <a:spAutoFit/>
          </a:bodyPr>
          <a:lstStyle/>
          <a:p>
            <a:pPr algn="ctr"/>
            <a:r>
              <a:rPr lang="es-MX"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MANEJO DE CUENTA BANCARIA PROSOFT</a:t>
            </a:r>
            <a:endParaRPr lang="es-MX" sz="6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80160739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2736"/>
            <a:ext cx="8229600" cy="4525963"/>
          </a:xfrm>
        </p:spPr>
        <p:txBody>
          <a:bodyPr>
            <a:normAutofit/>
          </a:bodyPr>
          <a:lstStyle/>
          <a:p>
            <a:pPr marL="0" indent="0" algn="just">
              <a:buNone/>
            </a:pPr>
            <a:r>
              <a:rPr lang="es-ES" sz="1400" dirty="0" smtClean="0"/>
              <a:t>La página 3 es exclusiva de los comprobantes de egresos.</a:t>
            </a:r>
          </a:p>
          <a:p>
            <a:endParaRPr lang="es-MX" sz="14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939469"/>
            <a:ext cx="6264696" cy="3304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a:off x="7080238" y="3375689"/>
            <a:ext cx="1726465" cy="1200329"/>
          </a:xfrm>
          <a:prstGeom prst="rect">
            <a:avLst/>
          </a:prstGeom>
          <a:noFill/>
        </p:spPr>
        <p:txBody>
          <a:bodyPr wrap="square" rtlCol="0">
            <a:spAutoFit/>
          </a:bodyPr>
          <a:lstStyle/>
          <a:p>
            <a:pPr algn="just"/>
            <a:r>
              <a:rPr lang="es-MX" sz="1200" dirty="0" smtClean="0"/>
              <a:t>Al seleccionar la opción de “Agregar nuevo comprobante”, se puede anexar la comprobación que compruebe el 100% la mezcla de recursos.</a:t>
            </a:r>
            <a:endParaRPr lang="es-MX" sz="1200" dirty="0"/>
          </a:p>
        </p:txBody>
      </p:sp>
      <p:sp>
        <p:nvSpPr>
          <p:cNvPr id="7" name="6 Flecha derecha"/>
          <p:cNvSpPr/>
          <p:nvPr/>
        </p:nvSpPr>
        <p:spPr>
          <a:xfrm>
            <a:off x="6228184" y="4149080"/>
            <a:ext cx="792088" cy="288032"/>
          </a:xfrm>
          <a:prstGeom prst="rightArrow">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dirty="0"/>
          </a:p>
        </p:txBody>
      </p:sp>
      <p:sp>
        <p:nvSpPr>
          <p:cNvPr id="8" name="1 Título"/>
          <p:cNvSpPr txBox="1">
            <a:spLocks/>
          </p:cNvSpPr>
          <p:nvPr/>
        </p:nvSpPr>
        <p:spPr>
          <a:xfrm>
            <a:off x="179512" y="116632"/>
            <a:ext cx="8654646" cy="792088"/>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solidFill>
                  <a:schemeClr val="bg1"/>
                </a:solidFill>
              </a:rPr>
              <a:t>Guía de llenado de formato electrónico</a:t>
            </a:r>
          </a:p>
        </p:txBody>
      </p:sp>
    </p:spTree>
    <p:extLst>
      <p:ext uri="{BB962C8B-B14F-4D97-AF65-F5344CB8AC3E}">
        <p14:creationId xmlns:p14="http://schemas.microsoft.com/office/powerpoint/2010/main" val="32442573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2736"/>
            <a:ext cx="8075240" cy="4873752"/>
          </a:xfrm>
        </p:spPr>
        <p:txBody>
          <a:bodyPr>
            <a:normAutofit lnSpcReduction="10000"/>
          </a:bodyPr>
          <a:lstStyle/>
          <a:p>
            <a:pPr>
              <a:buNone/>
            </a:pPr>
            <a:r>
              <a:rPr lang="es-ES" sz="1400" b="1" dirty="0" smtClean="0">
                <a:solidFill>
                  <a:schemeClr val="accent6">
                    <a:lumMod val="10000"/>
                  </a:schemeClr>
                </a:solidFill>
              </a:rPr>
              <a:t>Conceptos de punto No. 7 Comprobantes de egresos (líquidos)</a:t>
            </a:r>
          </a:p>
          <a:p>
            <a:pPr>
              <a:buNone/>
            </a:pPr>
            <a:endParaRPr lang="es-ES" sz="1400" dirty="0" smtClean="0">
              <a:solidFill>
                <a:schemeClr val="accent6">
                  <a:lumMod val="10000"/>
                </a:schemeClr>
              </a:solidFill>
            </a:endParaRPr>
          </a:p>
          <a:p>
            <a:pPr>
              <a:buNone/>
            </a:pPr>
            <a:endParaRPr lang="es-ES" sz="1400" dirty="0">
              <a:solidFill>
                <a:schemeClr val="accent6">
                  <a:lumMod val="10000"/>
                </a:schemeClr>
              </a:solidFill>
            </a:endParaRPr>
          </a:p>
          <a:p>
            <a:pPr>
              <a:buNone/>
            </a:pPr>
            <a:endParaRPr lang="es-ES" sz="1400" dirty="0" smtClean="0">
              <a:solidFill>
                <a:schemeClr val="accent6">
                  <a:lumMod val="10000"/>
                </a:schemeClr>
              </a:solidFill>
            </a:endParaRPr>
          </a:p>
          <a:p>
            <a:pPr marL="0" lvl="0" indent="0" algn="just" defTabSz="912813" fontAlgn="base">
              <a:lnSpc>
                <a:spcPct val="80000"/>
              </a:lnSpc>
              <a:spcBef>
                <a:spcPct val="20000"/>
              </a:spcBef>
              <a:spcAft>
                <a:spcPct val="0"/>
              </a:spcAft>
              <a:buClr>
                <a:schemeClr val="accent1">
                  <a:lumMod val="75000"/>
                </a:schemeClr>
              </a:buClr>
              <a:buSzTx/>
              <a:buNone/>
              <a:defRPr/>
            </a:pPr>
            <a:endParaRPr lang="es-ES" sz="1400" b="1" u="sng" kern="0" dirty="0" smtClean="0">
              <a:solidFill>
                <a:srgbClr val="006666"/>
              </a:solidFill>
            </a:endParaRPr>
          </a:p>
          <a:p>
            <a:pPr marL="0" lvl="0" indent="0" algn="just" defTabSz="912813" fontAlgn="base">
              <a:lnSpc>
                <a:spcPct val="80000"/>
              </a:lnSpc>
              <a:spcBef>
                <a:spcPct val="20000"/>
              </a:spcBef>
              <a:spcAft>
                <a:spcPct val="0"/>
              </a:spcAft>
              <a:buClr>
                <a:schemeClr val="accent1">
                  <a:lumMod val="75000"/>
                </a:schemeClr>
              </a:buClr>
              <a:buSzTx/>
              <a:buNone/>
              <a:defRPr/>
            </a:pPr>
            <a:endParaRPr lang="es-ES" sz="1400" b="1" u="sng" kern="0" dirty="0">
              <a:solidFill>
                <a:srgbClr val="006666"/>
              </a:solidFill>
            </a:endParaRPr>
          </a:p>
          <a:p>
            <a:pPr marL="0" lvl="0" indent="0" algn="just" defTabSz="912813" fontAlgn="base">
              <a:lnSpc>
                <a:spcPct val="80000"/>
              </a:lnSpc>
              <a:spcBef>
                <a:spcPct val="20000"/>
              </a:spcBef>
              <a:spcAft>
                <a:spcPct val="0"/>
              </a:spcAft>
              <a:buClr>
                <a:schemeClr val="accent1">
                  <a:lumMod val="75000"/>
                </a:schemeClr>
              </a:buClr>
              <a:buSzTx/>
              <a:buNone/>
              <a:defRPr/>
            </a:pPr>
            <a:endParaRPr lang="es-ES" sz="1400" b="1" u="sng" kern="0" dirty="0" smtClean="0">
              <a:solidFill>
                <a:srgbClr val="006666"/>
              </a:solidFill>
            </a:endParaRPr>
          </a:p>
          <a:p>
            <a:pPr marL="0" lvl="0" indent="0" algn="just" defTabSz="912813" fontAlgn="base">
              <a:lnSpc>
                <a:spcPct val="80000"/>
              </a:lnSpc>
              <a:spcBef>
                <a:spcPct val="20000"/>
              </a:spcBef>
              <a:spcAft>
                <a:spcPct val="0"/>
              </a:spcAft>
              <a:buClr>
                <a:schemeClr val="accent1">
                  <a:lumMod val="75000"/>
                </a:schemeClr>
              </a:buClr>
              <a:buSzTx/>
              <a:buNone/>
              <a:defRPr/>
            </a:pPr>
            <a:r>
              <a:rPr lang="es-ES" sz="1400" b="1" u="sng" kern="0" dirty="0" smtClean="0">
                <a:solidFill>
                  <a:srgbClr val="006666"/>
                </a:solidFill>
              </a:rPr>
              <a:t>Editar</a:t>
            </a:r>
            <a:endParaRPr lang="es-ES" sz="1400" b="1" kern="0" dirty="0" smtClean="0">
              <a:solidFill>
                <a:srgbClr val="006666"/>
              </a:solidFill>
            </a:endParaRPr>
          </a:p>
          <a:p>
            <a:pPr marL="341313" lvl="0" indent="-341313" algn="just" defTabSz="912813" fontAlgn="base">
              <a:lnSpc>
                <a:spcPct val="80000"/>
              </a:lnSpc>
              <a:spcBef>
                <a:spcPct val="20000"/>
              </a:spcBef>
              <a:spcAft>
                <a:spcPct val="0"/>
              </a:spcAft>
              <a:buClr>
                <a:schemeClr val="accent1">
                  <a:lumMod val="75000"/>
                </a:schemeClr>
              </a:buClr>
              <a:buSzTx/>
              <a:buNone/>
              <a:defRPr/>
            </a:pPr>
            <a:r>
              <a:rPr lang="es-ES" sz="1400" kern="0" dirty="0" smtClean="0">
                <a:solidFill>
                  <a:srgbClr val="000000"/>
                </a:solidFill>
              </a:rPr>
              <a:t>Icono para modificar los valores: Concepto, número de comprobante, R.F.C., Monto de facturas, monto</a:t>
            </a:r>
          </a:p>
          <a:p>
            <a:pPr marL="341313" lvl="0" indent="-341313" algn="just" defTabSz="912813" fontAlgn="base">
              <a:lnSpc>
                <a:spcPct val="80000"/>
              </a:lnSpc>
              <a:spcBef>
                <a:spcPct val="20000"/>
              </a:spcBef>
              <a:spcAft>
                <a:spcPct val="0"/>
              </a:spcAft>
              <a:buClr>
                <a:schemeClr val="accent1">
                  <a:lumMod val="75000"/>
                </a:schemeClr>
              </a:buClr>
              <a:buSzTx/>
              <a:buNone/>
              <a:defRPr/>
            </a:pPr>
            <a:r>
              <a:rPr lang="es-ES" sz="1400" kern="0" dirty="0" smtClean="0">
                <a:solidFill>
                  <a:srgbClr val="000000"/>
                </a:solidFill>
              </a:rPr>
              <a:t>pagado por PROSOFT.</a:t>
            </a:r>
          </a:p>
          <a:p>
            <a:pPr marL="0" lvl="0" indent="0" algn="just" defTabSz="912813" fontAlgn="base">
              <a:lnSpc>
                <a:spcPct val="80000"/>
              </a:lnSpc>
              <a:spcBef>
                <a:spcPct val="20000"/>
              </a:spcBef>
              <a:spcAft>
                <a:spcPct val="0"/>
              </a:spcAft>
              <a:buClr>
                <a:schemeClr val="accent1">
                  <a:lumMod val="75000"/>
                </a:schemeClr>
              </a:buClr>
              <a:buSzTx/>
              <a:buNone/>
              <a:defRPr/>
            </a:pPr>
            <a:r>
              <a:rPr lang="es-ES" sz="1400" b="1" u="sng" kern="0" dirty="0" smtClean="0">
                <a:solidFill>
                  <a:srgbClr val="006666"/>
                </a:solidFill>
              </a:rPr>
              <a:t>Clave</a:t>
            </a:r>
            <a:endParaRPr lang="es-ES" sz="1400" b="1" kern="0" dirty="0" smtClean="0">
              <a:solidFill>
                <a:srgbClr val="006666"/>
              </a:solidFill>
            </a:endParaRPr>
          </a:p>
          <a:p>
            <a:pPr marL="341313" lvl="0" indent="-341313" algn="just" defTabSz="912813" fontAlgn="base">
              <a:lnSpc>
                <a:spcPct val="80000"/>
              </a:lnSpc>
              <a:spcBef>
                <a:spcPct val="20000"/>
              </a:spcBef>
              <a:spcAft>
                <a:spcPct val="0"/>
              </a:spcAft>
              <a:buClr>
                <a:schemeClr val="accent1">
                  <a:lumMod val="75000"/>
                </a:schemeClr>
              </a:buClr>
              <a:buSzTx/>
              <a:buNone/>
              <a:defRPr/>
            </a:pPr>
            <a:r>
              <a:rPr lang="es-ES" sz="1400" kern="0" dirty="0" smtClean="0">
                <a:solidFill>
                  <a:srgbClr val="000000"/>
                </a:solidFill>
              </a:rPr>
              <a:t>Nomenclatura generada automáticamente vinculada al concepto de apoyo.</a:t>
            </a:r>
          </a:p>
          <a:p>
            <a:pPr marL="341313" lvl="0" indent="-341313" algn="just" defTabSz="912813" fontAlgn="base">
              <a:lnSpc>
                <a:spcPct val="80000"/>
              </a:lnSpc>
              <a:spcBef>
                <a:spcPct val="20000"/>
              </a:spcBef>
              <a:spcAft>
                <a:spcPct val="0"/>
              </a:spcAft>
              <a:buClr>
                <a:schemeClr val="accent1">
                  <a:lumMod val="75000"/>
                </a:schemeClr>
              </a:buClr>
              <a:buSzTx/>
              <a:buNone/>
              <a:defRPr/>
            </a:pPr>
            <a:r>
              <a:rPr lang="es-ES" sz="1400" b="1" u="sng" kern="0" dirty="0" smtClean="0">
                <a:solidFill>
                  <a:srgbClr val="006666"/>
                </a:solidFill>
              </a:rPr>
              <a:t>Concepto</a:t>
            </a:r>
            <a:endParaRPr lang="es-ES" sz="1400" b="1" kern="0" dirty="0" smtClean="0">
              <a:solidFill>
                <a:srgbClr val="006666"/>
              </a:solidFill>
            </a:endParaRPr>
          </a:p>
          <a:p>
            <a:pPr marL="341313" lvl="0" indent="-341313" algn="just" defTabSz="912813" fontAlgn="base">
              <a:lnSpc>
                <a:spcPct val="80000"/>
              </a:lnSpc>
              <a:spcBef>
                <a:spcPct val="20000"/>
              </a:spcBef>
              <a:spcAft>
                <a:spcPct val="0"/>
              </a:spcAft>
              <a:buClr>
                <a:schemeClr val="accent1">
                  <a:lumMod val="75000"/>
                </a:schemeClr>
              </a:buClr>
              <a:buSzTx/>
              <a:buNone/>
              <a:defRPr/>
            </a:pPr>
            <a:r>
              <a:rPr lang="es-ES" sz="1400" kern="0" dirty="0" smtClean="0">
                <a:solidFill>
                  <a:srgbClr val="000000"/>
                </a:solidFill>
              </a:rPr>
              <a:t>Denominación del rubro del entregable a presentar.</a:t>
            </a:r>
          </a:p>
          <a:p>
            <a:pPr marL="341313" lvl="0" indent="-341313" algn="just" defTabSz="912813" fontAlgn="base">
              <a:lnSpc>
                <a:spcPct val="80000"/>
              </a:lnSpc>
              <a:spcBef>
                <a:spcPct val="20000"/>
              </a:spcBef>
              <a:spcAft>
                <a:spcPct val="0"/>
              </a:spcAft>
              <a:buClr>
                <a:schemeClr val="accent1">
                  <a:lumMod val="75000"/>
                </a:schemeClr>
              </a:buClr>
              <a:buSzTx/>
              <a:buNone/>
              <a:defRPr/>
            </a:pPr>
            <a:r>
              <a:rPr lang="es-ES" sz="1400" b="1" u="sng" kern="0" dirty="0" smtClean="0">
                <a:solidFill>
                  <a:srgbClr val="006666"/>
                </a:solidFill>
              </a:rPr>
              <a:t>Número de comprobante</a:t>
            </a:r>
            <a:endParaRPr lang="es-ES" sz="1400" b="1" kern="0" dirty="0" smtClean="0">
              <a:solidFill>
                <a:srgbClr val="006666"/>
              </a:solidFill>
            </a:endParaRPr>
          </a:p>
          <a:p>
            <a:pPr marL="341313" lvl="0" indent="-341313" algn="just" defTabSz="912813" fontAlgn="base">
              <a:lnSpc>
                <a:spcPct val="80000"/>
              </a:lnSpc>
              <a:spcBef>
                <a:spcPct val="20000"/>
              </a:spcBef>
              <a:spcAft>
                <a:spcPct val="0"/>
              </a:spcAft>
              <a:buClr>
                <a:schemeClr val="accent1">
                  <a:lumMod val="75000"/>
                </a:schemeClr>
              </a:buClr>
              <a:buSzTx/>
              <a:buNone/>
              <a:defRPr/>
            </a:pPr>
            <a:r>
              <a:rPr lang="es-ES" sz="1400" kern="0" dirty="0" smtClean="0">
                <a:solidFill>
                  <a:srgbClr val="000000"/>
                </a:solidFill>
              </a:rPr>
              <a:t>Número de la factura o comprobante fiscal.</a:t>
            </a:r>
          </a:p>
          <a:p>
            <a:pPr marL="341313" lvl="0" indent="-341313" algn="just" defTabSz="912813" fontAlgn="base">
              <a:lnSpc>
                <a:spcPct val="80000"/>
              </a:lnSpc>
              <a:spcBef>
                <a:spcPct val="20000"/>
              </a:spcBef>
              <a:spcAft>
                <a:spcPct val="0"/>
              </a:spcAft>
              <a:buClr>
                <a:schemeClr val="accent1">
                  <a:lumMod val="75000"/>
                </a:schemeClr>
              </a:buClr>
              <a:buSzTx/>
              <a:buNone/>
              <a:defRPr/>
            </a:pPr>
            <a:r>
              <a:rPr lang="es-ES" sz="1400" b="1" u="sng" kern="0" dirty="0" smtClean="0">
                <a:solidFill>
                  <a:srgbClr val="006666"/>
                </a:solidFill>
              </a:rPr>
              <a:t>R.F.C. del emisor</a:t>
            </a:r>
            <a:endParaRPr lang="es-ES" sz="1400" b="1" kern="0" dirty="0" smtClean="0">
              <a:solidFill>
                <a:srgbClr val="006666"/>
              </a:solidFill>
            </a:endParaRPr>
          </a:p>
          <a:p>
            <a:pPr marL="341313" lvl="0" indent="-341313" algn="just" defTabSz="912813" fontAlgn="base">
              <a:lnSpc>
                <a:spcPct val="80000"/>
              </a:lnSpc>
              <a:spcBef>
                <a:spcPct val="20000"/>
              </a:spcBef>
              <a:spcAft>
                <a:spcPct val="0"/>
              </a:spcAft>
              <a:buClr>
                <a:schemeClr val="accent1">
                  <a:lumMod val="75000"/>
                </a:schemeClr>
              </a:buClr>
              <a:buSzTx/>
              <a:buNone/>
              <a:defRPr/>
            </a:pPr>
            <a:r>
              <a:rPr lang="es-ES" sz="1400" kern="0" dirty="0" smtClean="0">
                <a:solidFill>
                  <a:srgbClr val="000000"/>
                </a:solidFill>
              </a:rPr>
              <a:t>Registro Federal del Contribuyente del Proveedor.</a:t>
            </a:r>
          </a:p>
          <a:p>
            <a:pPr marL="0" lvl="0" indent="0" algn="just" defTabSz="912813" fontAlgn="base">
              <a:lnSpc>
                <a:spcPct val="80000"/>
              </a:lnSpc>
              <a:spcBef>
                <a:spcPct val="20000"/>
              </a:spcBef>
              <a:spcAft>
                <a:spcPct val="0"/>
              </a:spcAft>
              <a:buClr>
                <a:schemeClr val="accent1">
                  <a:lumMod val="75000"/>
                </a:schemeClr>
              </a:buClr>
              <a:buSzTx/>
              <a:buNone/>
              <a:defRPr/>
            </a:pPr>
            <a:r>
              <a:rPr lang="es-ES" sz="1400" b="1" u="sng" kern="0" dirty="0" smtClean="0">
                <a:solidFill>
                  <a:srgbClr val="006666"/>
                </a:solidFill>
              </a:rPr>
              <a:t>Monto de Facturas</a:t>
            </a:r>
            <a:endParaRPr lang="es-ES" sz="1400" b="1" kern="0" dirty="0" smtClean="0">
              <a:solidFill>
                <a:srgbClr val="006666"/>
              </a:solidFill>
            </a:endParaRPr>
          </a:p>
          <a:p>
            <a:pPr marL="341313" lvl="0" indent="-341313" algn="just" defTabSz="912813" fontAlgn="base">
              <a:lnSpc>
                <a:spcPct val="80000"/>
              </a:lnSpc>
              <a:spcBef>
                <a:spcPct val="20000"/>
              </a:spcBef>
              <a:spcAft>
                <a:spcPct val="0"/>
              </a:spcAft>
              <a:buClr>
                <a:schemeClr val="accent1">
                  <a:lumMod val="75000"/>
                </a:schemeClr>
              </a:buClr>
              <a:buSzTx/>
              <a:buNone/>
              <a:defRPr/>
            </a:pPr>
            <a:r>
              <a:rPr lang="es-ES" sz="1400" kern="0" dirty="0" smtClean="0">
                <a:solidFill>
                  <a:srgbClr val="000000"/>
                </a:solidFill>
              </a:rPr>
              <a:t>Cantidad monetaria total del entregable a presentar, I.V.A. incluido 16%. </a:t>
            </a:r>
          </a:p>
          <a:p>
            <a:pPr marL="341313" lvl="0" indent="-341313" algn="just" defTabSz="912813" fontAlgn="base">
              <a:lnSpc>
                <a:spcPct val="80000"/>
              </a:lnSpc>
              <a:spcBef>
                <a:spcPct val="20000"/>
              </a:spcBef>
              <a:spcAft>
                <a:spcPct val="0"/>
              </a:spcAft>
              <a:buClr>
                <a:schemeClr val="accent1">
                  <a:lumMod val="75000"/>
                </a:schemeClr>
              </a:buClr>
              <a:buSzTx/>
              <a:buNone/>
              <a:defRPr/>
            </a:pPr>
            <a:r>
              <a:rPr lang="es-ES" sz="1400" b="1" u="sng" kern="0" dirty="0" smtClean="0">
                <a:solidFill>
                  <a:srgbClr val="006666"/>
                </a:solidFill>
              </a:rPr>
              <a:t>Monto pagado por chequera Fondo PROSOFT</a:t>
            </a:r>
            <a:endParaRPr lang="es-ES" sz="1400" b="1" kern="0" dirty="0" smtClean="0">
              <a:solidFill>
                <a:srgbClr val="006666"/>
              </a:solidFill>
            </a:endParaRPr>
          </a:p>
          <a:p>
            <a:pPr marL="341313" lvl="0" indent="-341313" algn="just" defTabSz="912813" fontAlgn="base">
              <a:lnSpc>
                <a:spcPct val="80000"/>
              </a:lnSpc>
              <a:spcBef>
                <a:spcPct val="20000"/>
              </a:spcBef>
              <a:spcAft>
                <a:spcPct val="0"/>
              </a:spcAft>
              <a:buClr>
                <a:schemeClr val="accent1">
                  <a:lumMod val="75000"/>
                </a:schemeClr>
              </a:buClr>
              <a:buSzTx/>
              <a:buNone/>
              <a:defRPr/>
            </a:pPr>
            <a:r>
              <a:rPr lang="es-ES" sz="1400" kern="0" dirty="0" smtClean="0">
                <a:solidFill>
                  <a:srgbClr val="000000"/>
                </a:solidFill>
              </a:rPr>
              <a:t>Cantidad monetaria del recurso del PROSOFT destinado al pago del entregable.</a:t>
            </a:r>
          </a:p>
          <a:p>
            <a:pPr marL="341313" lvl="0" indent="-341313" algn="just" defTabSz="912813" fontAlgn="base">
              <a:lnSpc>
                <a:spcPct val="80000"/>
              </a:lnSpc>
              <a:spcBef>
                <a:spcPct val="20000"/>
              </a:spcBef>
              <a:spcAft>
                <a:spcPct val="0"/>
              </a:spcAft>
              <a:buClr>
                <a:schemeClr val="accent1">
                  <a:lumMod val="75000"/>
                </a:schemeClr>
              </a:buClr>
              <a:buSzTx/>
              <a:buNone/>
              <a:defRPr/>
            </a:pPr>
            <a:r>
              <a:rPr lang="es-ES" sz="1400" b="1" u="sng" kern="0" dirty="0" smtClean="0">
                <a:solidFill>
                  <a:srgbClr val="006666"/>
                </a:solidFill>
              </a:rPr>
              <a:t>Comprobante digitalizado</a:t>
            </a:r>
            <a:endParaRPr lang="es-ES" sz="1400" b="1" kern="0" dirty="0" smtClean="0">
              <a:solidFill>
                <a:srgbClr val="006666"/>
              </a:solidFill>
            </a:endParaRPr>
          </a:p>
          <a:p>
            <a:pPr marL="341313" lvl="0" indent="-341313" algn="just" defTabSz="912813" fontAlgn="base">
              <a:lnSpc>
                <a:spcPct val="80000"/>
              </a:lnSpc>
              <a:spcBef>
                <a:spcPct val="20000"/>
              </a:spcBef>
              <a:spcAft>
                <a:spcPct val="0"/>
              </a:spcAft>
              <a:buClr>
                <a:schemeClr val="accent1">
                  <a:lumMod val="75000"/>
                </a:schemeClr>
              </a:buClr>
              <a:buSzTx/>
              <a:buNone/>
              <a:defRPr/>
            </a:pPr>
            <a:r>
              <a:rPr lang="es-ES" sz="1400" kern="0" dirty="0" smtClean="0">
                <a:solidFill>
                  <a:srgbClr val="000000"/>
                </a:solidFill>
              </a:rPr>
              <a:t>Casilla donde se anexa el documento comprobatorio.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83" y="1656939"/>
            <a:ext cx="7191375"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1 Título"/>
          <p:cNvSpPr txBox="1">
            <a:spLocks/>
          </p:cNvSpPr>
          <p:nvPr/>
        </p:nvSpPr>
        <p:spPr>
          <a:xfrm>
            <a:off x="179512" y="116632"/>
            <a:ext cx="8654646" cy="792088"/>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solidFill>
                  <a:schemeClr val="bg1"/>
                </a:solidFill>
              </a:rPr>
              <a:t>Guía de llenado de formato electrónico</a:t>
            </a:r>
          </a:p>
        </p:txBody>
      </p:sp>
    </p:spTree>
    <p:extLst>
      <p:ext uri="{BB962C8B-B14F-4D97-AF65-F5344CB8AC3E}">
        <p14:creationId xmlns:p14="http://schemas.microsoft.com/office/powerpoint/2010/main" val="60491429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2736"/>
            <a:ext cx="8229600" cy="4525963"/>
          </a:xfrm>
        </p:spPr>
        <p:txBody>
          <a:bodyPr>
            <a:normAutofit/>
          </a:bodyPr>
          <a:lstStyle/>
          <a:p>
            <a:pPr algn="just"/>
            <a:r>
              <a:rPr lang="es-ES" sz="1400" dirty="0" smtClean="0">
                <a:solidFill>
                  <a:srgbClr val="000000"/>
                </a:solidFill>
              </a:rPr>
              <a:t>El campo denominado “clave” se llena de manera automática por el sistema. </a:t>
            </a:r>
          </a:p>
          <a:p>
            <a:pPr algn="just"/>
            <a:r>
              <a:rPr lang="es-ES" sz="1400" dirty="0" smtClean="0">
                <a:solidFill>
                  <a:srgbClr val="000000"/>
                </a:solidFill>
              </a:rPr>
              <a:t>El resto de las columnas son agregadas por medio del botón </a:t>
            </a:r>
            <a:r>
              <a:rPr lang="es-ES" sz="1400" b="1" dirty="0" smtClean="0">
                <a:solidFill>
                  <a:srgbClr val="000000"/>
                </a:solidFill>
              </a:rPr>
              <a:t>“Agregar nuevo comprobante”. </a:t>
            </a:r>
            <a:r>
              <a:rPr lang="es-ES" sz="1400" dirty="0" smtClean="0">
                <a:solidFill>
                  <a:srgbClr val="000000"/>
                </a:solidFill>
              </a:rPr>
              <a:t>Esto  dirige a la siguiente ventana:</a:t>
            </a:r>
          </a:p>
          <a:p>
            <a:endParaRPr lang="es-MX" sz="1400" dirty="0"/>
          </a:p>
        </p:txBody>
      </p:sp>
      <p:pic>
        <p:nvPicPr>
          <p:cNvPr id="5" name="Picture 7"/>
          <p:cNvPicPr>
            <a:picLocks noChangeAspect="1" noChangeArrowheads="1"/>
          </p:cNvPicPr>
          <p:nvPr/>
        </p:nvPicPr>
        <p:blipFill>
          <a:blip r:embed="rId2" cstate="print"/>
          <a:srcRect/>
          <a:stretch>
            <a:fillRect/>
          </a:stretch>
        </p:blipFill>
        <p:spPr bwMode="auto">
          <a:xfrm>
            <a:off x="251522" y="2132856"/>
            <a:ext cx="4357687" cy="3285556"/>
          </a:xfrm>
          <a:prstGeom prst="rect">
            <a:avLst/>
          </a:prstGeom>
          <a:noFill/>
          <a:ln w="9525">
            <a:noFill/>
            <a:miter lim="800000"/>
            <a:headEnd/>
            <a:tailEnd/>
          </a:ln>
        </p:spPr>
      </p:pic>
      <p:sp>
        <p:nvSpPr>
          <p:cNvPr id="6" name="2 Marcador de contenido"/>
          <p:cNvSpPr txBox="1">
            <a:spLocks/>
          </p:cNvSpPr>
          <p:nvPr/>
        </p:nvSpPr>
        <p:spPr>
          <a:xfrm>
            <a:off x="4609209" y="1988840"/>
            <a:ext cx="4402832" cy="4421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912813">
              <a:lnSpc>
                <a:spcPct val="80000"/>
              </a:lnSpc>
            </a:pPr>
            <a:r>
              <a:rPr lang="es-ES" sz="1400" dirty="0" smtClean="0"/>
              <a:t>En la página se deberá capturar:</a:t>
            </a:r>
          </a:p>
          <a:p>
            <a:pPr defTabSz="912813">
              <a:lnSpc>
                <a:spcPct val="80000"/>
              </a:lnSpc>
            </a:pPr>
            <a:endParaRPr lang="es-ES" sz="1400" dirty="0" smtClean="0"/>
          </a:p>
          <a:p>
            <a:pPr defTabSz="912813">
              <a:lnSpc>
                <a:spcPct val="80000"/>
              </a:lnSpc>
              <a:buFont typeface="Arial" panose="020B0604020202020204" pitchFamily="34" charset="0"/>
              <a:buNone/>
            </a:pPr>
            <a:r>
              <a:rPr lang="es-ES" sz="1400" dirty="0" smtClean="0"/>
              <a:t>	Concepto (De lista desplegables).</a:t>
            </a:r>
          </a:p>
          <a:p>
            <a:pPr defTabSz="912813">
              <a:lnSpc>
                <a:spcPct val="80000"/>
              </a:lnSpc>
              <a:buFont typeface="Arial" panose="020B0604020202020204" pitchFamily="34" charset="0"/>
              <a:buNone/>
            </a:pPr>
            <a:r>
              <a:rPr lang="es-ES" sz="1400" dirty="0" smtClean="0"/>
              <a:t>         R.F.C. de proveedor.</a:t>
            </a:r>
            <a:br>
              <a:rPr lang="es-ES" sz="1400" dirty="0" smtClean="0"/>
            </a:br>
            <a:r>
              <a:rPr lang="es-ES" sz="1400" dirty="0" smtClean="0"/>
              <a:t>Monto pagado con chequera (En caso de aplicar pago de recurso federal). Si no se realizó pago con este recurso ingresar $ 0.00</a:t>
            </a:r>
          </a:p>
          <a:p>
            <a:pPr defTabSz="912813">
              <a:lnSpc>
                <a:spcPct val="80000"/>
              </a:lnSpc>
              <a:buFont typeface="Arial" panose="020B0604020202020204" pitchFamily="34" charset="0"/>
              <a:buNone/>
            </a:pPr>
            <a:endParaRPr lang="es-ES" sz="1400" dirty="0" smtClean="0"/>
          </a:p>
          <a:p>
            <a:pPr defTabSz="912813">
              <a:lnSpc>
                <a:spcPct val="80000"/>
              </a:lnSpc>
            </a:pPr>
            <a:r>
              <a:rPr lang="es-ES" sz="1400" dirty="0" smtClean="0"/>
              <a:t>Al ingresar los campos </a:t>
            </a:r>
            <a:r>
              <a:rPr lang="es-ES" sz="1400" b="1" dirty="0" smtClean="0"/>
              <a:t>“número de comprobante” y “monto de factura” presione el botón de “Agregar monto</a:t>
            </a:r>
            <a:r>
              <a:rPr lang="es-ES" sz="1400" dirty="0" smtClean="0"/>
              <a:t>” para guardar el avance. </a:t>
            </a:r>
          </a:p>
          <a:p>
            <a:pPr defTabSz="912813">
              <a:lnSpc>
                <a:spcPct val="80000"/>
              </a:lnSpc>
              <a:buFont typeface="Arial" panose="020B0604020202020204" pitchFamily="34" charset="0"/>
              <a:buNone/>
            </a:pPr>
            <a:endParaRPr lang="es-ES" sz="1400" dirty="0" smtClean="0"/>
          </a:p>
          <a:p>
            <a:pPr defTabSz="912813">
              <a:lnSpc>
                <a:spcPct val="80000"/>
              </a:lnSpc>
            </a:pPr>
            <a:r>
              <a:rPr lang="es-ES" sz="1400" dirty="0" smtClean="0"/>
              <a:t>Una vez que haya terminado de vaciar la información, dar clic al botón  “</a:t>
            </a:r>
            <a:r>
              <a:rPr lang="es-ES" sz="1400" b="1" dirty="0" smtClean="0"/>
              <a:t>Agregar comprobante”. Regresará a la página anterior, con la información actualizada. </a:t>
            </a:r>
          </a:p>
          <a:p>
            <a:pPr defTabSz="912813">
              <a:lnSpc>
                <a:spcPct val="80000"/>
              </a:lnSpc>
              <a:buFont typeface="Arial" panose="020B0604020202020204" pitchFamily="34" charset="0"/>
              <a:buNone/>
            </a:pPr>
            <a:endParaRPr lang="es-ES" sz="1400" dirty="0" smtClean="0"/>
          </a:p>
          <a:p>
            <a:pPr defTabSz="912813">
              <a:lnSpc>
                <a:spcPct val="80000"/>
              </a:lnSpc>
            </a:pPr>
            <a:r>
              <a:rPr lang="es-ES" sz="1400" dirty="0" smtClean="0"/>
              <a:t>Para agregar documentos o el archivo que compruebe el egreso, dar clic en </a:t>
            </a:r>
            <a:r>
              <a:rPr lang="es-ES" sz="1400" b="1" dirty="0" smtClean="0"/>
              <a:t>&lt;Anexar&gt; </a:t>
            </a:r>
            <a:r>
              <a:rPr lang="es-ES" sz="1400" dirty="0" smtClean="0"/>
              <a:t>en el renglón del comprobante al que desea agregar el archivo. </a:t>
            </a:r>
          </a:p>
          <a:p>
            <a:pPr defTabSz="912813">
              <a:lnSpc>
                <a:spcPct val="80000"/>
              </a:lnSpc>
              <a:buFont typeface="Arial" panose="020B0604020202020204" pitchFamily="34" charset="0"/>
              <a:buNone/>
            </a:pPr>
            <a:r>
              <a:rPr lang="es-ES" sz="1400" dirty="0" smtClean="0"/>
              <a:t>	Nuevamente aparece la pantalla para subir documentos. </a:t>
            </a:r>
          </a:p>
          <a:p>
            <a:pPr defTabSz="912813">
              <a:lnSpc>
                <a:spcPct val="80000"/>
              </a:lnSpc>
              <a:buFont typeface="Arial" panose="020B0604020202020204" pitchFamily="34" charset="0"/>
              <a:buNone/>
            </a:pPr>
            <a:endParaRPr lang="es-ES" sz="1400" dirty="0" smtClean="0"/>
          </a:p>
        </p:txBody>
      </p:sp>
      <p:sp>
        <p:nvSpPr>
          <p:cNvPr id="7" name="1 Título"/>
          <p:cNvSpPr txBox="1">
            <a:spLocks/>
          </p:cNvSpPr>
          <p:nvPr/>
        </p:nvSpPr>
        <p:spPr>
          <a:xfrm>
            <a:off x="179512" y="116632"/>
            <a:ext cx="8654646" cy="792088"/>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solidFill>
                  <a:schemeClr val="bg1"/>
                </a:solidFill>
              </a:rPr>
              <a:t>Guía de llenado de formato electrónico</a:t>
            </a:r>
          </a:p>
        </p:txBody>
      </p:sp>
    </p:spTree>
    <p:extLst>
      <p:ext uri="{BB962C8B-B14F-4D97-AF65-F5344CB8AC3E}">
        <p14:creationId xmlns:p14="http://schemas.microsoft.com/office/powerpoint/2010/main" val="284817482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455491" y="971601"/>
            <a:ext cx="8004943" cy="4905672"/>
            <a:chOff x="455490" y="809667"/>
            <a:chExt cx="8004943" cy="4088060"/>
          </a:xfrm>
        </p:grpSpPr>
        <p:grpSp>
          <p:nvGrpSpPr>
            <p:cNvPr id="10" name="9 Grupo"/>
            <p:cNvGrpSpPr/>
            <p:nvPr/>
          </p:nvGrpSpPr>
          <p:grpSpPr>
            <a:xfrm>
              <a:off x="455490" y="992325"/>
              <a:ext cx="8004943" cy="3905402"/>
              <a:chOff x="0" y="1052736"/>
              <a:chExt cx="9072779" cy="5345769"/>
            </a:xfrm>
          </p:grpSpPr>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52736"/>
                <a:ext cx="6876256" cy="4774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CuadroTexto"/>
              <p:cNvSpPr txBox="1"/>
              <p:nvPr/>
            </p:nvSpPr>
            <p:spPr>
              <a:xfrm>
                <a:off x="6732240" y="1196752"/>
                <a:ext cx="2340539" cy="1825585"/>
              </a:xfrm>
              <a:prstGeom prst="rect">
                <a:avLst/>
              </a:prstGeom>
              <a:noFill/>
            </p:spPr>
            <p:txBody>
              <a:bodyPr wrap="square" rtlCol="0">
                <a:spAutoFit/>
              </a:bodyPr>
              <a:lstStyle/>
              <a:p>
                <a:pPr algn="just"/>
                <a:r>
                  <a:rPr lang="es-MX" sz="1400" dirty="0" smtClean="0"/>
                  <a:t>Una vez realizados los pasos anteriores se podrá anexar la documentación comprobatoria del gasto conforme a lo establecido en las ROP correspondientes.</a:t>
                </a:r>
                <a:endParaRPr lang="es-MX" sz="1400" dirty="0"/>
              </a:p>
            </p:txBody>
          </p:sp>
          <p:sp>
            <p:nvSpPr>
              <p:cNvPr id="14" name="13 CuadroTexto"/>
              <p:cNvSpPr txBox="1"/>
              <p:nvPr/>
            </p:nvSpPr>
            <p:spPr>
              <a:xfrm>
                <a:off x="6950335" y="3659541"/>
                <a:ext cx="2014153" cy="2001122"/>
              </a:xfrm>
              <a:prstGeom prst="rect">
                <a:avLst/>
              </a:prstGeom>
              <a:noFill/>
            </p:spPr>
            <p:txBody>
              <a:bodyPr wrap="square" rtlCol="0">
                <a:spAutoFit/>
              </a:bodyPr>
              <a:lstStyle/>
              <a:p>
                <a:pPr algn="just"/>
                <a:r>
                  <a:rPr lang="es-MX" sz="1200" b="1" dirty="0" smtClean="0"/>
                  <a:t>Se podrán anexar los comprobantes sin importar el numero de los mismos, siempre y cuando estén en formato PDF, y comprimidos en formatos ZIP, con un peso igual o menor a 4 megas.</a:t>
                </a:r>
                <a:endParaRPr lang="es-MX" sz="1200" b="1" dirty="0"/>
              </a:p>
            </p:txBody>
          </p:sp>
          <p:sp>
            <p:nvSpPr>
              <p:cNvPr id="16" name="15 CuadroTexto"/>
              <p:cNvSpPr txBox="1"/>
              <p:nvPr/>
            </p:nvSpPr>
            <p:spPr>
              <a:xfrm>
                <a:off x="107504" y="5661249"/>
                <a:ext cx="2952328" cy="737256"/>
              </a:xfrm>
              <a:prstGeom prst="rect">
                <a:avLst/>
              </a:prstGeom>
              <a:noFill/>
            </p:spPr>
            <p:txBody>
              <a:bodyPr wrap="square" rtlCol="0">
                <a:spAutoFit/>
              </a:bodyPr>
              <a:lstStyle/>
              <a:p>
                <a:r>
                  <a:rPr lang="es-MX" sz="1200" u="sng" dirty="0" smtClean="0"/>
                  <a:t>Ocuparemos la opción de “Editar”, para modificar algún dato que haya sido mal capturado.</a:t>
                </a:r>
                <a:endParaRPr lang="es-MX" sz="1200" u="sng" dirty="0"/>
              </a:p>
            </p:txBody>
          </p:sp>
        </p:gr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341" y="809667"/>
              <a:ext cx="4093667" cy="823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12 Flecha derecha"/>
          <p:cNvSpPr/>
          <p:nvPr/>
        </p:nvSpPr>
        <p:spPr>
          <a:xfrm rot="5400000">
            <a:off x="573860" y="4760682"/>
            <a:ext cx="651462" cy="288032"/>
          </a:xfrm>
          <a:prstGeom prst="rightArrow">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dirty="0"/>
          </a:p>
        </p:txBody>
      </p:sp>
      <p:sp>
        <p:nvSpPr>
          <p:cNvPr id="15" name="14 Flecha derecha"/>
          <p:cNvSpPr/>
          <p:nvPr/>
        </p:nvSpPr>
        <p:spPr>
          <a:xfrm>
            <a:off x="5902034" y="4353265"/>
            <a:ext cx="685761" cy="333713"/>
          </a:xfrm>
          <a:prstGeom prst="rightArrow">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dirty="0"/>
          </a:p>
        </p:txBody>
      </p:sp>
      <p:sp>
        <p:nvSpPr>
          <p:cNvPr id="17" name="1 Título"/>
          <p:cNvSpPr txBox="1">
            <a:spLocks/>
          </p:cNvSpPr>
          <p:nvPr/>
        </p:nvSpPr>
        <p:spPr>
          <a:xfrm>
            <a:off x="179512" y="116632"/>
            <a:ext cx="8654646" cy="792088"/>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solidFill>
                  <a:schemeClr val="bg1"/>
                </a:solidFill>
              </a:rPr>
              <a:t>Guía de llenado de formato electrónico</a:t>
            </a:r>
          </a:p>
        </p:txBody>
      </p:sp>
    </p:spTree>
    <p:extLst>
      <p:ext uri="{BB962C8B-B14F-4D97-AF65-F5344CB8AC3E}">
        <p14:creationId xmlns:p14="http://schemas.microsoft.com/office/powerpoint/2010/main" val="192870528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5"/>
            <a:ext cx="8229600" cy="4525963"/>
          </a:xfrm>
        </p:spPr>
        <p:txBody>
          <a:bodyPr>
            <a:normAutofit/>
          </a:bodyPr>
          <a:lstStyle/>
          <a:p>
            <a:r>
              <a:rPr lang="es-ES" sz="1400" dirty="0" smtClean="0"/>
              <a:t>En  la </a:t>
            </a:r>
            <a:r>
              <a:rPr lang="es-ES" sz="1400" b="1" dirty="0" smtClean="0"/>
              <a:t>hoja 4</a:t>
            </a:r>
            <a:r>
              <a:rPr lang="es-ES" sz="1400" dirty="0" smtClean="0"/>
              <a:t>,  se muestran las </a:t>
            </a:r>
            <a:r>
              <a:rPr lang="es-ES" sz="1400" b="1" dirty="0" smtClean="0"/>
              <a:t>Inversiones por aportante, </a:t>
            </a:r>
            <a:r>
              <a:rPr lang="es-ES" sz="1400" dirty="0" smtClean="0"/>
              <a:t>así como el </a:t>
            </a:r>
            <a:r>
              <a:rPr lang="es-ES" sz="1400" b="1" dirty="0" smtClean="0"/>
              <a:t>resumen de Avances.</a:t>
            </a:r>
          </a:p>
          <a:p>
            <a:endParaRPr lang="es-MX" sz="1400" dirty="0"/>
          </a:p>
        </p:txBody>
      </p:sp>
      <p:pic>
        <p:nvPicPr>
          <p:cNvPr id="4" name="Picture 5"/>
          <p:cNvPicPr>
            <a:picLocks noChangeAspect="1" noChangeArrowheads="1"/>
          </p:cNvPicPr>
          <p:nvPr/>
        </p:nvPicPr>
        <p:blipFill>
          <a:blip r:embed="rId2" cstate="print"/>
          <a:srcRect/>
          <a:stretch>
            <a:fillRect/>
          </a:stretch>
        </p:blipFill>
        <p:spPr bwMode="auto">
          <a:xfrm>
            <a:off x="1475658" y="2069554"/>
            <a:ext cx="5241925" cy="4095750"/>
          </a:xfrm>
          <a:prstGeom prst="rect">
            <a:avLst/>
          </a:prstGeom>
          <a:noFill/>
          <a:ln w="9525">
            <a:noFill/>
            <a:miter lim="800000"/>
            <a:headEnd/>
            <a:tailEnd/>
          </a:ln>
        </p:spPr>
      </p:pic>
      <p:cxnSp>
        <p:nvCxnSpPr>
          <p:cNvPr id="5" name="4 Conector recto de flecha"/>
          <p:cNvCxnSpPr/>
          <p:nvPr/>
        </p:nvCxnSpPr>
        <p:spPr>
          <a:xfrm>
            <a:off x="3059832" y="1412776"/>
            <a:ext cx="0" cy="144016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6" name="5 Conector recto de flecha"/>
          <p:cNvCxnSpPr/>
          <p:nvPr/>
        </p:nvCxnSpPr>
        <p:spPr>
          <a:xfrm>
            <a:off x="6516216" y="1412776"/>
            <a:ext cx="0" cy="3816424"/>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5940152" y="1412776"/>
            <a:ext cx="1512168"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1" name="10 Conector recto"/>
          <p:cNvCxnSpPr/>
          <p:nvPr/>
        </p:nvCxnSpPr>
        <p:spPr>
          <a:xfrm>
            <a:off x="3059832" y="1412776"/>
            <a:ext cx="1944216" cy="0"/>
          </a:xfrm>
          <a:prstGeom prst="line">
            <a:avLst/>
          </a:prstGeom>
          <a:ln/>
        </p:spPr>
        <p:style>
          <a:lnRef idx="2">
            <a:schemeClr val="accent1"/>
          </a:lnRef>
          <a:fillRef idx="0">
            <a:schemeClr val="accent1"/>
          </a:fillRef>
          <a:effectRef idx="1">
            <a:schemeClr val="accent1"/>
          </a:effectRef>
          <a:fontRef idx="minor">
            <a:schemeClr val="tx1"/>
          </a:fontRef>
        </p:style>
      </p:cxnSp>
      <p:sp>
        <p:nvSpPr>
          <p:cNvPr id="10" name="1 Título"/>
          <p:cNvSpPr txBox="1">
            <a:spLocks/>
          </p:cNvSpPr>
          <p:nvPr/>
        </p:nvSpPr>
        <p:spPr>
          <a:xfrm>
            <a:off x="179512" y="116632"/>
            <a:ext cx="8654646" cy="792088"/>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solidFill>
                  <a:schemeClr val="bg1"/>
                </a:solidFill>
              </a:rPr>
              <a:t>Guía de llenado de formato electrónico</a:t>
            </a:r>
          </a:p>
        </p:txBody>
      </p:sp>
    </p:spTree>
    <p:extLst>
      <p:ext uri="{BB962C8B-B14F-4D97-AF65-F5344CB8AC3E}">
        <p14:creationId xmlns:p14="http://schemas.microsoft.com/office/powerpoint/2010/main" val="147294063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323528" y="1196752"/>
            <a:ext cx="7848872" cy="4824536"/>
            <a:chOff x="323528" y="997293"/>
            <a:chExt cx="7848872" cy="4020447"/>
          </a:xfrm>
        </p:grpSpPr>
        <p:grpSp>
          <p:nvGrpSpPr>
            <p:cNvPr id="12" name="11 Grupo"/>
            <p:cNvGrpSpPr/>
            <p:nvPr/>
          </p:nvGrpSpPr>
          <p:grpSpPr>
            <a:xfrm>
              <a:off x="323528" y="997293"/>
              <a:ext cx="7848872" cy="4020447"/>
              <a:chOff x="323528" y="908720"/>
              <a:chExt cx="8712968" cy="5472608"/>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908720"/>
                <a:ext cx="5328592"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5868144" y="1268760"/>
                <a:ext cx="3168352" cy="1082271"/>
              </a:xfrm>
              <a:prstGeom prst="rect">
                <a:avLst/>
              </a:prstGeom>
              <a:noFill/>
            </p:spPr>
            <p:txBody>
              <a:bodyPr wrap="square" rtlCol="0">
                <a:spAutoFit/>
              </a:bodyPr>
              <a:lstStyle/>
              <a:p>
                <a:pPr algn="just"/>
                <a:r>
                  <a:rPr lang="es-MX" sz="1400" b="1" dirty="0" smtClean="0"/>
                  <a:t>En la hoja 4  se visualiza el resumen de los avances del proyecto, y se podrá modificar los montos ejercidos del mismo.</a:t>
                </a:r>
                <a:endParaRPr lang="es-MX" sz="1400" b="1" dirty="0"/>
              </a:p>
            </p:txBody>
          </p:sp>
          <p:sp>
            <p:nvSpPr>
              <p:cNvPr id="9" name="8 CuadroTexto"/>
              <p:cNvSpPr txBox="1"/>
              <p:nvPr/>
            </p:nvSpPr>
            <p:spPr>
              <a:xfrm>
                <a:off x="6228184" y="3645025"/>
                <a:ext cx="2808312" cy="1326655"/>
              </a:xfrm>
              <a:prstGeom prst="rect">
                <a:avLst/>
              </a:prstGeom>
              <a:noFill/>
            </p:spPr>
            <p:txBody>
              <a:bodyPr wrap="square" rtlCol="0">
                <a:spAutoFit/>
              </a:bodyPr>
              <a:lstStyle/>
              <a:p>
                <a:pPr algn="just"/>
                <a:r>
                  <a:rPr lang="es-MX" sz="1400" u="sng" dirty="0" smtClean="0"/>
                  <a:t>Se podrán modificar los montos de avance en el ejercicio de los recursos por aportante del proyecto, tal y como se muestra en la siguiente diapositiva.</a:t>
                </a:r>
                <a:endParaRPr lang="es-MX" sz="1400" u="sng" dirty="0"/>
              </a:p>
            </p:txBody>
          </p:sp>
          <p:sp>
            <p:nvSpPr>
              <p:cNvPr id="11" name="10 CuadroTexto"/>
              <p:cNvSpPr txBox="1"/>
              <p:nvPr/>
            </p:nvSpPr>
            <p:spPr>
              <a:xfrm>
                <a:off x="6084168" y="5589240"/>
                <a:ext cx="2592288" cy="593503"/>
              </a:xfrm>
              <a:prstGeom prst="rect">
                <a:avLst/>
              </a:prstGeom>
              <a:noFill/>
            </p:spPr>
            <p:txBody>
              <a:bodyPr wrap="square" rtlCol="0">
                <a:spAutoFit/>
              </a:bodyPr>
              <a:lstStyle/>
              <a:p>
                <a:r>
                  <a:rPr lang="es-MX" sz="1400" dirty="0" smtClean="0"/>
                  <a:t>Se muestra el avance en el proyecto.</a:t>
                </a:r>
                <a:endParaRPr lang="es-MX" sz="1400" dirty="0"/>
              </a:p>
            </p:txBody>
          </p:sp>
        </p:gr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428" y="997293"/>
              <a:ext cx="2808311" cy="672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15 Flecha derecha"/>
          <p:cNvSpPr/>
          <p:nvPr/>
        </p:nvSpPr>
        <p:spPr>
          <a:xfrm>
            <a:off x="5008058" y="4005064"/>
            <a:ext cx="651462" cy="339765"/>
          </a:xfrm>
          <a:prstGeom prst="rightArrow">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dirty="0"/>
          </a:p>
        </p:txBody>
      </p:sp>
      <p:sp>
        <p:nvSpPr>
          <p:cNvPr id="17" name="16 Flecha derecha"/>
          <p:cNvSpPr/>
          <p:nvPr/>
        </p:nvSpPr>
        <p:spPr>
          <a:xfrm>
            <a:off x="4899830" y="5368585"/>
            <a:ext cx="651462" cy="364671"/>
          </a:xfrm>
          <a:prstGeom prst="rightArrow">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dirty="0"/>
          </a:p>
        </p:txBody>
      </p:sp>
      <p:sp>
        <p:nvSpPr>
          <p:cNvPr id="13" name="1 Título"/>
          <p:cNvSpPr txBox="1">
            <a:spLocks/>
          </p:cNvSpPr>
          <p:nvPr/>
        </p:nvSpPr>
        <p:spPr>
          <a:xfrm>
            <a:off x="179512" y="116632"/>
            <a:ext cx="8654646" cy="792088"/>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solidFill>
                  <a:schemeClr val="bg1"/>
                </a:solidFill>
              </a:rPr>
              <a:t>Guía de llenado de formato electrónico</a:t>
            </a:r>
          </a:p>
        </p:txBody>
      </p:sp>
    </p:spTree>
    <p:extLst>
      <p:ext uri="{BB962C8B-B14F-4D97-AF65-F5344CB8AC3E}">
        <p14:creationId xmlns:p14="http://schemas.microsoft.com/office/powerpoint/2010/main" val="244715258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2736"/>
            <a:ext cx="8229600" cy="4525963"/>
          </a:xfrm>
        </p:spPr>
        <p:txBody>
          <a:bodyPr>
            <a:normAutofit/>
          </a:bodyPr>
          <a:lstStyle/>
          <a:p>
            <a:pPr algn="just" defTabSz="912813">
              <a:lnSpc>
                <a:spcPct val="80000"/>
              </a:lnSpc>
            </a:pPr>
            <a:r>
              <a:rPr lang="es-ES" sz="1400" dirty="0" smtClean="0"/>
              <a:t>Para modificar los campos del cuadro original (</a:t>
            </a:r>
            <a:r>
              <a:rPr lang="es-ES" sz="1400" b="1" dirty="0" smtClean="0"/>
              <a:t>Inversiones por aportante)</a:t>
            </a:r>
            <a:r>
              <a:rPr lang="es-ES" sz="1400" dirty="0" smtClean="0"/>
              <a:t>, de clic en el botón </a:t>
            </a:r>
            <a:r>
              <a:rPr lang="es-ES" sz="1400" b="1" dirty="0" smtClean="0"/>
              <a:t>Modificar</a:t>
            </a:r>
            <a:r>
              <a:rPr lang="es-ES" sz="1400" dirty="0" smtClean="0"/>
              <a:t> e indique la inversión que realizó cada fuente en el periodo reportado, lo mismo aplica para las inversiones no líquidas. </a:t>
            </a:r>
          </a:p>
          <a:p>
            <a:pPr algn="just" defTabSz="912813">
              <a:lnSpc>
                <a:spcPct val="80000"/>
              </a:lnSpc>
            </a:pPr>
            <a:r>
              <a:rPr lang="es-ES" sz="1400" dirty="0" smtClean="0"/>
              <a:t>Sugerencia: Sume los subtotales de la página 3.</a:t>
            </a:r>
          </a:p>
          <a:p>
            <a:pPr algn="just" defTabSz="912813">
              <a:lnSpc>
                <a:spcPct val="80000"/>
              </a:lnSpc>
            </a:pPr>
            <a:r>
              <a:rPr lang="es-ES" sz="1400" dirty="0" smtClean="0"/>
              <a:t>Guardar los cambios.</a:t>
            </a:r>
          </a:p>
          <a:p>
            <a:endParaRPr lang="es-MX" sz="1400" dirty="0"/>
          </a:p>
        </p:txBody>
      </p:sp>
      <p:sp>
        <p:nvSpPr>
          <p:cNvPr id="14" name="13 Flecha derecha"/>
          <p:cNvSpPr/>
          <p:nvPr/>
        </p:nvSpPr>
        <p:spPr>
          <a:xfrm>
            <a:off x="2987825" y="5802135"/>
            <a:ext cx="533843" cy="17281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MX" dirty="0"/>
          </a:p>
        </p:txBody>
      </p:sp>
      <p:grpSp>
        <p:nvGrpSpPr>
          <p:cNvPr id="2" name="1 Grupo"/>
          <p:cNvGrpSpPr/>
          <p:nvPr/>
        </p:nvGrpSpPr>
        <p:grpSpPr>
          <a:xfrm>
            <a:off x="683568" y="2636912"/>
            <a:ext cx="8077882" cy="3374745"/>
            <a:chOff x="683568" y="2197426"/>
            <a:chExt cx="8077882" cy="2812287"/>
          </a:xfrm>
        </p:grpSpPr>
        <p:grpSp>
          <p:nvGrpSpPr>
            <p:cNvPr id="6" name="5 Grupo"/>
            <p:cNvGrpSpPr/>
            <p:nvPr/>
          </p:nvGrpSpPr>
          <p:grpSpPr>
            <a:xfrm>
              <a:off x="683568" y="2197426"/>
              <a:ext cx="8077882" cy="2812287"/>
              <a:chOff x="107504" y="1052736"/>
              <a:chExt cx="12318770" cy="512244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052736"/>
                <a:ext cx="6120680"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7092280" y="3772197"/>
                <a:ext cx="4070509" cy="1448215"/>
              </a:xfrm>
              <a:prstGeom prst="rect">
                <a:avLst/>
              </a:prstGeom>
              <a:noFill/>
            </p:spPr>
            <p:txBody>
              <a:bodyPr wrap="square" rtlCol="0">
                <a:spAutoFit/>
              </a:bodyPr>
              <a:lstStyle/>
              <a:p>
                <a:pPr algn="just"/>
                <a:r>
                  <a:rPr lang="es-MX" sz="1400" u="sng" dirty="0" smtClean="0"/>
                  <a:t>Se podrán capturar los montos ejercidos por cada unos de los aportantes, a la fecha del periodo a reportar.</a:t>
                </a:r>
                <a:endParaRPr lang="es-MX" sz="1400" u="sng" dirty="0"/>
              </a:p>
            </p:txBody>
          </p:sp>
          <p:sp>
            <p:nvSpPr>
              <p:cNvPr id="10" name="9 CuadroTexto"/>
              <p:cNvSpPr txBox="1"/>
              <p:nvPr/>
            </p:nvSpPr>
            <p:spPr>
              <a:xfrm>
                <a:off x="4609804" y="5708009"/>
                <a:ext cx="7816470" cy="467167"/>
              </a:xfrm>
              <a:prstGeom prst="rect">
                <a:avLst/>
              </a:prstGeom>
              <a:noFill/>
            </p:spPr>
            <p:txBody>
              <a:bodyPr wrap="square" rtlCol="0">
                <a:spAutoFit/>
              </a:bodyPr>
              <a:lstStyle/>
              <a:p>
                <a:r>
                  <a:rPr lang="es-MX" sz="1400" dirty="0" smtClean="0"/>
                  <a:t>Una vez capturados los montos, dar clic en opción “Guardar y Salir”.</a:t>
                </a:r>
                <a:endParaRPr lang="es-MX" sz="1400" dirty="0"/>
              </a:p>
            </p:txBody>
          </p:sp>
        </p:gr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99" y="2233613"/>
              <a:ext cx="2283145" cy="407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14 Flecha derecha"/>
          <p:cNvSpPr/>
          <p:nvPr/>
        </p:nvSpPr>
        <p:spPr>
          <a:xfrm>
            <a:off x="4596465" y="4797152"/>
            <a:ext cx="651462" cy="315849"/>
          </a:xfrm>
          <a:prstGeom prst="rightArrow">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dirty="0"/>
          </a:p>
        </p:txBody>
      </p:sp>
      <p:sp>
        <p:nvSpPr>
          <p:cNvPr id="12" name="1 Título"/>
          <p:cNvSpPr txBox="1">
            <a:spLocks/>
          </p:cNvSpPr>
          <p:nvPr/>
        </p:nvSpPr>
        <p:spPr>
          <a:xfrm>
            <a:off x="179512" y="116632"/>
            <a:ext cx="8654646" cy="792088"/>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solidFill>
                  <a:schemeClr val="bg1"/>
                </a:solidFill>
              </a:rPr>
              <a:t>Guía de llenado de formato electrónico</a:t>
            </a:r>
          </a:p>
        </p:txBody>
      </p:sp>
    </p:spTree>
    <p:extLst>
      <p:ext uri="{BB962C8B-B14F-4D97-AF65-F5344CB8AC3E}">
        <p14:creationId xmlns:p14="http://schemas.microsoft.com/office/powerpoint/2010/main" val="3306006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2736"/>
            <a:ext cx="8229600" cy="4525963"/>
          </a:xfrm>
        </p:spPr>
        <p:txBody>
          <a:bodyPr>
            <a:normAutofit/>
          </a:bodyPr>
          <a:lstStyle/>
          <a:p>
            <a:r>
              <a:rPr lang="es-MX" sz="1400" kern="0" dirty="0" smtClean="0">
                <a:solidFill>
                  <a:srgbClr val="000000"/>
                </a:solidFill>
              </a:rPr>
              <a:t>Al dar clic en guardar y salir se mostrarán los datos del monto total aportado por cada instancia.</a:t>
            </a:r>
            <a:endParaRPr lang="es-ES" sz="1400" kern="0" dirty="0" smtClean="0">
              <a:solidFill>
                <a:srgbClr val="000000"/>
              </a:solidFill>
            </a:endParaRPr>
          </a:p>
          <a:p>
            <a:endParaRPr lang="es-MX" sz="1400" dirty="0"/>
          </a:p>
        </p:txBody>
      </p:sp>
      <p:pic>
        <p:nvPicPr>
          <p:cNvPr id="4" name="Picture 3"/>
          <p:cNvPicPr>
            <a:picLocks noChangeAspect="1" noChangeArrowheads="1"/>
          </p:cNvPicPr>
          <p:nvPr/>
        </p:nvPicPr>
        <p:blipFill>
          <a:blip r:embed="rId2" cstate="print"/>
          <a:srcRect/>
          <a:stretch>
            <a:fillRect/>
          </a:stretch>
        </p:blipFill>
        <p:spPr bwMode="auto">
          <a:xfrm>
            <a:off x="1071563" y="1916833"/>
            <a:ext cx="6500812" cy="3638550"/>
          </a:xfrm>
          <a:prstGeom prst="rect">
            <a:avLst/>
          </a:prstGeom>
          <a:noFill/>
          <a:ln w="9525">
            <a:noFill/>
            <a:miter lim="800000"/>
            <a:headEnd/>
            <a:tailEnd/>
          </a:ln>
        </p:spPr>
      </p:pic>
      <p:sp>
        <p:nvSpPr>
          <p:cNvPr id="5" name="1 Título"/>
          <p:cNvSpPr txBox="1">
            <a:spLocks/>
          </p:cNvSpPr>
          <p:nvPr/>
        </p:nvSpPr>
        <p:spPr>
          <a:xfrm>
            <a:off x="179512" y="116632"/>
            <a:ext cx="8654646" cy="792088"/>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solidFill>
                  <a:schemeClr val="bg1"/>
                </a:solidFill>
              </a:rPr>
              <a:t>Guía de llenado de formato electrónico</a:t>
            </a:r>
          </a:p>
        </p:txBody>
      </p:sp>
    </p:spTree>
    <p:extLst>
      <p:ext uri="{BB962C8B-B14F-4D97-AF65-F5344CB8AC3E}">
        <p14:creationId xmlns:p14="http://schemas.microsoft.com/office/powerpoint/2010/main" val="67302614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2736"/>
            <a:ext cx="8075240" cy="4525963"/>
          </a:xfrm>
        </p:spPr>
        <p:txBody>
          <a:bodyPr>
            <a:normAutofit/>
          </a:bodyPr>
          <a:lstStyle/>
          <a:p>
            <a:pPr algn="just" defTabSz="912813">
              <a:lnSpc>
                <a:spcPct val="80000"/>
              </a:lnSpc>
            </a:pPr>
            <a:r>
              <a:rPr lang="es-ES" sz="1400" dirty="0" smtClean="0"/>
              <a:t>Por último se visualiza el </a:t>
            </a:r>
            <a:r>
              <a:rPr lang="es-ES" sz="1400" b="1" dirty="0" smtClean="0"/>
              <a:t>Resumen de Avances </a:t>
            </a:r>
            <a:r>
              <a:rPr lang="es-ES" sz="1400" dirty="0" smtClean="0"/>
              <a:t>que es un comprimido de la información capturada y que es generado automáticamente por el sistema.</a:t>
            </a:r>
          </a:p>
          <a:p>
            <a:pPr defTabSz="912813">
              <a:lnSpc>
                <a:spcPct val="80000"/>
              </a:lnSpc>
            </a:pPr>
            <a:endParaRPr lang="es-ES" sz="1400" dirty="0" smtClean="0"/>
          </a:p>
          <a:p>
            <a:pPr algn="just" defTabSz="912813">
              <a:lnSpc>
                <a:spcPct val="80000"/>
              </a:lnSpc>
            </a:pPr>
            <a:r>
              <a:rPr lang="es-ES" sz="1400" dirty="0" smtClean="0"/>
              <a:t>Como fin de actividad, solo hay que enviar el reporte al OP (CANIETI). Esto se hace mediante el botón </a:t>
            </a:r>
            <a:r>
              <a:rPr lang="es-ES" sz="1400" b="1" dirty="0" smtClean="0"/>
              <a:t>“Enviar”</a:t>
            </a:r>
            <a:r>
              <a:rPr lang="es-ES" sz="1400" dirty="0" smtClean="0"/>
              <a:t>  que se encuentra del lado derecho, tanto en la esquina superior como en la inferior de la página 4.</a:t>
            </a:r>
            <a:endParaRPr lang="es-MX" sz="1400" dirty="0"/>
          </a:p>
        </p:txBody>
      </p:sp>
      <p:pic>
        <p:nvPicPr>
          <p:cNvPr id="4" name="Picture 5"/>
          <p:cNvPicPr>
            <a:picLocks noChangeAspect="1" noChangeArrowheads="1"/>
          </p:cNvPicPr>
          <p:nvPr/>
        </p:nvPicPr>
        <p:blipFill>
          <a:blip r:embed="rId2" cstate="print"/>
          <a:srcRect/>
          <a:stretch>
            <a:fillRect/>
          </a:stretch>
        </p:blipFill>
        <p:spPr bwMode="auto">
          <a:xfrm>
            <a:off x="755576" y="2852936"/>
            <a:ext cx="7543800" cy="2705100"/>
          </a:xfrm>
          <a:prstGeom prst="rect">
            <a:avLst/>
          </a:prstGeom>
          <a:noFill/>
          <a:ln w="9525">
            <a:noFill/>
            <a:miter lim="800000"/>
            <a:headEnd/>
            <a:tailEnd/>
          </a:ln>
        </p:spPr>
      </p:pic>
      <p:sp>
        <p:nvSpPr>
          <p:cNvPr id="5" name="1 Título"/>
          <p:cNvSpPr txBox="1">
            <a:spLocks/>
          </p:cNvSpPr>
          <p:nvPr/>
        </p:nvSpPr>
        <p:spPr>
          <a:xfrm>
            <a:off x="179512" y="116632"/>
            <a:ext cx="8654646" cy="792088"/>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solidFill>
                  <a:schemeClr val="bg1"/>
                </a:solidFill>
              </a:rPr>
              <a:t>Guía de llenado de formato electrónico</a:t>
            </a:r>
          </a:p>
        </p:txBody>
      </p:sp>
    </p:spTree>
    <p:extLst>
      <p:ext uri="{BB962C8B-B14F-4D97-AF65-F5344CB8AC3E}">
        <p14:creationId xmlns:p14="http://schemas.microsoft.com/office/powerpoint/2010/main" val="67010098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467544" y="1046464"/>
            <a:ext cx="7661130" cy="4113500"/>
            <a:chOff x="467544" y="872053"/>
            <a:chExt cx="7661130" cy="3427917"/>
          </a:xfrm>
        </p:grpSpPr>
        <p:grpSp>
          <p:nvGrpSpPr>
            <p:cNvPr id="9" name="8 Grupo"/>
            <p:cNvGrpSpPr/>
            <p:nvPr/>
          </p:nvGrpSpPr>
          <p:grpSpPr>
            <a:xfrm>
              <a:off x="467544" y="997294"/>
              <a:ext cx="7661130" cy="3302676"/>
              <a:chOff x="1" y="914346"/>
              <a:chExt cx="9614177" cy="5397745"/>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914346"/>
                <a:ext cx="5292080" cy="5397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6013778" y="2483503"/>
                <a:ext cx="3600400" cy="3060015"/>
              </a:xfrm>
              <a:prstGeom prst="rect">
                <a:avLst/>
              </a:prstGeom>
              <a:noFill/>
            </p:spPr>
            <p:txBody>
              <a:bodyPr wrap="square" rtlCol="0">
                <a:spAutoFit/>
              </a:bodyPr>
              <a:lstStyle/>
              <a:p>
                <a:pPr algn="just"/>
                <a:r>
                  <a:rPr lang="es-MX" sz="1400" dirty="0" smtClean="0"/>
                  <a:t>Una vez capturada toda la información con la que se cuente, se podrá dar clic en la opción </a:t>
                </a:r>
                <a:r>
                  <a:rPr lang="es-MX" sz="1400" b="1" dirty="0" smtClean="0"/>
                  <a:t> “Enviar” para que el reporte llegue al Organismo Promotor y pueda ser revisado por el mismo.</a:t>
                </a:r>
              </a:p>
              <a:p>
                <a:pPr algn="just"/>
                <a:r>
                  <a:rPr lang="es-MX" sz="1400" dirty="0" smtClean="0"/>
                  <a:t>Si aun falta información por anexar, se podrá seleccionar la opción de “Guardar y Salir”, para que posteriormente sea cargada.</a:t>
                </a:r>
                <a:endParaRPr lang="es-MX" sz="1400" dirty="0"/>
              </a:p>
            </p:txBody>
          </p:sp>
        </p:gr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872053"/>
              <a:ext cx="2482552" cy="473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1 Título"/>
          <p:cNvSpPr txBox="1">
            <a:spLocks/>
          </p:cNvSpPr>
          <p:nvPr/>
        </p:nvSpPr>
        <p:spPr>
          <a:xfrm>
            <a:off x="179512" y="116632"/>
            <a:ext cx="8654646" cy="792088"/>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solidFill>
                  <a:schemeClr val="bg1"/>
                </a:solidFill>
              </a:rPr>
              <a:t>Guía de llenado de formato electrónico</a:t>
            </a:r>
          </a:p>
        </p:txBody>
      </p:sp>
      <p:sp>
        <p:nvSpPr>
          <p:cNvPr id="3" name="2 Flecha doblada"/>
          <p:cNvSpPr/>
          <p:nvPr/>
        </p:nvSpPr>
        <p:spPr>
          <a:xfrm rot="5400000">
            <a:off x="5314222" y="1074885"/>
            <a:ext cx="648075" cy="1899926"/>
          </a:xfrm>
          <a:prstGeom prst="bentArrow">
            <a:avLst/>
          </a:prstGeom>
          <a:solidFill>
            <a:schemeClr val="accent5">
              <a:lumMod val="75000"/>
            </a:scheme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Tree>
    <p:extLst>
      <p:ext uri="{BB962C8B-B14F-4D97-AF65-F5344CB8AC3E}">
        <p14:creationId xmlns:p14="http://schemas.microsoft.com/office/powerpoint/2010/main" val="1788515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395536" y="1085497"/>
            <a:ext cx="8352928" cy="5309146"/>
          </a:xfrm>
          <a:prstGeom prst="rect">
            <a:avLst/>
          </a:prstGeom>
        </p:spPr>
        <p:txBody>
          <a:bodyPr wrap="square">
            <a:spAutoFit/>
          </a:bodyPr>
          <a:lstStyle/>
          <a:p>
            <a:r>
              <a:rPr lang="es-MX" sz="2000" b="1" dirty="0" smtClean="0">
                <a:solidFill>
                  <a:schemeClr val="accent5">
                    <a:lumMod val="50000"/>
                  </a:schemeClr>
                </a:solidFill>
                <a:latin typeface="+mj-lt"/>
              </a:rPr>
              <a:t>Las </a:t>
            </a:r>
            <a:r>
              <a:rPr lang="es-MX" sz="2000" b="1" dirty="0">
                <a:solidFill>
                  <a:schemeClr val="accent5">
                    <a:lumMod val="50000"/>
                  </a:schemeClr>
                </a:solidFill>
                <a:latin typeface="+mj-lt"/>
              </a:rPr>
              <a:t>características de la cuenta bancaria deben ser las siguientes:</a:t>
            </a:r>
            <a:endParaRPr lang="es-MX" sz="2000" dirty="0">
              <a:solidFill>
                <a:schemeClr val="accent5">
                  <a:lumMod val="50000"/>
                </a:schemeClr>
              </a:solidFill>
              <a:latin typeface="+mj-lt"/>
            </a:endParaRPr>
          </a:p>
          <a:p>
            <a:r>
              <a:rPr lang="es-MX" sz="900" dirty="0"/>
              <a:t>  </a:t>
            </a:r>
          </a:p>
          <a:p>
            <a:pPr marL="285750" indent="-285750">
              <a:buFont typeface="Wingdings" panose="05000000000000000000" pitchFamily="2" charset="2"/>
              <a:buChar char="§"/>
            </a:pPr>
            <a:r>
              <a:rPr lang="es-MX" dirty="0" smtClean="0"/>
              <a:t>Ser una cuenta </a:t>
            </a:r>
            <a:r>
              <a:rPr lang="es-MX" dirty="0"/>
              <a:t>Bancaria </a:t>
            </a:r>
            <a:r>
              <a:rPr lang="es-MX" b="1" dirty="0" smtClean="0"/>
              <a:t>PRODUCTIVA</a:t>
            </a:r>
            <a:r>
              <a:rPr lang="es-MX" dirty="0" smtClean="0"/>
              <a:t>, que genere rendimientos, </a:t>
            </a:r>
            <a:r>
              <a:rPr lang="es-MX" dirty="0"/>
              <a:t>mismos que serán enterados a la Tesorería de </a:t>
            </a:r>
            <a:r>
              <a:rPr lang="es-MX" dirty="0" smtClean="0"/>
              <a:t>la </a:t>
            </a:r>
            <a:r>
              <a:rPr lang="es-MX" dirty="0"/>
              <a:t>Federación de manera </a:t>
            </a:r>
            <a:r>
              <a:rPr lang="es-MX" dirty="0" smtClean="0"/>
              <a:t>mensual.</a:t>
            </a:r>
          </a:p>
          <a:p>
            <a:endParaRPr lang="es-MX" sz="800" dirty="0" smtClean="0"/>
          </a:p>
          <a:p>
            <a:pPr marL="285750" indent="-285750">
              <a:buFont typeface="Wingdings" panose="05000000000000000000" pitchFamily="2" charset="2"/>
              <a:buChar char="§"/>
            </a:pPr>
            <a:r>
              <a:rPr lang="es-MX" dirty="0" smtClean="0"/>
              <a:t>La </a:t>
            </a:r>
            <a:r>
              <a:rPr lang="es-MX" b="1" dirty="0" smtClean="0"/>
              <a:t>comisiones bancarias corren a cuenta del Beneficiario</a:t>
            </a:r>
            <a:r>
              <a:rPr lang="es-MX" dirty="0" smtClean="0"/>
              <a:t>.</a:t>
            </a:r>
          </a:p>
          <a:p>
            <a:endParaRPr lang="es-MX" sz="800" dirty="0" smtClean="0"/>
          </a:p>
          <a:p>
            <a:pPr marL="285750" indent="-285750">
              <a:buFont typeface="Wingdings" panose="05000000000000000000" pitchFamily="2" charset="2"/>
              <a:buChar char="§"/>
            </a:pPr>
            <a:r>
              <a:rPr lang="es-MX" dirty="0"/>
              <a:t>Debe  </a:t>
            </a:r>
            <a:r>
              <a:rPr lang="es-MX" b="1" dirty="0"/>
              <a:t>destinarse  únicamente  a  la  administración  de  recursos  </a:t>
            </a:r>
            <a:r>
              <a:rPr lang="es-MX" b="1" dirty="0" smtClean="0"/>
              <a:t>federales </a:t>
            </a:r>
            <a:r>
              <a:rPr lang="es-MX" dirty="0" smtClean="0"/>
              <a:t>recibidos </a:t>
            </a:r>
            <a:r>
              <a:rPr lang="es-MX" dirty="0"/>
              <a:t>del programa, por lo que </a:t>
            </a:r>
            <a:r>
              <a:rPr lang="es-MX" b="1" dirty="0"/>
              <a:t>no se deberán mezclar recursos </a:t>
            </a:r>
            <a:r>
              <a:rPr lang="es-MX" dirty="0"/>
              <a:t>de otras aportaciones, ya sea propios o de otros </a:t>
            </a:r>
            <a:r>
              <a:rPr lang="es-MX" dirty="0" smtClean="0"/>
              <a:t>aportantes.</a:t>
            </a:r>
          </a:p>
          <a:p>
            <a:endParaRPr lang="es-MX" sz="800" dirty="0" smtClean="0"/>
          </a:p>
          <a:p>
            <a:pPr marL="285750" indent="-285750">
              <a:buFont typeface="Wingdings" panose="05000000000000000000" pitchFamily="2" charset="2"/>
              <a:buChar char="§"/>
            </a:pPr>
            <a:r>
              <a:rPr lang="es-MX" b="1" dirty="0" smtClean="0"/>
              <a:t>No deberán transferirse los recursos a instrumentos de inversión</a:t>
            </a:r>
            <a:r>
              <a:rPr lang="es-MX" dirty="0" smtClean="0"/>
              <a:t>.</a:t>
            </a:r>
          </a:p>
          <a:p>
            <a:endParaRPr lang="es-MX" sz="800" dirty="0" smtClean="0"/>
          </a:p>
          <a:p>
            <a:pPr marL="285750" indent="-285750">
              <a:buFont typeface="Wingdings" panose="05000000000000000000" pitchFamily="2" charset="2"/>
              <a:buChar char="§"/>
            </a:pPr>
            <a:r>
              <a:rPr lang="es-MX" dirty="0" smtClean="0"/>
              <a:t>Clabe </a:t>
            </a:r>
            <a:r>
              <a:rPr lang="es-MX" dirty="0"/>
              <a:t>interbancaria</a:t>
            </a:r>
            <a:r>
              <a:rPr lang="es-MX" dirty="0" smtClean="0"/>
              <a:t>.</a:t>
            </a:r>
          </a:p>
          <a:p>
            <a:endParaRPr lang="es-MX" sz="800" dirty="0"/>
          </a:p>
          <a:p>
            <a:pPr marL="285750" indent="-285750">
              <a:buFont typeface="Wingdings" panose="05000000000000000000" pitchFamily="2" charset="2"/>
              <a:buChar char="§"/>
            </a:pPr>
            <a:r>
              <a:rPr lang="es-MX" dirty="0" smtClean="0"/>
              <a:t>Que </a:t>
            </a:r>
            <a:r>
              <a:rPr lang="es-MX" dirty="0"/>
              <a:t>pueda </a:t>
            </a:r>
            <a:r>
              <a:rPr lang="es-MX" b="1" dirty="0"/>
              <a:t>recibir fondos </a:t>
            </a:r>
            <a:r>
              <a:rPr lang="es-MX" b="1" dirty="0" smtClean="0"/>
              <a:t>federales</a:t>
            </a:r>
            <a:r>
              <a:rPr lang="es-MX" dirty="0" smtClean="0"/>
              <a:t>.</a:t>
            </a:r>
            <a:endParaRPr lang="es-MX" dirty="0"/>
          </a:p>
          <a:p>
            <a:pPr marL="285750" indent="-285750">
              <a:buFont typeface="Wingdings" panose="05000000000000000000" pitchFamily="2" charset="2"/>
              <a:buChar char="§"/>
            </a:pPr>
            <a:r>
              <a:rPr lang="es-MX" dirty="0" smtClean="0"/>
              <a:t>Que </a:t>
            </a:r>
            <a:r>
              <a:rPr lang="es-MX" dirty="0"/>
              <a:t>pueda </a:t>
            </a:r>
            <a:r>
              <a:rPr lang="es-MX" b="1" dirty="0"/>
              <a:t>emitir </a:t>
            </a:r>
            <a:r>
              <a:rPr lang="es-MX" b="1" dirty="0" smtClean="0"/>
              <a:t>cheques</a:t>
            </a:r>
            <a:r>
              <a:rPr lang="es-MX" dirty="0" smtClean="0"/>
              <a:t>.</a:t>
            </a:r>
            <a:endParaRPr lang="es-MX" dirty="0"/>
          </a:p>
          <a:p>
            <a:pPr marL="285750" indent="-285750">
              <a:buFont typeface="Wingdings" panose="05000000000000000000" pitchFamily="2" charset="2"/>
              <a:buChar char="§"/>
            </a:pPr>
            <a:r>
              <a:rPr lang="es-MX" dirty="0" smtClean="0"/>
              <a:t>Que </a:t>
            </a:r>
            <a:r>
              <a:rPr lang="es-MX" dirty="0"/>
              <a:t>pueda </a:t>
            </a:r>
            <a:r>
              <a:rPr lang="es-MX" b="1" dirty="0"/>
              <a:t>ser </a:t>
            </a:r>
            <a:r>
              <a:rPr lang="es-MX" b="1" dirty="0" smtClean="0"/>
              <a:t>liquidable</a:t>
            </a:r>
            <a:r>
              <a:rPr lang="es-MX" dirty="0" smtClean="0"/>
              <a:t>.</a:t>
            </a:r>
          </a:p>
          <a:p>
            <a:endParaRPr lang="es-MX" sz="800" dirty="0"/>
          </a:p>
          <a:p>
            <a:pPr marL="285750" indent="-285750">
              <a:buFont typeface="Wingdings" panose="05000000000000000000" pitchFamily="2" charset="2"/>
              <a:buChar char="§"/>
            </a:pPr>
            <a:r>
              <a:rPr lang="es-MX" b="1" dirty="0" smtClean="0"/>
              <a:t>Todos los movimientos </a:t>
            </a:r>
            <a:r>
              <a:rPr lang="es-MX" dirty="0" smtClean="0"/>
              <a:t>realizados en la cuenta </a:t>
            </a:r>
            <a:r>
              <a:rPr lang="es-MX" b="1" dirty="0" smtClean="0"/>
              <a:t>deberán reflejarse en el estado de cuenta</a:t>
            </a:r>
            <a:r>
              <a:rPr lang="es-MX" dirty="0" smtClean="0"/>
              <a:t> bancario.</a:t>
            </a:r>
          </a:p>
          <a:p>
            <a:endParaRPr lang="es-MX" dirty="0"/>
          </a:p>
        </p:txBody>
      </p:sp>
      <p:sp>
        <p:nvSpPr>
          <p:cNvPr id="2" name="1 Rectángulo"/>
          <p:cNvSpPr/>
          <p:nvPr/>
        </p:nvSpPr>
        <p:spPr>
          <a:xfrm>
            <a:off x="251520" y="6194107"/>
            <a:ext cx="3600400" cy="345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Rectángulo"/>
          <p:cNvSpPr/>
          <p:nvPr/>
        </p:nvSpPr>
        <p:spPr>
          <a:xfrm>
            <a:off x="1835696" y="5748312"/>
            <a:ext cx="7200800" cy="523220"/>
          </a:xfrm>
          <a:prstGeom prst="rect">
            <a:avLst/>
          </a:prstGeom>
        </p:spPr>
        <p:txBody>
          <a:bodyPr wrap="square">
            <a:spAutoFit/>
          </a:bodyPr>
          <a:lstStyle/>
          <a:p>
            <a:pPr algn="r"/>
            <a:r>
              <a:rPr lang="es-MX" sz="1400" b="1" dirty="0">
                <a:solidFill>
                  <a:schemeClr val="accent5">
                    <a:lumMod val="50000"/>
                  </a:schemeClr>
                </a:solidFill>
              </a:rPr>
              <a:t>COP 2015. 2.1.6.3 inciso b</a:t>
            </a:r>
            <a:r>
              <a:rPr lang="es-MX" sz="1400" b="1" dirty="0" smtClean="0">
                <a:solidFill>
                  <a:schemeClr val="accent5">
                    <a:lumMod val="50000"/>
                  </a:schemeClr>
                </a:solidFill>
              </a:rPr>
              <a:t>) Oficios de ministración de recursos</a:t>
            </a:r>
            <a:endParaRPr lang="es-MX" sz="1400" b="1" dirty="0">
              <a:solidFill>
                <a:schemeClr val="accent5">
                  <a:lumMod val="50000"/>
                </a:schemeClr>
              </a:solidFill>
            </a:endParaRPr>
          </a:p>
          <a:p>
            <a:pPr algn="r"/>
            <a:r>
              <a:rPr lang="es-MX" sz="1400" b="1" dirty="0" smtClean="0">
                <a:solidFill>
                  <a:schemeClr val="accent5">
                    <a:lumMod val="50000"/>
                  </a:schemeClr>
                </a:solidFill>
              </a:rPr>
              <a:t>ROP Regla </a:t>
            </a:r>
            <a:r>
              <a:rPr lang="es-MX" sz="1400" b="1" dirty="0">
                <a:solidFill>
                  <a:schemeClr val="accent5">
                    <a:lumMod val="50000"/>
                  </a:schemeClr>
                </a:solidFill>
              </a:rPr>
              <a:t>20 Fracción II, inciso a</a:t>
            </a:r>
            <a:r>
              <a:rPr lang="es-MX" sz="1400" b="1" dirty="0" smtClean="0">
                <a:solidFill>
                  <a:schemeClr val="accent5">
                    <a:lumMod val="50000"/>
                  </a:schemeClr>
                </a:solidFill>
              </a:rPr>
              <a:t>) Cuenta bancaria exclusiva para recibir el apoyo federal</a:t>
            </a:r>
            <a:endParaRPr lang="es-MX" sz="1400" b="1" dirty="0">
              <a:solidFill>
                <a:schemeClr val="accent5">
                  <a:lumMod val="50000"/>
                </a:schemeClr>
              </a:solidFill>
            </a:endParaRPr>
          </a:p>
        </p:txBody>
      </p:sp>
      <p:sp>
        <p:nvSpPr>
          <p:cNvPr id="9" name="8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2"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sp>
        <p:nvSpPr>
          <p:cNvPr id="13" name="12 Rectángulo"/>
          <p:cNvSpPr/>
          <p:nvPr/>
        </p:nvSpPr>
        <p:spPr>
          <a:xfrm>
            <a:off x="241470" y="242645"/>
            <a:ext cx="5050610" cy="954107"/>
          </a:xfrm>
          <a:prstGeom prst="rect">
            <a:avLst/>
          </a:prstGeom>
        </p:spPr>
        <p:txBody>
          <a:bodyPr wrap="square">
            <a:spAutoFit/>
          </a:bodyPr>
          <a:lstStyle/>
          <a:p>
            <a:r>
              <a:rPr lang="es-MX" sz="2800" b="1" dirty="0" smtClean="0">
                <a:solidFill>
                  <a:schemeClr val="accent5">
                    <a:lumMod val="50000"/>
                  </a:schemeClr>
                </a:solidFill>
                <a:latin typeface="+mj-lt"/>
              </a:rPr>
              <a:t>Apertura de cuenta</a:t>
            </a:r>
            <a:endParaRPr lang="es-MX" sz="2800" b="1" dirty="0">
              <a:solidFill>
                <a:schemeClr val="accent5">
                  <a:lumMod val="50000"/>
                </a:schemeClr>
              </a:solidFill>
              <a:latin typeface="+mj-lt"/>
            </a:endParaRP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cxnSp>
        <p:nvCxnSpPr>
          <p:cNvPr id="14" name="13 Conector recto"/>
          <p:cNvCxnSpPr/>
          <p:nvPr/>
        </p:nvCxnSpPr>
        <p:spPr>
          <a:xfrm>
            <a:off x="0" y="996985"/>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69142268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1052736"/>
            <a:ext cx="8229600" cy="4525963"/>
          </a:xfrm>
        </p:spPr>
        <p:txBody>
          <a:bodyPr>
            <a:normAutofit/>
          </a:bodyPr>
          <a:lstStyle/>
          <a:p>
            <a:pPr algn="just" defTabSz="912813">
              <a:lnSpc>
                <a:spcPct val="80000"/>
              </a:lnSpc>
            </a:pPr>
            <a:r>
              <a:rPr lang="es-ES" sz="1400" b="1" dirty="0" smtClean="0"/>
              <a:t>Trabajar sobre un reporte comenzado</a:t>
            </a:r>
          </a:p>
          <a:p>
            <a:pPr algn="just" defTabSz="912813">
              <a:lnSpc>
                <a:spcPct val="80000"/>
              </a:lnSpc>
              <a:buNone/>
            </a:pPr>
            <a:r>
              <a:rPr lang="es-ES" sz="1400" dirty="0" smtClean="0"/>
              <a:t>	Para ver los reportes iniciados, se sitúa en la página de Proyectos.</a:t>
            </a:r>
          </a:p>
          <a:p>
            <a:endParaRPr lang="es-MX" sz="14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3960440"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2 Marcador de contenido"/>
          <p:cNvSpPr txBox="1">
            <a:spLocks/>
          </p:cNvSpPr>
          <p:nvPr/>
        </p:nvSpPr>
        <p:spPr>
          <a:xfrm>
            <a:off x="4129608" y="1772816"/>
            <a:ext cx="4978997"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endParaRPr lang="es-ES" sz="1400" dirty="0" smtClean="0">
              <a:solidFill>
                <a:srgbClr val="000000"/>
              </a:solidFill>
            </a:endParaRPr>
          </a:p>
          <a:p>
            <a:pPr algn="just"/>
            <a:r>
              <a:rPr lang="es-ES" sz="1400" dirty="0" smtClean="0">
                <a:solidFill>
                  <a:srgbClr val="000000"/>
                </a:solidFill>
              </a:rPr>
              <a:t>Dar clic al botón de “Listar reportes” </a:t>
            </a:r>
          </a:p>
          <a:p>
            <a:pPr algn="just">
              <a:buFont typeface="Arial" panose="020B0604020202020204" pitchFamily="34" charset="0"/>
              <a:buNone/>
            </a:pPr>
            <a:r>
              <a:rPr lang="es-ES" sz="1400" dirty="0" smtClean="0">
                <a:solidFill>
                  <a:srgbClr val="000000"/>
                </a:solidFill>
              </a:rPr>
              <a:t>	y se ven todos los reportes que aún no han sido enviados. </a:t>
            </a:r>
          </a:p>
          <a:p>
            <a:pPr algn="just">
              <a:buFont typeface="Arial" panose="020B0604020202020204" pitchFamily="34" charset="0"/>
              <a:buNone/>
            </a:pPr>
            <a:endParaRPr lang="es-ES" sz="1400" dirty="0" smtClean="0">
              <a:solidFill>
                <a:srgbClr val="000000"/>
              </a:solidFill>
            </a:endParaRPr>
          </a:p>
          <a:p>
            <a:pPr algn="just"/>
            <a:r>
              <a:rPr lang="es-ES" sz="1400" dirty="0" smtClean="0">
                <a:solidFill>
                  <a:srgbClr val="000000"/>
                </a:solidFill>
              </a:rPr>
              <a:t>Seleccionar el  proyecto que se desea editar dando clic en el nombre del proyecto e ingresar a la primera página de nuestro reporte.</a:t>
            </a:r>
          </a:p>
          <a:p>
            <a:pPr algn="just"/>
            <a:endParaRPr lang="es-ES" sz="1400" dirty="0" smtClean="0">
              <a:solidFill>
                <a:srgbClr val="000000"/>
              </a:solidFill>
            </a:endParaRPr>
          </a:p>
          <a:p>
            <a:pPr algn="just"/>
            <a:r>
              <a:rPr lang="es-ES" sz="1400" dirty="0" smtClean="0">
                <a:solidFill>
                  <a:srgbClr val="000000"/>
                </a:solidFill>
              </a:rPr>
              <a:t>Nota.- Al dar clic en el lápiz obtendremos la opción de borrar el reporte; los informes eliminados no podrán recuperarse.</a:t>
            </a:r>
          </a:p>
          <a:p>
            <a:endParaRPr lang="es-MX" sz="1400" dirty="0"/>
          </a:p>
        </p:txBody>
      </p:sp>
      <p:pic>
        <p:nvPicPr>
          <p:cNvPr id="6" name="Picture 7" descr="29"/>
          <p:cNvPicPr>
            <a:picLocks noChangeAspect="1" noChangeArrowheads="1"/>
          </p:cNvPicPr>
          <p:nvPr/>
        </p:nvPicPr>
        <p:blipFill>
          <a:blip r:embed="rId3" cstate="print"/>
          <a:srcRect/>
          <a:stretch>
            <a:fillRect/>
          </a:stretch>
        </p:blipFill>
        <p:spPr bwMode="auto">
          <a:xfrm>
            <a:off x="7413677" y="1920480"/>
            <a:ext cx="432247" cy="432247"/>
          </a:xfrm>
          <a:prstGeom prst="rect">
            <a:avLst/>
          </a:prstGeom>
          <a:noFill/>
          <a:ln w="9525">
            <a:noFill/>
            <a:miter lim="800000"/>
            <a:headEnd/>
            <a:tailEnd/>
          </a:ln>
        </p:spPr>
      </p:pic>
      <p:sp>
        <p:nvSpPr>
          <p:cNvPr id="8" name="1 Título"/>
          <p:cNvSpPr txBox="1">
            <a:spLocks/>
          </p:cNvSpPr>
          <p:nvPr/>
        </p:nvSpPr>
        <p:spPr>
          <a:xfrm>
            <a:off x="179512" y="116632"/>
            <a:ext cx="8654646" cy="792088"/>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solidFill>
                  <a:schemeClr val="bg1"/>
                </a:solidFill>
              </a:rPr>
              <a:t>Guía de llenado de formato electrónico</a:t>
            </a:r>
          </a:p>
        </p:txBody>
      </p:sp>
    </p:spTree>
    <p:extLst>
      <p:ext uri="{BB962C8B-B14F-4D97-AF65-F5344CB8AC3E}">
        <p14:creationId xmlns:p14="http://schemas.microsoft.com/office/powerpoint/2010/main" val="212280819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1495325"/>
            <a:ext cx="8075240" cy="4525963"/>
          </a:xfrm>
        </p:spPr>
        <p:txBody>
          <a:bodyPr>
            <a:normAutofit/>
          </a:bodyPr>
          <a:lstStyle/>
          <a:p>
            <a:pPr algn="just" defTabSz="912813">
              <a:lnSpc>
                <a:spcPct val="80000"/>
              </a:lnSpc>
              <a:spcBef>
                <a:spcPct val="20000"/>
              </a:spcBef>
              <a:buClr>
                <a:schemeClr val="accent1">
                  <a:lumMod val="75000"/>
                </a:schemeClr>
              </a:buClr>
            </a:pPr>
            <a:r>
              <a:rPr lang="es-ES" sz="1400" dirty="0" smtClean="0">
                <a:solidFill>
                  <a:srgbClr val="000000"/>
                </a:solidFill>
              </a:rPr>
              <a:t>Cada vez que se envíe un reporte es necesario notificar vía correo electrónico a CANIETI al responsable de seguimiento de la Sede que corresponda:</a:t>
            </a:r>
          </a:p>
          <a:p>
            <a:pPr algn="just" defTabSz="912813">
              <a:lnSpc>
                <a:spcPct val="80000"/>
              </a:lnSpc>
              <a:spcBef>
                <a:spcPct val="20000"/>
              </a:spcBef>
              <a:buClr>
                <a:schemeClr val="accent1">
                  <a:lumMod val="75000"/>
                </a:schemeClr>
              </a:buClr>
            </a:pPr>
            <a:endParaRPr lang="es-ES" sz="1400" dirty="0" smtClean="0">
              <a:solidFill>
                <a:srgbClr val="000000"/>
              </a:solidFill>
            </a:endParaRPr>
          </a:p>
          <a:p>
            <a:pPr marL="342900" lvl="1" indent="-342900" algn="just" defTabSz="912813">
              <a:lnSpc>
                <a:spcPct val="80000"/>
              </a:lnSpc>
              <a:buClr>
                <a:schemeClr val="accent1">
                  <a:lumMod val="75000"/>
                </a:schemeClr>
              </a:buClr>
              <a:buFont typeface="Arial" panose="020B0604020202020204" pitchFamily="34" charset="0"/>
              <a:buChar char="•"/>
            </a:pPr>
            <a:r>
              <a:rPr lang="es-ES" sz="1400" dirty="0" smtClean="0">
                <a:solidFill>
                  <a:srgbClr val="000000"/>
                </a:solidFill>
              </a:rPr>
              <a:t>Una vez recibido, el Organismo Promotor (CANIETI), revisará el reporte para validarlo. </a:t>
            </a:r>
          </a:p>
          <a:p>
            <a:pPr marL="361950" lvl="1" indent="-361950" algn="just" defTabSz="912813">
              <a:lnSpc>
                <a:spcPct val="80000"/>
              </a:lnSpc>
              <a:buClr>
                <a:schemeClr val="accent1">
                  <a:lumMod val="75000"/>
                </a:schemeClr>
              </a:buClr>
              <a:buFont typeface="Arial" panose="020B0604020202020204" pitchFamily="34" charset="0"/>
              <a:buChar char="•"/>
            </a:pPr>
            <a:endParaRPr lang="es-ES" sz="1400" dirty="0" smtClean="0">
              <a:solidFill>
                <a:srgbClr val="000000"/>
              </a:solidFill>
            </a:endParaRPr>
          </a:p>
          <a:p>
            <a:pPr marL="342900" lvl="1" indent="-342900" algn="just" defTabSz="912813">
              <a:lnSpc>
                <a:spcPct val="80000"/>
              </a:lnSpc>
              <a:buClr>
                <a:schemeClr val="accent1">
                  <a:lumMod val="75000"/>
                </a:schemeClr>
              </a:buClr>
              <a:buFont typeface="Arial" panose="020B0604020202020204" pitchFamily="34" charset="0"/>
              <a:buChar char="•"/>
            </a:pPr>
            <a:r>
              <a:rPr lang="es-ES" sz="1400" dirty="0" smtClean="0">
                <a:solidFill>
                  <a:srgbClr val="000000"/>
                </a:solidFill>
              </a:rPr>
              <a:t>En caso de ser correcto será enviado a Secretaría de Economía para su revisión, de lo contrario serán solicitadas las modificaciones al BEN.</a:t>
            </a:r>
          </a:p>
          <a:p>
            <a:pPr marL="342900" lvl="1" indent="-342900" algn="just" defTabSz="912813">
              <a:lnSpc>
                <a:spcPct val="80000"/>
              </a:lnSpc>
              <a:buClr>
                <a:schemeClr val="accent1">
                  <a:lumMod val="75000"/>
                </a:schemeClr>
              </a:buClr>
              <a:buFont typeface="Arial" panose="020B0604020202020204" pitchFamily="34" charset="0"/>
              <a:buChar char="•"/>
            </a:pPr>
            <a:endParaRPr lang="es-ES" sz="1400" dirty="0" smtClean="0">
              <a:solidFill>
                <a:srgbClr val="000000"/>
              </a:solidFill>
            </a:endParaRPr>
          </a:p>
          <a:p>
            <a:pPr marL="361950" lvl="1" indent="-361950" algn="just" defTabSz="912813">
              <a:lnSpc>
                <a:spcPct val="80000"/>
              </a:lnSpc>
              <a:buClr>
                <a:schemeClr val="accent1">
                  <a:lumMod val="75000"/>
                </a:schemeClr>
              </a:buClr>
              <a:buFont typeface="Arial" panose="020B0604020202020204" pitchFamily="34" charset="0"/>
              <a:buChar char="•"/>
            </a:pPr>
            <a:r>
              <a:rPr lang="es-MX" sz="1400" dirty="0">
                <a:solidFill>
                  <a:srgbClr val="000000"/>
                </a:solidFill>
              </a:rPr>
              <a:t>En su caso, el BEN tendrá un plazo máximo de 10 días hábiles para subsanar las observaciones de la DGCIED, a partir de la fecha de envío de las observaciones al OP.</a:t>
            </a:r>
          </a:p>
          <a:p>
            <a:pPr marL="361950" lvl="1" indent="-361950" algn="just" defTabSz="912813">
              <a:lnSpc>
                <a:spcPct val="80000"/>
              </a:lnSpc>
              <a:buClr>
                <a:schemeClr val="accent1">
                  <a:lumMod val="75000"/>
                </a:schemeClr>
              </a:buClr>
              <a:buFont typeface="Arial" panose="020B0604020202020204" pitchFamily="34" charset="0"/>
              <a:buChar char="•"/>
            </a:pPr>
            <a:endParaRPr lang="es-MX" sz="1400" dirty="0">
              <a:solidFill>
                <a:srgbClr val="000000"/>
              </a:solidFill>
            </a:endParaRPr>
          </a:p>
          <a:p>
            <a:pPr marL="361950" lvl="1" indent="-361950" algn="just" defTabSz="912813">
              <a:lnSpc>
                <a:spcPct val="80000"/>
              </a:lnSpc>
              <a:buClr>
                <a:schemeClr val="accent1">
                  <a:lumMod val="75000"/>
                </a:schemeClr>
              </a:buClr>
              <a:buFont typeface="Arial" panose="020B0604020202020204" pitchFamily="34" charset="0"/>
              <a:buChar char="•"/>
            </a:pPr>
            <a:r>
              <a:rPr lang="es-MX" sz="1400" dirty="0">
                <a:solidFill>
                  <a:srgbClr val="000000"/>
                </a:solidFill>
              </a:rPr>
              <a:t>La DGCIED emitirá hasta un máximo de tres ciclos de observaciones a los reportes. Si después de dichos ciclos no se subsanaran las observaciones y/o se presentara documentación incompleta, la DGCIED expondrá el caso ante el Consejo Directivo para que determine lo que corresponda, y en su caso, el reintegro de recursos.</a:t>
            </a:r>
            <a:endParaRPr lang="es-ES" sz="1400" dirty="0">
              <a:solidFill>
                <a:srgbClr val="000000"/>
              </a:solidFill>
            </a:endParaRPr>
          </a:p>
          <a:p>
            <a:pPr marL="342900" lvl="1" indent="-342900" algn="just" defTabSz="912813">
              <a:lnSpc>
                <a:spcPct val="80000"/>
              </a:lnSpc>
              <a:buClr>
                <a:schemeClr val="accent1">
                  <a:lumMod val="75000"/>
                </a:schemeClr>
              </a:buClr>
              <a:buFont typeface="Arial" panose="020B0604020202020204" pitchFamily="34" charset="0"/>
              <a:buChar char="•"/>
            </a:pPr>
            <a:endParaRPr lang="es-ES" sz="1400" dirty="0" smtClean="0">
              <a:solidFill>
                <a:srgbClr val="000000"/>
              </a:solidFill>
            </a:endParaRPr>
          </a:p>
          <a:p>
            <a:endParaRPr lang="es-MX" sz="1400" dirty="0"/>
          </a:p>
        </p:txBody>
      </p:sp>
      <p:sp>
        <p:nvSpPr>
          <p:cNvPr id="4" name="1 Título"/>
          <p:cNvSpPr txBox="1">
            <a:spLocks/>
          </p:cNvSpPr>
          <p:nvPr/>
        </p:nvSpPr>
        <p:spPr>
          <a:xfrm>
            <a:off x="179512" y="116632"/>
            <a:ext cx="8654646" cy="792088"/>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solidFill>
                  <a:schemeClr val="bg1"/>
                </a:solidFill>
              </a:rPr>
              <a:t>Guía de llenado de formato electrónico</a:t>
            </a:r>
          </a:p>
        </p:txBody>
      </p:sp>
    </p:spTree>
    <p:extLst>
      <p:ext uri="{BB962C8B-B14F-4D97-AF65-F5344CB8AC3E}">
        <p14:creationId xmlns:p14="http://schemas.microsoft.com/office/powerpoint/2010/main" val="64594219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639341"/>
            <a:ext cx="8075240" cy="4525963"/>
          </a:xfrm>
        </p:spPr>
        <p:txBody>
          <a:bodyPr>
            <a:normAutofit/>
          </a:bodyPr>
          <a:lstStyle/>
          <a:p>
            <a:r>
              <a:rPr lang="es-MX" sz="2000" dirty="0" smtClean="0"/>
              <a:t>El presente documento tiene fundamento en las Reglas y Criterios de Operación del ejercicio fiscal 2015:</a:t>
            </a:r>
          </a:p>
          <a:p>
            <a:pPr>
              <a:buNone/>
            </a:pPr>
            <a:endParaRPr lang="es-MX" sz="1800" dirty="0" smtClean="0"/>
          </a:p>
          <a:p>
            <a:pPr>
              <a:buNone/>
            </a:pPr>
            <a:r>
              <a:rPr lang="es-MX" sz="1800" dirty="0" smtClean="0"/>
              <a:t>	</a:t>
            </a:r>
            <a:r>
              <a:rPr lang="es-MX" sz="1800" b="1" dirty="0" smtClean="0"/>
              <a:t>Reglas de Operación del PROSOFT (ROP)</a:t>
            </a:r>
          </a:p>
          <a:p>
            <a:pPr>
              <a:buNone/>
            </a:pPr>
            <a:r>
              <a:rPr lang="es-MX" sz="1800" dirty="0" smtClean="0"/>
              <a:t>	</a:t>
            </a:r>
            <a:r>
              <a:rPr lang="es-MX" sz="1800" dirty="0">
                <a:hlinkClick r:id="rId2"/>
              </a:rPr>
              <a:t>https://</a:t>
            </a:r>
            <a:r>
              <a:rPr lang="es-MX" sz="1800" dirty="0" smtClean="0">
                <a:hlinkClick r:id="rId2"/>
              </a:rPr>
              <a:t>prosoft.economia.gob.mx/ro2014/ROP_2014.pdf</a:t>
            </a:r>
            <a:endParaRPr lang="es-MX" sz="1800" dirty="0" smtClean="0"/>
          </a:p>
          <a:p>
            <a:pPr>
              <a:buNone/>
            </a:pPr>
            <a:endParaRPr lang="es-MX" sz="1800" b="1" dirty="0" smtClean="0"/>
          </a:p>
          <a:p>
            <a:pPr>
              <a:buNone/>
            </a:pPr>
            <a:r>
              <a:rPr lang="es-MX" sz="1800" b="1" dirty="0" smtClean="0"/>
              <a:t>	Criterios de Operación del PROSOFT (COP 2015)</a:t>
            </a:r>
          </a:p>
          <a:p>
            <a:pPr>
              <a:buNone/>
            </a:pPr>
            <a:r>
              <a:rPr lang="es-MX" sz="1800" dirty="0"/>
              <a:t>	</a:t>
            </a:r>
            <a:r>
              <a:rPr lang="es-MX" sz="1800" dirty="0">
                <a:hlinkClick r:id="rId3"/>
              </a:rPr>
              <a:t>https://</a:t>
            </a:r>
            <a:r>
              <a:rPr lang="es-MX" sz="1800" dirty="0" smtClean="0">
                <a:hlinkClick r:id="rId3"/>
              </a:rPr>
              <a:t>prosoft.economia.gob.mx/ro2015/COP2015.pdf</a:t>
            </a:r>
            <a:endParaRPr lang="es-MX" sz="1800" dirty="0" smtClean="0"/>
          </a:p>
          <a:p>
            <a:pPr>
              <a:buNone/>
            </a:pPr>
            <a:endParaRPr lang="es-MX" sz="1800" dirty="0"/>
          </a:p>
          <a:p>
            <a:pPr>
              <a:buNone/>
            </a:pPr>
            <a:r>
              <a:rPr lang="es-MX" sz="1800" dirty="0" smtClean="0"/>
              <a:t>      </a:t>
            </a:r>
            <a:r>
              <a:rPr lang="es-MX" sz="1800" b="1" dirty="0" smtClean="0"/>
              <a:t>Documentos y Formatos para la comprobación de proyectos CANIETI</a:t>
            </a:r>
            <a:endParaRPr lang="es-MX" sz="1800" b="1" dirty="0"/>
          </a:p>
          <a:p>
            <a:pPr>
              <a:buNone/>
            </a:pPr>
            <a:r>
              <a:rPr lang="es-MX" sz="1800" dirty="0"/>
              <a:t>      </a:t>
            </a:r>
            <a:r>
              <a:rPr lang="es-MX" sz="1800" dirty="0" smtClean="0">
                <a:hlinkClick r:id="rId4"/>
              </a:rPr>
              <a:t>http</a:t>
            </a:r>
            <a:r>
              <a:rPr lang="es-MX" sz="1800" dirty="0">
                <a:hlinkClick r:id="rId4"/>
              </a:rPr>
              <a:t>://</a:t>
            </a:r>
            <a:r>
              <a:rPr lang="es-MX" sz="1800" dirty="0" smtClean="0">
                <a:hlinkClick r:id="rId4"/>
              </a:rPr>
              <a:t>www.canieti.org/servicios/fondos/fondos_copy1/prosoft.aspx</a:t>
            </a:r>
            <a:endParaRPr lang="es-MX" sz="1800" dirty="0" smtClean="0"/>
          </a:p>
          <a:p>
            <a:pPr>
              <a:buNone/>
            </a:pPr>
            <a:endParaRPr lang="es-MX" sz="1400" dirty="0" smtClean="0"/>
          </a:p>
        </p:txBody>
      </p:sp>
      <p:sp>
        <p:nvSpPr>
          <p:cNvPr id="4" name="1 Título"/>
          <p:cNvSpPr txBox="1">
            <a:spLocks/>
          </p:cNvSpPr>
          <p:nvPr/>
        </p:nvSpPr>
        <p:spPr>
          <a:xfrm>
            <a:off x="179512" y="116632"/>
            <a:ext cx="8654646" cy="792088"/>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solidFill>
                  <a:schemeClr val="bg1"/>
                </a:solidFill>
              </a:rPr>
              <a:t>Reglas y Criterios de Operación 2015</a:t>
            </a:r>
          </a:p>
        </p:txBody>
      </p:sp>
    </p:spTree>
    <p:extLst>
      <p:ext uri="{BB962C8B-B14F-4D97-AF65-F5344CB8AC3E}">
        <p14:creationId xmlns:p14="http://schemas.microsoft.com/office/powerpoint/2010/main" val="46450280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2737"/>
            <a:ext cx="8229600" cy="5256584"/>
          </a:xfrm>
        </p:spPr>
        <p:txBody>
          <a:bodyPr>
            <a:normAutofit/>
          </a:bodyPr>
          <a:lstStyle/>
          <a:p>
            <a:r>
              <a:rPr lang="es-MX" sz="1800" b="1" dirty="0"/>
              <a:t>Lic. </a:t>
            </a:r>
            <a:r>
              <a:rPr lang="es-MX" sz="1800" b="1" dirty="0" smtClean="0"/>
              <a:t>Gisela Rangel </a:t>
            </a:r>
          </a:p>
          <a:p>
            <a:pPr marL="0" indent="0">
              <a:buNone/>
            </a:pPr>
            <a:r>
              <a:rPr lang="es-MX" sz="1800" b="1" dirty="0" smtClean="0"/>
              <a:t>       Directora de  Gestión de Fondos y Financiamiento</a:t>
            </a:r>
          </a:p>
          <a:p>
            <a:pPr>
              <a:buNone/>
            </a:pPr>
            <a:r>
              <a:rPr lang="es-MX" sz="1800" b="1" dirty="0"/>
              <a:t>	</a:t>
            </a:r>
            <a:r>
              <a:rPr lang="es-MX" sz="1800" b="1" dirty="0">
                <a:hlinkClick r:id="rId2"/>
              </a:rPr>
              <a:t>direccionfondos@canieti.com.mx</a:t>
            </a:r>
            <a:endParaRPr lang="es-MX" sz="1800" b="1" dirty="0"/>
          </a:p>
          <a:p>
            <a:pPr>
              <a:buNone/>
            </a:pPr>
            <a:r>
              <a:rPr lang="es-MX" sz="1800" b="1" dirty="0"/>
              <a:t>	(55) 52 64 08 08  </a:t>
            </a:r>
            <a:r>
              <a:rPr lang="es-MX" sz="1800" b="1" dirty="0" smtClean="0"/>
              <a:t>Ext.135</a:t>
            </a:r>
          </a:p>
          <a:p>
            <a:endParaRPr lang="es-MX" sz="1800" b="1" dirty="0" smtClean="0"/>
          </a:p>
          <a:p>
            <a:r>
              <a:rPr lang="es-MX" sz="1800" b="1" dirty="0" smtClean="0"/>
              <a:t>Lic</a:t>
            </a:r>
            <a:r>
              <a:rPr lang="es-MX" sz="1800" b="1" dirty="0"/>
              <a:t>. Nancy Garza</a:t>
            </a:r>
          </a:p>
          <a:p>
            <a:pPr marL="0" indent="0">
              <a:buNone/>
            </a:pPr>
            <a:r>
              <a:rPr lang="es-MX" sz="1800" b="1" dirty="0"/>
              <a:t>      Gerente de Fondos y Financiamiento</a:t>
            </a:r>
          </a:p>
          <a:p>
            <a:pPr marL="0" indent="0">
              <a:buNone/>
            </a:pPr>
            <a:r>
              <a:rPr lang="es-MX" sz="1800" b="1" dirty="0"/>
              <a:t>      Proyectos de </a:t>
            </a:r>
            <a:r>
              <a:rPr lang="es-MX" sz="1800" b="1" dirty="0" smtClean="0"/>
              <a:t>Industria</a:t>
            </a:r>
          </a:p>
          <a:p>
            <a:pPr>
              <a:buNone/>
            </a:pPr>
            <a:r>
              <a:rPr lang="es-MX" sz="1800" b="1" dirty="0" smtClean="0"/>
              <a:t> </a:t>
            </a:r>
            <a:r>
              <a:rPr lang="es-MX" sz="1800" b="1" dirty="0"/>
              <a:t>     </a:t>
            </a:r>
            <a:r>
              <a:rPr lang="es-MX" sz="1800" b="1" dirty="0" smtClean="0">
                <a:hlinkClick r:id="rId3"/>
              </a:rPr>
              <a:t>informacionfondos@canieti.com.mx</a:t>
            </a:r>
            <a:endParaRPr lang="es-MX" sz="1800" b="1" dirty="0" smtClean="0"/>
          </a:p>
          <a:p>
            <a:pPr marL="0" indent="0">
              <a:buNone/>
            </a:pPr>
            <a:r>
              <a:rPr lang="es-MX" sz="1800" b="1" dirty="0" smtClean="0"/>
              <a:t>      (81) </a:t>
            </a:r>
            <a:r>
              <a:rPr lang="es-MX" sz="1800" b="1" dirty="0"/>
              <a:t>83 35 59 95</a:t>
            </a:r>
          </a:p>
          <a:p>
            <a:pPr>
              <a:buNone/>
            </a:pPr>
            <a:endParaRPr lang="es-MX" sz="1800" b="1" dirty="0"/>
          </a:p>
          <a:p>
            <a:r>
              <a:rPr lang="es-MX" sz="1800" b="1" dirty="0" smtClean="0"/>
              <a:t>Lic. Susan Bermeo </a:t>
            </a:r>
            <a:endParaRPr lang="es-MX" sz="1800" b="1" dirty="0" smtClean="0">
              <a:solidFill>
                <a:srgbClr val="FF0000"/>
              </a:solidFill>
            </a:endParaRPr>
          </a:p>
          <a:p>
            <a:pPr>
              <a:buNone/>
            </a:pPr>
            <a:r>
              <a:rPr lang="es-MX" sz="1800" b="1" dirty="0" smtClean="0"/>
              <a:t>	</a:t>
            </a:r>
            <a:r>
              <a:rPr lang="es-MX" sz="1800" dirty="0" smtClean="0"/>
              <a:t>Nuevos proyectos y seguimiento a proyectos estratégicos</a:t>
            </a:r>
          </a:p>
          <a:p>
            <a:pPr>
              <a:buNone/>
            </a:pPr>
            <a:r>
              <a:rPr lang="es-MX" sz="1800" b="1" dirty="0" smtClean="0"/>
              <a:t>	</a:t>
            </a:r>
            <a:r>
              <a:rPr lang="es-MX" sz="1800" b="1" dirty="0" smtClean="0">
                <a:hlinkClick r:id="rId4"/>
              </a:rPr>
              <a:t>fondos@canieti.com.mx</a:t>
            </a:r>
            <a:endParaRPr lang="es-MX" sz="1800" b="1" dirty="0" smtClean="0"/>
          </a:p>
          <a:p>
            <a:pPr>
              <a:buNone/>
            </a:pPr>
            <a:r>
              <a:rPr lang="es-MX" sz="1800" b="1" dirty="0" smtClean="0"/>
              <a:t>	(55) 52 64 08 08  Ext.203</a:t>
            </a:r>
          </a:p>
          <a:p>
            <a:pPr>
              <a:buNone/>
            </a:pPr>
            <a:endParaRPr lang="es-MX" sz="1800" b="1" dirty="0"/>
          </a:p>
          <a:p>
            <a:pPr>
              <a:buNone/>
            </a:pPr>
            <a:endParaRPr lang="es-MX" sz="1800" b="1" dirty="0" smtClean="0"/>
          </a:p>
          <a:p>
            <a:pPr>
              <a:buFont typeface="Wingdings" pitchFamily="2" charset="2"/>
              <a:buNone/>
            </a:pPr>
            <a:endParaRPr lang="es-MX" sz="1800" b="1" dirty="0" smtClean="0"/>
          </a:p>
          <a:p>
            <a:endParaRPr lang="es-MX" sz="1800" dirty="0"/>
          </a:p>
        </p:txBody>
      </p:sp>
      <p:sp>
        <p:nvSpPr>
          <p:cNvPr id="4" name="1 Título"/>
          <p:cNvSpPr txBox="1">
            <a:spLocks/>
          </p:cNvSpPr>
          <p:nvPr/>
        </p:nvSpPr>
        <p:spPr>
          <a:xfrm>
            <a:off x="179512" y="116632"/>
            <a:ext cx="8654646" cy="792088"/>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solidFill>
                  <a:schemeClr val="bg1"/>
                </a:solidFill>
              </a:rPr>
              <a:t>Directorio CANIETI Nacional </a:t>
            </a:r>
          </a:p>
        </p:txBody>
      </p:sp>
    </p:spTree>
    <p:extLst>
      <p:ext uri="{BB962C8B-B14F-4D97-AF65-F5344CB8AC3E}">
        <p14:creationId xmlns:p14="http://schemas.microsoft.com/office/powerpoint/2010/main" val="323406858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2737"/>
            <a:ext cx="8229600" cy="5256584"/>
          </a:xfrm>
        </p:spPr>
        <p:txBody>
          <a:bodyPr>
            <a:normAutofit/>
          </a:bodyPr>
          <a:lstStyle/>
          <a:p>
            <a:r>
              <a:rPr lang="es-MX" sz="1600" b="1" dirty="0"/>
              <a:t>Lic. Vanessa Martínez</a:t>
            </a:r>
            <a:br>
              <a:rPr lang="es-MX" sz="1600" b="1" dirty="0"/>
            </a:br>
            <a:r>
              <a:rPr lang="es-MX" sz="1600" b="1" dirty="0" smtClean="0">
                <a:hlinkClick r:id="rId2"/>
              </a:rPr>
              <a:t>apoyofondos@canieti.com.mx</a:t>
            </a:r>
            <a:endParaRPr lang="es-MX" sz="1600" b="1" dirty="0" smtClean="0"/>
          </a:p>
          <a:p>
            <a:pPr marL="0" indent="0">
              <a:buNone/>
            </a:pPr>
            <a:r>
              <a:rPr lang="es-MX" sz="1600" dirty="0" smtClean="0"/>
              <a:t>       Proyectos de </a:t>
            </a:r>
            <a:r>
              <a:rPr lang="es-MX" sz="1600" dirty="0"/>
              <a:t>I</a:t>
            </a:r>
            <a:r>
              <a:rPr lang="es-MX" sz="1600" dirty="0" smtClean="0"/>
              <a:t>ndustria</a:t>
            </a:r>
            <a:endParaRPr lang="es-MX" sz="1600" dirty="0"/>
          </a:p>
          <a:p>
            <a:pPr>
              <a:buFont typeface="Wingdings" pitchFamily="2" charset="2"/>
              <a:buNone/>
            </a:pPr>
            <a:r>
              <a:rPr lang="es-MX" sz="1600" b="1" dirty="0"/>
              <a:t>	 (55) 52 64 08 08  Ext.202</a:t>
            </a:r>
          </a:p>
          <a:p>
            <a:endParaRPr lang="es-MX" sz="900" b="1" dirty="0" smtClean="0"/>
          </a:p>
          <a:p>
            <a:r>
              <a:rPr lang="es-MX" sz="1600" b="1" dirty="0" smtClean="0"/>
              <a:t>Lic</a:t>
            </a:r>
            <a:r>
              <a:rPr lang="es-MX" sz="1600" b="1" dirty="0"/>
              <a:t>. </a:t>
            </a:r>
            <a:r>
              <a:rPr lang="es-MX" sz="1600" b="1" dirty="0" smtClean="0"/>
              <a:t>Nallely González  </a:t>
            </a:r>
            <a:r>
              <a:rPr lang="es-MX" sz="1600" b="1" dirty="0" smtClean="0">
                <a:solidFill>
                  <a:srgbClr val="FF0000"/>
                </a:solidFill>
              </a:rPr>
              <a:t> </a:t>
            </a:r>
            <a:endParaRPr lang="es-MX" sz="1600" b="1" dirty="0">
              <a:solidFill>
                <a:srgbClr val="FF0000"/>
              </a:solidFill>
            </a:endParaRPr>
          </a:p>
          <a:p>
            <a:pPr>
              <a:buNone/>
            </a:pPr>
            <a:r>
              <a:rPr lang="es-MX" sz="1600" b="1" dirty="0"/>
              <a:t>	</a:t>
            </a:r>
            <a:r>
              <a:rPr lang="es-MX" sz="1600" dirty="0" smtClean="0"/>
              <a:t>Reportes </a:t>
            </a:r>
            <a:r>
              <a:rPr lang="es-MX" sz="1600" dirty="0"/>
              <a:t>de avance, finales, solicitudes de modificación, </a:t>
            </a:r>
            <a:r>
              <a:rPr lang="es-MX" sz="1600" dirty="0" smtClean="0"/>
              <a:t>prórrogas</a:t>
            </a:r>
            <a:endParaRPr lang="es-MX" sz="1600" dirty="0"/>
          </a:p>
          <a:p>
            <a:pPr>
              <a:buNone/>
            </a:pPr>
            <a:r>
              <a:rPr lang="es-MX" sz="1600" b="1" dirty="0"/>
              <a:t>	</a:t>
            </a:r>
            <a:r>
              <a:rPr lang="es-MX" sz="1600" b="1" dirty="0">
                <a:hlinkClick r:id="rId3"/>
              </a:rPr>
              <a:t>asistentefondos@canieti.com.mx</a:t>
            </a:r>
            <a:endParaRPr lang="es-MX" sz="1600" b="1" dirty="0"/>
          </a:p>
          <a:p>
            <a:pPr>
              <a:buNone/>
            </a:pPr>
            <a:r>
              <a:rPr lang="es-MX" sz="1600" b="1" dirty="0"/>
              <a:t>	(55) 52 64 08 08  </a:t>
            </a:r>
            <a:r>
              <a:rPr lang="es-MX" sz="1600" b="1" dirty="0" smtClean="0"/>
              <a:t>Ext.203</a:t>
            </a:r>
          </a:p>
          <a:p>
            <a:pPr>
              <a:buNone/>
            </a:pPr>
            <a:endParaRPr lang="es-MX" sz="900" b="1" dirty="0"/>
          </a:p>
          <a:p>
            <a:r>
              <a:rPr lang="es-MX" sz="1600" b="1" dirty="0" smtClean="0"/>
              <a:t>Lic. Giselle Méndez</a:t>
            </a:r>
          </a:p>
          <a:p>
            <a:pPr>
              <a:buNone/>
            </a:pPr>
            <a:r>
              <a:rPr lang="es-MX" sz="1600" b="1" dirty="0" smtClean="0"/>
              <a:t>	</a:t>
            </a:r>
            <a:r>
              <a:rPr lang="es-MX" sz="1600" dirty="0" smtClean="0"/>
              <a:t>Jurídico y Notificaciones de acuerdos del Consejo Directivo</a:t>
            </a:r>
          </a:p>
          <a:p>
            <a:pPr>
              <a:buFont typeface="Wingdings" pitchFamily="2" charset="2"/>
              <a:buNone/>
            </a:pPr>
            <a:r>
              <a:rPr lang="es-MX" sz="1600" b="1" dirty="0" smtClean="0"/>
              <a:t> 	</a:t>
            </a:r>
            <a:r>
              <a:rPr lang="es-MX" sz="1600" b="1" dirty="0" smtClean="0">
                <a:hlinkClick r:id="rId4"/>
              </a:rPr>
              <a:t>gestiondeprocesos@canieti.com.mx</a:t>
            </a:r>
            <a:endParaRPr lang="es-MX" sz="1600" b="1" dirty="0" smtClean="0"/>
          </a:p>
          <a:p>
            <a:pPr>
              <a:buFont typeface="Wingdings" pitchFamily="2" charset="2"/>
              <a:buNone/>
            </a:pPr>
            <a:r>
              <a:rPr lang="es-MX" sz="1600" b="1" dirty="0" smtClean="0"/>
              <a:t>	(55) 52 64 08 08  Ext.202</a:t>
            </a:r>
          </a:p>
          <a:p>
            <a:pPr>
              <a:buFont typeface="Wingdings" pitchFamily="2" charset="2"/>
              <a:buNone/>
            </a:pPr>
            <a:endParaRPr lang="es-MX" sz="1600" b="1" dirty="0" smtClean="0"/>
          </a:p>
          <a:p>
            <a:r>
              <a:rPr lang="es-MX" sz="1600" b="1" dirty="0"/>
              <a:t>Lic. Estefani Zanabria</a:t>
            </a:r>
            <a:br>
              <a:rPr lang="es-MX" sz="1600" b="1" dirty="0"/>
            </a:br>
            <a:r>
              <a:rPr lang="es-MX" sz="1600" dirty="0"/>
              <a:t>Finanzas, Reintegros, rendimientos, apertura y cierre de cuentas</a:t>
            </a:r>
          </a:p>
          <a:p>
            <a:pPr>
              <a:buFont typeface="Wingdings" pitchFamily="2" charset="2"/>
              <a:buNone/>
            </a:pPr>
            <a:r>
              <a:rPr lang="es-MX" sz="1600" b="1" dirty="0"/>
              <a:t>	</a:t>
            </a:r>
            <a:r>
              <a:rPr lang="es-MX" sz="1600" b="1" dirty="0">
                <a:hlinkClick r:id="rId5"/>
              </a:rPr>
              <a:t>seguimientofondos@canieti.com.mx</a:t>
            </a:r>
            <a:endParaRPr lang="es-MX" sz="1600" b="1" dirty="0"/>
          </a:p>
          <a:p>
            <a:pPr>
              <a:buFont typeface="Wingdings" pitchFamily="2" charset="2"/>
              <a:buNone/>
            </a:pPr>
            <a:r>
              <a:rPr lang="es-MX" sz="1600" b="1" dirty="0"/>
              <a:t>	(55) 52 64 08 08  Ext.202</a:t>
            </a:r>
          </a:p>
          <a:p>
            <a:pPr>
              <a:buFont typeface="Wingdings" pitchFamily="2" charset="2"/>
              <a:buNone/>
            </a:pPr>
            <a:endParaRPr lang="es-MX" sz="1600" b="1" dirty="0" smtClean="0"/>
          </a:p>
          <a:p>
            <a:pPr>
              <a:buFont typeface="Wingdings" pitchFamily="2" charset="2"/>
              <a:buNone/>
            </a:pPr>
            <a:endParaRPr lang="es-MX" sz="1600" b="1" dirty="0" smtClean="0"/>
          </a:p>
          <a:p>
            <a:endParaRPr lang="es-MX" sz="1600" dirty="0"/>
          </a:p>
        </p:txBody>
      </p:sp>
      <p:sp>
        <p:nvSpPr>
          <p:cNvPr id="4" name="1 Título"/>
          <p:cNvSpPr txBox="1">
            <a:spLocks/>
          </p:cNvSpPr>
          <p:nvPr/>
        </p:nvSpPr>
        <p:spPr>
          <a:xfrm>
            <a:off x="179512" y="116632"/>
            <a:ext cx="8654646" cy="792088"/>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solidFill>
                  <a:schemeClr val="bg1"/>
                </a:solidFill>
              </a:rPr>
              <a:t>Directorio CANIETI Nacional </a:t>
            </a:r>
          </a:p>
        </p:txBody>
      </p:sp>
    </p:spTree>
    <p:extLst>
      <p:ext uri="{BB962C8B-B14F-4D97-AF65-F5344CB8AC3E}">
        <p14:creationId xmlns:p14="http://schemas.microsoft.com/office/powerpoint/2010/main" val="15131055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474440" y="1448713"/>
            <a:ext cx="4633614" cy="4093428"/>
          </a:xfrm>
          <a:prstGeom prst="rect">
            <a:avLst/>
          </a:prstGeom>
        </p:spPr>
        <p:txBody>
          <a:bodyPr wrap="square">
            <a:spAutoFit/>
          </a:bodyPr>
          <a:lstStyle/>
          <a:p>
            <a:pPr algn="just"/>
            <a:r>
              <a:rPr lang="es-MX" sz="2000" b="1" dirty="0">
                <a:solidFill>
                  <a:schemeClr val="accent5">
                    <a:lumMod val="50000"/>
                  </a:schemeClr>
                </a:solidFill>
                <a:latin typeface="+mj-lt"/>
              </a:rPr>
              <a:t>Bancos </a:t>
            </a:r>
            <a:r>
              <a:rPr lang="es-MX" sz="2000" b="1" dirty="0" smtClean="0">
                <a:solidFill>
                  <a:schemeClr val="accent5">
                    <a:lumMod val="50000"/>
                  </a:schemeClr>
                </a:solidFill>
                <a:latin typeface="+mj-lt"/>
              </a:rPr>
              <a:t>recomendados</a:t>
            </a:r>
          </a:p>
          <a:p>
            <a:pPr algn="just"/>
            <a:endParaRPr lang="es-MX" sz="2000" b="1" dirty="0">
              <a:solidFill>
                <a:schemeClr val="accent3">
                  <a:lumMod val="75000"/>
                </a:schemeClr>
              </a:solidFill>
            </a:endParaRPr>
          </a:p>
          <a:p>
            <a:pPr marL="285750" indent="-285750" algn="just">
              <a:buFont typeface="Wingdings" panose="05000000000000000000" pitchFamily="2" charset="2"/>
              <a:buChar char="§"/>
            </a:pPr>
            <a:r>
              <a:rPr lang="es-MX" sz="2000" dirty="0"/>
              <a:t>Inbursa: </a:t>
            </a:r>
            <a:r>
              <a:rPr lang="es-MX" sz="2000" b="1" dirty="0"/>
              <a:t>CT </a:t>
            </a:r>
            <a:r>
              <a:rPr lang="es-MX" sz="2000" b="1" dirty="0" smtClean="0"/>
              <a:t>EMPRESARIAL</a:t>
            </a:r>
          </a:p>
          <a:p>
            <a:pPr algn="just"/>
            <a:endParaRPr lang="es-MX" sz="2000" dirty="0"/>
          </a:p>
          <a:p>
            <a:pPr marL="285750" indent="-285750" algn="just">
              <a:buFont typeface="Wingdings" panose="05000000000000000000" pitchFamily="2" charset="2"/>
              <a:buChar char="§"/>
            </a:pPr>
            <a:r>
              <a:rPr lang="es-MX" sz="2000" dirty="0" smtClean="0"/>
              <a:t>Banamex</a:t>
            </a:r>
            <a:r>
              <a:rPr lang="es-MX" sz="2000" dirty="0"/>
              <a:t>: </a:t>
            </a:r>
            <a:r>
              <a:rPr lang="es-MX" sz="2000" b="1" dirty="0"/>
              <a:t>Cuenta Productiva Moneda Nacional</a:t>
            </a:r>
            <a:r>
              <a:rPr lang="es-MX" sz="2000" b="1" dirty="0" smtClean="0"/>
              <a:t>.</a:t>
            </a:r>
          </a:p>
          <a:p>
            <a:pPr algn="just"/>
            <a:endParaRPr lang="es-MX" sz="2000" dirty="0"/>
          </a:p>
          <a:p>
            <a:pPr marL="285750" indent="-285750" algn="just">
              <a:buFont typeface="Wingdings" panose="05000000000000000000" pitchFamily="2" charset="2"/>
              <a:buChar char="§"/>
            </a:pPr>
            <a:r>
              <a:rPr lang="es-MX" sz="2000" dirty="0" smtClean="0"/>
              <a:t>BanRegio</a:t>
            </a:r>
            <a:r>
              <a:rPr lang="es-MX" sz="2000" dirty="0"/>
              <a:t>: </a:t>
            </a:r>
            <a:r>
              <a:rPr lang="es-MX" sz="2000" b="1" dirty="0"/>
              <a:t>Cuenta Bancaria Productiva generando intereses</a:t>
            </a:r>
            <a:r>
              <a:rPr lang="es-MX" sz="2000" b="1" dirty="0" smtClean="0"/>
              <a:t>.</a:t>
            </a:r>
          </a:p>
          <a:p>
            <a:pPr algn="just"/>
            <a:endParaRPr lang="es-MX" sz="2000" dirty="0"/>
          </a:p>
          <a:p>
            <a:pPr marL="285750" indent="-285750" algn="just">
              <a:buFont typeface="Wingdings" panose="05000000000000000000" pitchFamily="2" charset="2"/>
              <a:buChar char="§"/>
            </a:pPr>
            <a:r>
              <a:rPr lang="es-MX" sz="2000" dirty="0" smtClean="0"/>
              <a:t>Bancomer</a:t>
            </a:r>
            <a:r>
              <a:rPr lang="es-MX" sz="2000" dirty="0"/>
              <a:t>: </a:t>
            </a:r>
            <a:r>
              <a:rPr lang="es-MX" sz="2000" b="1" dirty="0"/>
              <a:t>Moneda Nacional Productiva</a:t>
            </a:r>
            <a:r>
              <a:rPr lang="es-MX" sz="2000" b="1" dirty="0" smtClean="0"/>
              <a:t>.</a:t>
            </a:r>
            <a:endParaRPr lang="es-MX" sz="2000" dirty="0"/>
          </a:p>
          <a:p>
            <a:pPr algn="just"/>
            <a:endParaRPr lang="es-MX" sz="2000" dirty="0"/>
          </a:p>
        </p:txBody>
      </p:sp>
      <p:sp>
        <p:nvSpPr>
          <p:cNvPr id="2" name="1 Rectángulo"/>
          <p:cNvSpPr/>
          <p:nvPr/>
        </p:nvSpPr>
        <p:spPr>
          <a:xfrm>
            <a:off x="251520" y="6194107"/>
            <a:ext cx="3600400" cy="345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Rectángulo"/>
          <p:cNvSpPr/>
          <p:nvPr/>
        </p:nvSpPr>
        <p:spPr>
          <a:xfrm>
            <a:off x="4304686" y="5786101"/>
            <a:ext cx="4572000" cy="523220"/>
          </a:xfrm>
          <a:prstGeom prst="rect">
            <a:avLst/>
          </a:prstGeom>
        </p:spPr>
        <p:txBody>
          <a:bodyPr>
            <a:spAutoFit/>
          </a:bodyPr>
          <a:lstStyle/>
          <a:p>
            <a:pPr algn="r"/>
            <a:r>
              <a:rPr lang="es-MX" sz="1400" b="1" dirty="0">
                <a:solidFill>
                  <a:schemeClr val="accent5">
                    <a:lumMod val="50000"/>
                  </a:schemeClr>
                </a:solidFill>
              </a:rPr>
              <a:t>COP 2015</a:t>
            </a:r>
            <a:r>
              <a:rPr lang="es-MX" sz="1400" b="1" dirty="0" smtClean="0">
                <a:solidFill>
                  <a:schemeClr val="accent5">
                    <a:lumMod val="50000"/>
                  </a:schemeClr>
                </a:solidFill>
              </a:rPr>
              <a:t>. Numeral 2.1.9.2 Rubro II Sección Bancos</a:t>
            </a:r>
            <a:endParaRPr lang="es-MX" sz="1400" b="1" dirty="0">
              <a:solidFill>
                <a:schemeClr val="accent5">
                  <a:lumMod val="50000"/>
                </a:schemeClr>
              </a:solidFill>
            </a:endParaRPr>
          </a:p>
          <a:p>
            <a:pPr algn="r"/>
            <a:endParaRPr lang="es-MX" sz="1400" b="1" dirty="0">
              <a:solidFill>
                <a:schemeClr val="accent5">
                  <a:lumMod val="50000"/>
                </a:schemeClr>
              </a:solidFill>
            </a:endParaRPr>
          </a:p>
        </p:txBody>
      </p:sp>
      <p:sp>
        <p:nvSpPr>
          <p:cNvPr id="7" name="Rectangle 6"/>
          <p:cNvSpPr>
            <a:spLocks noChangeArrowheads="1"/>
          </p:cNvSpPr>
          <p:nvPr/>
        </p:nvSpPr>
        <p:spPr bwMode="auto">
          <a:xfrm>
            <a:off x="4159250" y="548640"/>
            <a:ext cx="30353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s-MX" dirty="0"/>
          </a:p>
        </p:txBody>
      </p:sp>
      <p:sp>
        <p:nvSpPr>
          <p:cNvPr id="8" name="Rectangle 3"/>
          <p:cNvSpPr>
            <a:spLocks noChangeArrowheads="1"/>
          </p:cNvSpPr>
          <p:nvPr/>
        </p:nvSpPr>
        <p:spPr bwMode="auto">
          <a:xfrm>
            <a:off x="4159250" y="3080386"/>
            <a:ext cx="3073400" cy="92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s-MX" dirty="0"/>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7050" y="2473119"/>
            <a:ext cx="2311200" cy="7154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9777" y="1507518"/>
            <a:ext cx="2311200" cy="72968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4493317"/>
            <a:ext cx="2310122" cy="604242"/>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2321" y="3495427"/>
            <a:ext cx="2311200" cy="6211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a:spLocks noChangeArrowheads="1"/>
          </p:cNvSpPr>
          <p:nvPr/>
        </p:nvSpPr>
        <p:spPr bwMode="auto">
          <a:xfrm>
            <a:off x="0" y="8965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
        <p:nvSpPr>
          <p:cNvPr id="10" name="Rectangle 8"/>
          <p:cNvSpPr>
            <a:spLocks noChangeArrowheads="1"/>
          </p:cNvSpPr>
          <p:nvPr/>
        </p:nvSpPr>
        <p:spPr bwMode="auto">
          <a:xfrm>
            <a:off x="0" y="157936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9"/>
          <p:cNvSpPr>
            <a:spLocks noChangeArrowheads="1"/>
          </p:cNvSpPr>
          <p:nvPr/>
        </p:nvSpPr>
        <p:spPr bwMode="auto">
          <a:xfrm>
            <a:off x="0" y="18536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
        <p:nvSpPr>
          <p:cNvPr id="13" name="Rectangle 10"/>
          <p:cNvSpPr>
            <a:spLocks noChangeArrowheads="1"/>
          </p:cNvSpPr>
          <p:nvPr/>
        </p:nvSpPr>
        <p:spPr bwMode="auto">
          <a:xfrm>
            <a:off x="0" y="289572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11"/>
          <p:cNvSpPr>
            <a:spLocks noChangeArrowheads="1"/>
          </p:cNvSpPr>
          <p:nvPr/>
        </p:nvSpPr>
        <p:spPr bwMode="auto">
          <a:xfrm>
            <a:off x="0" y="409396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12"/>
          <p:cNvSpPr>
            <a:spLocks noChangeArrowheads="1"/>
          </p:cNvSpPr>
          <p:nvPr/>
        </p:nvSpPr>
        <p:spPr bwMode="auto">
          <a:xfrm>
            <a:off x="0" y="43682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
        <p:nvSpPr>
          <p:cNvPr id="21" name="20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3" name="0 Imagen"/>
          <p:cNvPicPr/>
          <p:nvPr/>
        </p:nvPicPr>
        <p:blipFill>
          <a:blip r:embed="rId7"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sp>
        <p:nvSpPr>
          <p:cNvPr id="24" name="23 Rectángulo"/>
          <p:cNvSpPr/>
          <p:nvPr/>
        </p:nvSpPr>
        <p:spPr>
          <a:xfrm>
            <a:off x="241470" y="242645"/>
            <a:ext cx="5050610" cy="954107"/>
          </a:xfrm>
          <a:prstGeom prst="rect">
            <a:avLst/>
          </a:prstGeom>
        </p:spPr>
        <p:txBody>
          <a:bodyPr wrap="square">
            <a:spAutoFit/>
          </a:bodyPr>
          <a:lstStyle/>
          <a:p>
            <a:r>
              <a:rPr lang="es-MX" sz="2800" b="1" dirty="0" smtClean="0">
                <a:solidFill>
                  <a:schemeClr val="accent5">
                    <a:lumMod val="50000"/>
                  </a:schemeClr>
                </a:solidFill>
                <a:latin typeface="+mj-lt"/>
              </a:rPr>
              <a:t>Apertura de cuenta</a:t>
            </a:r>
            <a:endParaRPr lang="es-MX" sz="2800" b="1" dirty="0">
              <a:solidFill>
                <a:schemeClr val="accent5">
                  <a:lumMod val="50000"/>
                </a:schemeClr>
              </a:solidFill>
              <a:latin typeface="+mj-lt"/>
            </a:endParaRP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cxnSp>
        <p:nvCxnSpPr>
          <p:cNvPr id="25" name="24 Conector recto"/>
          <p:cNvCxnSpPr/>
          <p:nvPr/>
        </p:nvCxnSpPr>
        <p:spPr>
          <a:xfrm>
            <a:off x="0" y="996985"/>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0200122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0" y="6453336"/>
            <a:ext cx="9144000" cy="404665"/>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1" name="30 Rectángulo"/>
          <p:cNvSpPr/>
          <p:nvPr/>
        </p:nvSpPr>
        <p:spPr>
          <a:xfrm>
            <a:off x="107504" y="923811"/>
            <a:ext cx="4541923" cy="5309146"/>
          </a:xfrm>
          <a:prstGeom prst="rect">
            <a:avLst/>
          </a:prstGeom>
        </p:spPr>
        <p:txBody>
          <a:bodyPr wrap="square">
            <a:spAutoFit/>
          </a:bodyPr>
          <a:lstStyle/>
          <a:p>
            <a:pPr algn="just"/>
            <a:r>
              <a:rPr lang="es-MX" b="1" dirty="0" smtClean="0">
                <a:solidFill>
                  <a:schemeClr val="accent5">
                    <a:lumMod val="50000"/>
                  </a:schemeClr>
                </a:solidFill>
                <a:latin typeface="+mj-lt"/>
              </a:rPr>
              <a:t>Recibo de Otorgamiento y Entrega de Subsidio.</a:t>
            </a:r>
            <a:endParaRPr lang="es-MX" dirty="0">
              <a:solidFill>
                <a:schemeClr val="accent5">
                  <a:lumMod val="50000"/>
                </a:schemeClr>
              </a:solidFill>
              <a:latin typeface="+mj-lt"/>
            </a:endParaRPr>
          </a:p>
          <a:p>
            <a:pPr algn="just"/>
            <a:r>
              <a:rPr lang="es-MX" sz="900" dirty="0"/>
              <a:t>  </a:t>
            </a:r>
          </a:p>
          <a:p>
            <a:pPr algn="just"/>
            <a:r>
              <a:rPr lang="es-MX" sz="1400" b="1" dirty="0" smtClean="0"/>
              <a:t>El  </a:t>
            </a:r>
            <a:r>
              <a:rPr lang="es-MX" sz="1400" b="1" dirty="0"/>
              <a:t>Organismo  Promotor  realizará  el  depósito  del  recurso  federal  en  la  cuenta </a:t>
            </a:r>
            <a:r>
              <a:rPr lang="es-MX" sz="1400" b="1" dirty="0" smtClean="0"/>
              <a:t>abierta por </a:t>
            </a:r>
            <a:r>
              <a:rPr lang="es-MX" sz="1400" b="1" dirty="0"/>
              <a:t>el beneficiario hasta recibir</a:t>
            </a:r>
            <a:r>
              <a:rPr lang="es-MX" sz="1400" dirty="0" smtClean="0"/>
              <a:t>:</a:t>
            </a:r>
            <a:r>
              <a:rPr lang="es-MX" sz="800" dirty="0"/>
              <a:t>  </a:t>
            </a:r>
            <a:endParaRPr lang="es-MX" sz="800" dirty="0" smtClean="0"/>
          </a:p>
          <a:p>
            <a:pPr marL="285750" indent="-285750" algn="just">
              <a:buFont typeface="Wingdings" panose="05000000000000000000" pitchFamily="2" charset="2"/>
              <a:buChar char="§"/>
            </a:pPr>
            <a:r>
              <a:rPr lang="es-MX" sz="1400" dirty="0" smtClean="0"/>
              <a:t>Contrato completo de apertura de la cuenta bancaria.</a:t>
            </a:r>
          </a:p>
          <a:p>
            <a:pPr marL="285750" indent="-285750" algn="just">
              <a:buFont typeface="Wingdings" panose="05000000000000000000" pitchFamily="2" charset="2"/>
              <a:buChar char="§"/>
            </a:pPr>
            <a:r>
              <a:rPr lang="es-MX" sz="1400" dirty="0" smtClean="0"/>
              <a:t>Carta </a:t>
            </a:r>
            <a:r>
              <a:rPr lang="es-MX" sz="1400" dirty="0"/>
              <a:t>de certificación de la cuenta </a:t>
            </a:r>
            <a:r>
              <a:rPr lang="es-MX" sz="1400" dirty="0" smtClean="0"/>
              <a:t>bancaria.</a:t>
            </a:r>
            <a:endParaRPr lang="es-MX" sz="1400" dirty="0"/>
          </a:p>
          <a:p>
            <a:pPr marL="285750" indent="-285750" algn="just">
              <a:buFont typeface="Wingdings" panose="05000000000000000000" pitchFamily="2" charset="2"/>
              <a:buChar char="§"/>
            </a:pPr>
            <a:r>
              <a:rPr lang="es-MX" sz="1400" dirty="0" smtClean="0"/>
              <a:t>Carta </a:t>
            </a:r>
            <a:r>
              <a:rPr lang="es-MX" sz="1400" dirty="0"/>
              <a:t>Bajo protesta de decir verdad en la cual se indica que la cuenta bancaria si cuenta con todas las características antes señaladas </a:t>
            </a:r>
            <a:r>
              <a:rPr lang="es-MX" sz="1400" b="1" dirty="0" smtClean="0">
                <a:solidFill>
                  <a:schemeClr val="accent5">
                    <a:lumMod val="50000"/>
                  </a:schemeClr>
                </a:solidFill>
              </a:rPr>
              <a:t>(ROP.  Regla 20, Numeral II, </a:t>
            </a:r>
            <a:r>
              <a:rPr lang="es-MX" sz="1400" b="1" dirty="0">
                <a:solidFill>
                  <a:schemeClr val="accent5">
                    <a:lumMod val="50000"/>
                  </a:schemeClr>
                </a:solidFill>
              </a:rPr>
              <a:t>inciso </a:t>
            </a:r>
            <a:r>
              <a:rPr lang="es-MX" sz="1400" b="1" dirty="0" smtClean="0">
                <a:solidFill>
                  <a:schemeClr val="accent5">
                    <a:lumMod val="50000"/>
                  </a:schemeClr>
                </a:solidFill>
              </a:rPr>
              <a:t>a) </a:t>
            </a:r>
            <a:r>
              <a:rPr lang="es-MX" sz="1400" b="1" dirty="0">
                <a:solidFill>
                  <a:schemeClr val="accent5">
                    <a:lumMod val="50000"/>
                  </a:schemeClr>
                </a:solidFill>
              </a:rPr>
              <a:t>y en </a:t>
            </a:r>
            <a:r>
              <a:rPr lang="es-MX" sz="1400" b="1" dirty="0" smtClean="0">
                <a:solidFill>
                  <a:schemeClr val="accent5">
                    <a:lumMod val="50000"/>
                  </a:schemeClr>
                </a:solidFill>
              </a:rPr>
              <a:t>COP 2015, 2.1.6.1 , Punto I, inciso 1).</a:t>
            </a:r>
          </a:p>
          <a:p>
            <a:pPr marL="285750" indent="-285750" algn="just">
              <a:buFont typeface="Wingdings" panose="05000000000000000000" pitchFamily="2" charset="2"/>
              <a:buChar char="§"/>
            </a:pPr>
            <a:r>
              <a:rPr lang="es-MX" sz="1400" dirty="0"/>
              <a:t>Estado de cuenta o detalle de movimientos que refleje saldo en ceros. </a:t>
            </a:r>
            <a:endParaRPr lang="es-MX" sz="1400" dirty="0" smtClean="0"/>
          </a:p>
          <a:p>
            <a:pPr marL="285750" indent="-285750" algn="just">
              <a:buFont typeface="Wingdings" panose="05000000000000000000" pitchFamily="2" charset="2"/>
              <a:buChar char="§"/>
            </a:pPr>
            <a:r>
              <a:rPr lang="es-MX" sz="1400" dirty="0" smtClean="0"/>
              <a:t>Recibo </a:t>
            </a:r>
            <a:r>
              <a:rPr lang="es-MX" sz="1400" dirty="0"/>
              <a:t>de pago y/o </a:t>
            </a:r>
            <a:r>
              <a:rPr lang="es-MX" sz="1400" dirty="0" smtClean="0"/>
              <a:t>factura</a:t>
            </a:r>
            <a:r>
              <a:rPr lang="es-MX" sz="1400" dirty="0"/>
              <a:t>. </a:t>
            </a:r>
            <a:r>
              <a:rPr lang="es-MX" sz="1400" b="1" dirty="0" smtClean="0">
                <a:solidFill>
                  <a:schemeClr val="accent5">
                    <a:lumMod val="50000"/>
                  </a:schemeClr>
                </a:solidFill>
              </a:rPr>
              <a:t>(ROP.  </a:t>
            </a:r>
            <a:r>
              <a:rPr lang="es-MX" sz="1400" b="1" dirty="0">
                <a:solidFill>
                  <a:schemeClr val="accent5">
                    <a:lumMod val="50000"/>
                  </a:schemeClr>
                </a:solidFill>
              </a:rPr>
              <a:t>Regla 20, Numeral II</a:t>
            </a:r>
            <a:r>
              <a:rPr lang="es-MX" sz="1400" b="1" dirty="0" smtClean="0">
                <a:solidFill>
                  <a:schemeClr val="accent5">
                    <a:lumMod val="50000"/>
                  </a:schemeClr>
                </a:solidFill>
              </a:rPr>
              <a:t>, </a:t>
            </a:r>
            <a:r>
              <a:rPr lang="es-MX" sz="1400" b="1" dirty="0">
                <a:solidFill>
                  <a:schemeClr val="accent5">
                    <a:lumMod val="50000"/>
                  </a:schemeClr>
                </a:solidFill>
              </a:rPr>
              <a:t>inciso </a:t>
            </a:r>
            <a:r>
              <a:rPr lang="es-MX" sz="1400" b="1" dirty="0" smtClean="0">
                <a:solidFill>
                  <a:schemeClr val="accent5">
                    <a:lumMod val="50000"/>
                  </a:schemeClr>
                </a:solidFill>
              </a:rPr>
              <a:t>c) </a:t>
            </a:r>
            <a:r>
              <a:rPr lang="es-MX" sz="1400" b="1" dirty="0">
                <a:solidFill>
                  <a:schemeClr val="accent5">
                    <a:lumMod val="50000"/>
                  </a:schemeClr>
                </a:solidFill>
              </a:rPr>
              <a:t>y en COP </a:t>
            </a:r>
            <a:r>
              <a:rPr lang="es-MX" sz="1400" b="1" dirty="0" smtClean="0">
                <a:solidFill>
                  <a:schemeClr val="accent5">
                    <a:lumMod val="50000"/>
                  </a:schemeClr>
                </a:solidFill>
              </a:rPr>
              <a:t>2015 2.1.6.4, Numeral II</a:t>
            </a:r>
            <a:endParaRPr lang="es-MX" sz="1400" b="1" dirty="0"/>
          </a:p>
          <a:p>
            <a:pPr marL="285750" indent="-285750">
              <a:buFont typeface="Wingdings" panose="05000000000000000000" pitchFamily="2" charset="2"/>
              <a:buChar char="§"/>
            </a:pPr>
            <a:r>
              <a:rPr lang="es-MX" sz="1400" b="1" dirty="0" smtClean="0"/>
              <a:t>El </a:t>
            </a:r>
            <a:r>
              <a:rPr lang="es-MX" sz="1400" b="1" dirty="0"/>
              <a:t>recibo de otorgamiento (enviar 4 tantos firmados por el representante legal en original con firma autógrafa</a:t>
            </a:r>
            <a:r>
              <a:rPr lang="es-MX" sz="1400" b="1" dirty="0" smtClean="0"/>
              <a:t>).</a:t>
            </a:r>
          </a:p>
          <a:p>
            <a:pPr algn="just"/>
            <a:r>
              <a:rPr lang="es-MX" sz="1400" dirty="0" smtClean="0"/>
              <a:t>Estos </a:t>
            </a:r>
            <a:r>
              <a:rPr lang="es-MX" sz="1400" dirty="0"/>
              <a:t>documentos deberán ser enviados </a:t>
            </a:r>
            <a:r>
              <a:rPr lang="es-MX" sz="1400" dirty="0" smtClean="0"/>
              <a:t>vía correo electrónico  al </a:t>
            </a:r>
            <a:r>
              <a:rPr lang="es-MX" sz="1400" dirty="0"/>
              <a:t>Organismo </a:t>
            </a:r>
            <a:r>
              <a:rPr lang="es-MX" sz="1400" dirty="0" smtClean="0"/>
              <a:t>Promotor, </a:t>
            </a:r>
            <a:r>
              <a:rPr lang="es-MX" sz="1400" b="1" dirty="0" smtClean="0"/>
              <a:t>y éste notificará </a:t>
            </a:r>
            <a:r>
              <a:rPr lang="es-MX" sz="1400" b="1" dirty="0"/>
              <a:t>al beneficiario el pago a través de un oficio, el cual  deberá  ser acusado  de  recibido  por el representante  </a:t>
            </a:r>
            <a:r>
              <a:rPr lang="es-MX" sz="1400" b="1" dirty="0" smtClean="0"/>
              <a:t>legal</a:t>
            </a:r>
            <a:r>
              <a:rPr lang="es-MX" sz="1400" b="1" dirty="0"/>
              <a:t>.</a:t>
            </a:r>
            <a:endParaRPr lang="es-MX" sz="1400" dirty="0"/>
          </a:p>
        </p:txBody>
      </p:sp>
      <p:pic>
        <p:nvPicPr>
          <p:cNvPr id="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0"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sp>
        <p:nvSpPr>
          <p:cNvPr id="12" name="11 Rectángulo"/>
          <p:cNvSpPr/>
          <p:nvPr/>
        </p:nvSpPr>
        <p:spPr>
          <a:xfrm>
            <a:off x="241470" y="242645"/>
            <a:ext cx="5050610" cy="954107"/>
          </a:xfrm>
          <a:prstGeom prst="rect">
            <a:avLst/>
          </a:prstGeom>
        </p:spPr>
        <p:txBody>
          <a:bodyPr wrap="square">
            <a:spAutoFit/>
          </a:bodyPr>
          <a:lstStyle/>
          <a:p>
            <a:r>
              <a:rPr lang="es-MX" sz="2800" b="1" dirty="0" smtClean="0">
                <a:solidFill>
                  <a:schemeClr val="accent5">
                    <a:lumMod val="50000"/>
                  </a:schemeClr>
                </a:solidFill>
                <a:latin typeface="+mj-lt"/>
              </a:rPr>
              <a:t>Ministración de Recurso Federal</a:t>
            </a:r>
            <a:endParaRPr lang="es-MX" sz="2800" b="1" dirty="0">
              <a:solidFill>
                <a:schemeClr val="accent5">
                  <a:lumMod val="50000"/>
                </a:schemeClr>
              </a:solidFill>
              <a:latin typeface="+mj-lt"/>
            </a:endParaRP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cxnSp>
        <p:nvCxnSpPr>
          <p:cNvPr id="13" name="12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4" name="13 Rectángulo"/>
          <p:cNvSpPr/>
          <p:nvPr/>
        </p:nvSpPr>
        <p:spPr>
          <a:xfrm>
            <a:off x="5148064" y="1052736"/>
            <a:ext cx="4029859" cy="923330"/>
          </a:xfrm>
          <a:prstGeom prst="rect">
            <a:avLst/>
          </a:prstGeom>
        </p:spPr>
        <p:txBody>
          <a:bodyPr wrap="square">
            <a:spAutoFit/>
          </a:bodyPr>
          <a:lstStyle/>
          <a:p>
            <a:r>
              <a:rPr lang="es-MX" b="1" dirty="0" smtClean="0">
                <a:solidFill>
                  <a:schemeClr val="accent5">
                    <a:lumMod val="50000"/>
                  </a:schemeClr>
                </a:solidFill>
              </a:rPr>
              <a:t>Formato Recibo </a:t>
            </a:r>
            <a:r>
              <a:rPr lang="es-MX" b="1" dirty="0">
                <a:solidFill>
                  <a:schemeClr val="accent5">
                    <a:lumMod val="50000"/>
                  </a:schemeClr>
                </a:solidFill>
              </a:rPr>
              <a:t>de otorgamiento</a:t>
            </a:r>
            <a:endParaRPr lang="es-MX" dirty="0">
              <a:solidFill>
                <a:schemeClr val="accent5">
                  <a:lumMod val="50000"/>
                </a:schemeClr>
              </a:solidFill>
            </a:endParaRPr>
          </a:p>
          <a:p>
            <a:r>
              <a:rPr lang="es-MX" dirty="0">
                <a:solidFill>
                  <a:schemeClr val="accent5">
                    <a:lumMod val="50000"/>
                  </a:schemeClr>
                </a:solidFill>
              </a:rPr>
              <a:t>  </a:t>
            </a:r>
          </a:p>
          <a:p>
            <a:pPr algn="just"/>
            <a:endParaRPr lang="es-MX" dirty="0">
              <a:solidFill>
                <a:schemeClr val="accent5">
                  <a:lumMod val="50000"/>
                </a:schemeClr>
              </a:solidFill>
            </a:endParaRPr>
          </a:p>
        </p:txBody>
      </p:sp>
      <p:pic>
        <p:nvPicPr>
          <p:cNvPr id="1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5475" y="1484784"/>
            <a:ext cx="3826749" cy="46526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276953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280276" y="1078279"/>
            <a:ext cx="8252164" cy="5170646"/>
          </a:xfrm>
          <a:prstGeom prst="rect">
            <a:avLst/>
          </a:prstGeom>
        </p:spPr>
        <p:txBody>
          <a:bodyPr wrap="square">
            <a:spAutoFit/>
          </a:bodyPr>
          <a:lstStyle/>
          <a:p>
            <a:pPr algn="just"/>
            <a:r>
              <a:rPr lang="es-MX" sz="2000" b="1" dirty="0" smtClean="0">
                <a:solidFill>
                  <a:schemeClr val="accent5">
                    <a:lumMod val="50000"/>
                  </a:schemeClr>
                </a:solidFill>
                <a:latin typeface="+mj-lt"/>
              </a:rPr>
              <a:t>Devengo </a:t>
            </a:r>
            <a:r>
              <a:rPr lang="es-MX" sz="2000" b="1" dirty="0">
                <a:solidFill>
                  <a:schemeClr val="accent5">
                    <a:lumMod val="50000"/>
                  </a:schemeClr>
                </a:solidFill>
                <a:latin typeface="+mj-lt"/>
              </a:rPr>
              <a:t>del recurso federal</a:t>
            </a:r>
            <a:r>
              <a:rPr lang="es-MX" sz="2000" dirty="0">
                <a:solidFill>
                  <a:schemeClr val="accent5">
                    <a:lumMod val="50000"/>
                  </a:schemeClr>
                </a:solidFill>
                <a:latin typeface="+mj-lt"/>
              </a:rPr>
              <a:t>  </a:t>
            </a:r>
          </a:p>
          <a:p>
            <a:pPr algn="just"/>
            <a:r>
              <a:rPr lang="es-MX" sz="800" dirty="0">
                <a:solidFill>
                  <a:schemeClr val="accent5">
                    <a:lumMod val="50000"/>
                  </a:schemeClr>
                </a:solidFill>
              </a:rPr>
              <a:t> </a:t>
            </a:r>
          </a:p>
          <a:p>
            <a:pPr algn="just"/>
            <a:r>
              <a:rPr lang="es-MX" sz="1600" b="1" dirty="0" smtClean="0">
                <a:solidFill>
                  <a:srgbClr val="006666"/>
                </a:solidFill>
              </a:rPr>
              <a:t>Convenio  asignación de  recursos</a:t>
            </a:r>
            <a:endParaRPr lang="es-MX" sz="1600" b="1" dirty="0">
              <a:solidFill>
                <a:srgbClr val="006666"/>
              </a:solidFill>
            </a:endParaRPr>
          </a:p>
          <a:p>
            <a:pPr algn="just"/>
            <a:endParaRPr lang="es-MX" sz="800" b="1" dirty="0"/>
          </a:p>
          <a:p>
            <a:pPr algn="just"/>
            <a:r>
              <a:rPr lang="es-MX" sz="1550" b="1" dirty="0" smtClean="0"/>
              <a:t>Los </a:t>
            </a:r>
            <a:r>
              <a:rPr lang="es-MX" sz="1550" b="1" dirty="0"/>
              <a:t>apoyos se considerarán devengados cuando se haya constituido la obligación de entregar el recurso al beneficiario </a:t>
            </a:r>
            <a:r>
              <a:rPr lang="es-MX" sz="1550" dirty="0"/>
              <a:t>por haberse acreditado su elegibilidad ante el Consejo Directivo del PROSOFT antes del 31 de diciembre del ejercicio fiscal que </a:t>
            </a:r>
            <a:r>
              <a:rPr lang="es-MX" sz="1550" dirty="0" smtClean="0"/>
              <a:t>corresponda</a:t>
            </a:r>
            <a:r>
              <a:rPr lang="es-MX" sz="1550" u="sng" dirty="0" smtClean="0"/>
              <a:t>, </a:t>
            </a:r>
            <a:r>
              <a:rPr lang="es-MX" sz="1550" b="1" u="sng" dirty="0" smtClean="0"/>
              <a:t>con </a:t>
            </a:r>
            <a:r>
              <a:rPr lang="es-MX" sz="1550" b="1" u="sng" dirty="0"/>
              <a:t>independencia de la fecha en que dichos recursos se pongan a disposición para el cobro correspondiente</a:t>
            </a:r>
            <a:r>
              <a:rPr lang="es-MX" sz="1550" b="1" u="sng" dirty="0" smtClean="0"/>
              <a:t>.</a:t>
            </a:r>
          </a:p>
          <a:p>
            <a:pPr algn="just"/>
            <a:endParaRPr lang="es-MX" sz="800" b="1" dirty="0" smtClean="0"/>
          </a:p>
          <a:p>
            <a:pPr algn="just"/>
            <a:r>
              <a:rPr lang="es-MX" sz="1600" b="1" dirty="0" smtClean="0"/>
              <a:t>DÉCIMA </a:t>
            </a:r>
            <a:r>
              <a:rPr lang="es-MX" sz="1600" b="1" dirty="0"/>
              <a:t>PRIMERA</a:t>
            </a:r>
          </a:p>
          <a:p>
            <a:pPr algn="just"/>
            <a:r>
              <a:rPr lang="es-MX" sz="1600" dirty="0"/>
              <a:t>El presente Convenio tendrá una vigencia hasta el 31 de diciembre del 2015, contada a partir de la fecha de su firma, o hasta en tanto se cumpla con las disposiciones a cargo de el </a:t>
            </a:r>
            <a:r>
              <a:rPr lang="es-MX" sz="1600" b="1" dirty="0"/>
              <a:t>ORGANISMO PROMOTOR </a:t>
            </a:r>
            <a:r>
              <a:rPr lang="es-MX" sz="1600" dirty="0"/>
              <a:t>y de el </a:t>
            </a:r>
            <a:r>
              <a:rPr lang="es-MX" sz="1600" b="1" dirty="0"/>
              <a:t>BENEFICIARIO, sin perjuicio de que los recursos provenientes del PROSOFT deberán devengarse a más tardar el 31 de diciembre de 2015</a:t>
            </a:r>
            <a:r>
              <a:rPr lang="es-MX" sz="1600" dirty="0"/>
              <a:t>, en términos de los artículos 54 de la Ley Federal de Presupuesto y Responsabilidad Hacendaria; 176 de su Reglamento; la Regla 20 fracción I;  inciso o) de las </a:t>
            </a:r>
            <a:r>
              <a:rPr lang="es-MX" sz="1600" b="1" dirty="0"/>
              <a:t>REGLAS DE OPERACIÓN </a:t>
            </a:r>
            <a:r>
              <a:rPr lang="es-MX" sz="1600" dirty="0"/>
              <a:t>y demás disposiciones legales aplicables.</a:t>
            </a:r>
          </a:p>
          <a:p>
            <a:pPr algn="just"/>
            <a:endParaRPr lang="es-MX" sz="1600" dirty="0"/>
          </a:p>
          <a:p>
            <a:pPr algn="just"/>
            <a:r>
              <a:rPr lang="es-MX" sz="1600" dirty="0"/>
              <a:t>Los asuntos relacionados con el objeto de este Convenio que no queden expresamente previstos en sus cláusulas, ni en sus anexos, serán interpretados por la SECRETARÍA de común acuerdo con las PARTES, haciendo constar sus decisiones por escrito. </a:t>
            </a:r>
            <a:endParaRPr lang="es-MX" sz="1600" dirty="0" smtClean="0"/>
          </a:p>
          <a:p>
            <a:pPr algn="just"/>
            <a:endParaRPr lang="es-MX" sz="1600" dirty="0"/>
          </a:p>
          <a:p>
            <a:pPr algn="just"/>
            <a:endParaRPr lang="es-MX" sz="1600" dirty="0"/>
          </a:p>
        </p:txBody>
      </p:sp>
      <p:sp>
        <p:nvSpPr>
          <p:cNvPr id="2" name="1 Rectángulo"/>
          <p:cNvSpPr/>
          <p:nvPr/>
        </p:nvSpPr>
        <p:spPr>
          <a:xfrm>
            <a:off x="251520" y="6194107"/>
            <a:ext cx="3600400" cy="345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2" name="11 Rectángulo"/>
          <p:cNvSpPr/>
          <p:nvPr/>
        </p:nvSpPr>
        <p:spPr>
          <a:xfrm>
            <a:off x="4288999" y="5886330"/>
            <a:ext cx="4572000" cy="307777"/>
          </a:xfrm>
          <a:prstGeom prst="rect">
            <a:avLst/>
          </a:prstGeom>
        </p:spPr>
        <p:txBody>
          <a:bodyPr>
            <a:spAutoFit/>
          </a:bodyPr>
          <a:lstStyle/>
          <a:p>
            <a:pPr algn="r"/>
            <a:r>
              <a:rPr lang="es-MX" sz="1400" b="1" dirty="0" smtClean="0">
                <a:solidFill>
                  <a:schemeClr val="accent5">
                    <a:lumMod val="50000"/>
                  </a:schemeClr>
                </a:solidFill>
              </a:rPr>
              <a:t>ROP, Regla 16 Recursos devengados</a:t>
            </a:r>
            <a:endParaRPr lang="es-MX" sz="1400" b="1" dirty="0">
              <a:solidFill>
                <a:schemeClr val="accent5">
                  <a:lumMod val="50000"/>
                </a:schemeClr>
              </a:solidFill>
            </a:endParaRPr>
          </a:p>
        </p:txBody>
      </p:sp>
      <p:sp>
        <p:nvSpPr>
          <p:cNvPr id="9" name="8 Rectángulo"/>
          <p:cNvSpPr/>
          <p:nvPr/>
        </p:nvSpPr>
        <p:spPr>
          <a:xfrm>
            <a:off x="-23216"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sp>
        <p:nvSpPr>
          <p:cNvPr id="14" name="13 Rectángulo"/>
          <p:cNvSpPr/>
          <p:nvPr/>
        </p:nvSpPr>
        <p:spPr>
          <a:xfrm>
            <a:off x="241470" y="242645"/>
            <a:ext cx="5050610" cy="954107"/>
          </a:xfrm>
          <a:prstGeom prst="rect">
            <a:avLst/>
          </a:prstGeom>
        </p:spPr>
        <p:txBody>
          <a:bodyPr wrap="square">
            <a:spAutoFit/>
          </a:bodyPr>
          <a:lstStyle/>
          <a:p>
            <a:r>
              <a:rPr lang="es-MX" sz="2800" b="1" dirty="0" smtClean="0">
                <a:solidFill>
                  <a:schemeClr val="accent5">
                    <a:lumMod val="50000"/>
                  </a:schemeClr>
                </a:solidFill>
                <a:latin typeface="+mj-lt"/>
              </a:rPr>
              <a:t>Cierre de cuenta</a:t>
            </a:r>
            <a:endParaRPr lang="es-MX" sz="2800" b="1" dirty="0">
              <a:solidFill>
                <a:schemeClr val="accent5">
                  <a:lumMod val="50000"/>
                </a:schemeClr>
              </a:solidFill>
              <a:latin typeface="+mj-lt"/>
            </a:endParaRP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cxnSp>
        <p:nvCxnSpPr>
          <p:cNvPr id="15" name="14 Conector recto"/>
          <p:cNvCxnSpPr/>
          <p:nvPr/>
        </p:nvCxnSpPr>
        <p:spPr>
          <a:xfrm>
            <a:off x="0" y="996985"/>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1699855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251520" y="764704"/>
            <a:ext cx="4283968" cy="5124480"/>
          </a:xfrm>
          <a:prstGeom prst="rect">
            <a:avLst/>
          </a:prstGeom>
        </p:spPr>
        <p:txBody>
          <a:bodyPr wrap="square">
            <a:spAutoFit/>
          </a:bodyPr>
          <a:lstStyle/>
          <a:p>
            <a:pPr algn="ctr"/>
            <a:endParaRPr lang="es-MX" sz="1550" b="1" dirty="0" smtClean="0">
              <a:solidFill>
                <a:srgbClr val="006666"/>
              </a:solidFill>
            </a:endParaRPr>
          </a:p>
          <a:p>
            <a:r>
              <a:rPr lang="es-MX" sz="2000" b="1" dirty="0" smtClean="0">
                <a:solidFill>
                  <a:srgbClr val="006666"/>
                </a:solidFill>
                <a:latin typeface="+mj-lt"/>
              </a:rPr>
              <a:t>Debe </a:t>
            </a:r>
            <a:r>
              <a:rPr lang="es-MX" sz="2000" b="1" dirty="0">
                <a:solidFill>
                  <a:srgbClr val="006666"/>
                </a:solidFill>
                <a:latin typeface="+mj-lt"/>
              </a:rPr>
              <a:t>presentar la siguiente información</a:t>
            </a:r>
            <a:r>
              <a:rPr lang="es-MX" sz="2000" dirty="0">
                <a:latin typeface="+mj-lt"/>
              </a:rPr>
              <a:t/>
            </a:r>
            <a:br>
              <a:rPr lang="es-MX" sz="2000" dirty="0">
                <a:latin typeface="+mj-lt"/>
              </a:rPr>
            </a:br>
            <a:endParaRPr lang="es-MX" sz="800" dirty="0" smtClean="0">
              <a:latin typeface="+mj-lt"/>
            </a:endParaRPr>
          </a:p>
          <a:p>
            <a:pPr marL="285750" indent="-285750" algn="just">
              <a:buFont typeface="Wingdings" panose="05000000000000000000" pitchFamily="2" charset="2"/>
              <a:buChar char="§"/>
            </a:pPr>
            <a:r>
              <a:rPr lang="es-MX" sz="1600" dirty="0" smtClean="0"/>
              <a:t>Estados de cuenta </a:t>
            </a:r>
            <a:r>
              <a:rPr lang="es-MX" sz="1600" b="1" dirty="0" smtClean="0"/>
              <a:t>desde que se recibió el recurso hasta que la cuenta haya sido cancelada.</a:t>
            </a:r>
          </a:p>
          <a:p>
            <a:pPr algn="just"/>
            <a:endParaRPr lang="es-MX" sz="800" dirty="0" smtClean="0"/>
          </a:p>
          <a:p>
            <a:pPr marL="285750" indent="-285750" algn="just">
              <a:buFont typeface="Wingdings" panose="05000000000000000000" pitchFamily="2" charset="2"/>
              <a:buChar char="§"/>
            </a:pPr>
            <a:r>
              <a:rPr lang="es-MX" sz="1600" b="1" dirty="0" smtClean="0"/>
              <a:t>Carta </a:t>
            </a:r>
            <a:r>
              <a:rPr lang="es-MX" sz="1600" b="1" dirty="0"/>
              <a:t>de cancelación </a:t>
            </a:r>
            <a:r>
              <a:rPr lang="es-MX" sz="1600" dirty="0"/>
              <a:t>de cuenta </a:t>
            </a:r>
            <a:r>
              <a:rPr lang="es-MX" sz="1600" dirty="0" smtClean="0"/>
              <a:t>bancaria proporcionada </a:t>
            </a:r>
            <a:r>
              <a:rPr lang="es-MX" sz="1600" b="1" dirty="0"/>
              <a:t>por el </a:t>
            </a:r>
            <a:r>
              <a:rPr lang="es-MX" sz="1600" b="1" dirty="0" smtClean="0"/>
              <a:t>Banco</a:t>
            </a:r>
            <a:r>
              <a:rPr lang="es-MX" sz="1600" dirty="0" smtClean="0"/>
              <a:t>.</a:t>
            </a:r>
          </a:p>
          <a:p>
            <a:pPr algn="just"/>
            <a:endParaRPr lang="es-MX" sz="800" dirty="0"/>
          </a:p>
          <a:p>
            <a:pPr marL="285750" indent="-285750" algn="just">
              <a:buFont typeface="Wingdings" panose="05000000000000000000" pitchFamily="2" charset="2"/>
              <a:buChar char="§"/>
            </a:pPr>
            <a:r>
              <a:rPr lang="es-MX" sz="1600" b="1" dirty="0" smtClean="0"/>
              <a:t>Constancia </a:t>
            </a:r>
            <a:r>
              <a:rPr lang="es-MX" sz="1600" b="1" dirty="0"/>
              <a:t>de cancelación de cuenta con saldo en </a:t>
            </a:r>
            <a:r>
              <a:rPr lang="es-MX" sz="1600" b="1" dirty="0" smtClean="0"/>
              <a:t>ceros</a:t>
            </a:r>
            <a:r>
              <a:rPr lang="es-MX" sz="1600" dirty="0" smtClean="0"/>
              <a:t>.</a:t>
            </a:r>
          </a:p>
          <a:p>
            <a:pPr algn="just"/>
            <a:endParaRPr lang="es-MX" sz="800" dirty="0"/>
          </a:p>
          <a:p>
            <a:pPr marL="285750" indent="-285750" algn="just">
              <a:buFont typeface="Wingdings" panose="05000000000000000000" pitchFamily="2" charset="2"/>
              <a:buChar char="§"/>
            </a:pPr>
            <a:r>
              <a:rPr lang="es-MX" sz="1600" dirty="0" smtClean="0"/>
              <a:t>Relación </a:t>
            </a:r>
            <a:r>
              <a:rPr lang="es-MX" sz="1600" dirty="0"/>
              <a:t>de pagos </a:t>
            </a:r>
            <a:r>
              <a:rPr lang="es-MX" sz="1600" dirty="0" smtClean="0"/>
              <a:t>federales.</a:t>
            </a:r>
          </a:p>
          <a:p>
            <a:pPr algn="just"/>
            <a:endParaRPr lang="es-MX" sz="800" dirty="0" smtClean="0"/>
          </a:p>
          <a:p>
            <a:pPr marL="285750" indent="-285750" algn="just">
              <a:buFont typeface="Wingdings" panose="05000000000000000000" pitchFamily="2" charset="2"/>
              <a:buChar char="§"/>
            </a:pPr>
            <a:r>
              <a:rPr lang="es-MX" sz="1600" dirty="0" smtClean="0"/>
              <a:t>Se </a:t>
            </a:r>
            <a:r>
              <a:rPr lang="es-MX" sz="1600" b="1" dirty="0" smtClean="0"/>
              <a:t>reintegrará</a:t>
            </a:r>
            <a:r>
              <a:rPr lang="es-MX" sz="1600" dirty="0" smtClean="0"/>
              <a:t> </a:t>
            </a:r>
            <a:r>
              <a:rPr lang="es-MX" sz="1600" dirty="0"/>
              <a:t>a  la  TESOFE  los  </a:t>
            </a:r>
            <a:r>
              <a:rPr lang="es-MX" sz="1600" b="1" dirty="0" smtClean="0"/>
              <a:t>rendimientos generados.</a:t>
            </a:r>
          </a:p>
          <a:p>
            <a:pPr algn="just"/>
            <a:endParaRPr lang="es-MX" sz="800" dirty="0"/>
          </a:p>
          <a:p>
            <a:pPr marL="285750" indent="-285750" algn="just">
              <a:buFont typeface="Wingdings" panose="05000000000000000000" pitchFamily="2" charset="2"/>
              <a:buChar char="§"/>
            </a:pPr>
            <a:r>
              <a:rPr lang="es-MX" sz="1600" dirty="0" smtClean="0"/>
              <a:t>Las   </a:t>
            </a:r>
            <a:r>
              <a:rPr lang="es-MX" sz="1600" b="1" dirty="0"/>
              <a:t>comisiones  y   </a:t>
            </a:r>
            <a:endParaRPr lang="es-MX" sz="1600" b="1" dirty="0" smtClean="0"/>
          </a:p>
          <a:p>
            <a:pPr algn="just"/>
            <a:r>
              <a:rPr lang="es-MX" sz="1600" b="1" dirty="0"/>
              <a:t> </a:t>
            </a:r>
            <a:r>
              <a:rPr lang="es-MX" sz="1600" b="1" dirty="0" smtClean="0"/>
              <a:t>      gastos   </a:t>
            </a:r>
            <a:r>
              <a:rPr lang="es-MX" sz="1600" dirty="0"/>
              <a:t>bancarios  </a:t>
            </a:r>
            <a:endParaRPr lang="es-MX" sz="1600" dirty="0" smtClean="0"/>
          </a:p>
          <a:p>
            <a:pPr algn="just"/>
            <a:r>
              <a:rPr lang="es-MX" sz="1600" dirty="0"/>
              <a:t> </a:t>
            </a:r>
            <a:r>
              <a:rPr lang="es-MX" sz="1600" dirty="0" smtClean="0"/>
              <a:t>      los </a:t>
            </a:r>
            <a:r>
              <a:rPr lang="es-MX" sz="1600" b="1" dirty="0"/>
              <a:t>absorbe el </a:t>
            </a:r>
            <a:r>
              <a:rPr lang="es-MX" sz="1600" b="1" dirty="0" smtClean="0"/>
              <a:t>beneficiario</a:t>
            </a:r>
            <a:r>
              <a:rPr lang="es-MX" sz="1600" dirty="0" smtClean="0"/>
              <a:t>.</a:t>
            </a:r>
            <a:endParaRPr lang="es-MX" sz="1600" dirty="0"/>
          </a:p>
          <a:p>
            <a:pPr algn="just"/>
            <a:endParaRPr lang="es-MX" sz="1550" dirty="0"/>
          </a:p>
        </p:txBody>
      </p:sp>
      <p:sp>
        <p:nvSpPr>
          <p:cNvPr id="2" name="1 Rectángulo"/>
          <p:cNvSpPr/>
          <p:nvPr/>
        </p:nvSpPr>
        <p:spPr>
          <a:xfrm>
            <a:off x="251520" y="6194107"/>
            <a:ext cx="3600400" cy="345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125" y="1423864"/>
            <a:ext cx="3400285" cy="30852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8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 name="0 Imagen"/>
          <p:cNvPicPr/>
          <p:nvPr/>
        </p:nvPicPr>
        <p:blipFill>
          <a:blip r:embed="rId4"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sp>
        <p:nvSpPr>
          <p:cNvPr id="14" name="13 Rectángulo"/>
          <p:cNvSpPr/>
          <p:nvPr/>
        </p:nvSpPr>
        <p:spPr>
          <a:xfrm>
            <a:off x="241470" y="242645"/>
            <a:ext cx="5050610" cy="954107"/>
          </a:xfrm>
          <a:prstGeom prst="rect">
            <a:avLst/>
          </a:prstGeom>
        </p:spPr>
        <p:txBody>
          <a:bodyPr wrap="square">
            <a:spAutoFit/>
          </a:bodyPr>
          <a:lstStyle/>
          <a:p>
            <a:r>
              <a:rPr lang="es-MX" sz="2800" b="1" dirty="0" smtClean="0">
                <a:solidFill>
                  <a:schemeClr val="accent5">
                    <a:lumMod val="50000"/>
                  </a:schemeClr>
                </a:solidFill>
                <a:latin typeface="+mj-lt"/>
              </a:rPr>
              <a:t>Cierre de cuenta</a:t>
            </a:r>
            <a:endParaRPr lang="es-MX" sz="2800" b="1" dirty="0">
              <a:solidFill>
                <a:schemeClr val="accent5">
                  <a:lumMod val="50000"/>
                </a:schemeClr>
              </a:solidFill>
              <a:latin typeface="+mj-lt"/>
            </a:endParaRP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cxnSp>
        <p:nvCxnSpPr>
          <p:cNvPr id="15" name="14 Conector recto"/>
          <p:cNvCxnSpPr/>
          <p:nvPr/>
        </p:nvCxnSpPr>
        <p:spPr>
          <a:xfrm>
            <a:off x="-36512" y="996985"/>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6" name="15 CuadroTexto"/>
          <p:cNvSpPr txBox="1"/>
          <p:nvPr/>
        </p:nvSpPr>
        <p:spPr>
          <a:xfrm>
            <a:off x="5142059" y="1088806"/>
            <a:ext cx="3766416" cy="369332"/>
          </a:xfrm>
          <a:prstGeom prst="rect">
            <a:avLst/>
          </a:prstGeom>
          <a:noFill/>
        </p:spPr>
        <p:txBody>
          <a:bodyPr wrap="none" rtlCol="0">
            <a:spAutoFit/>
          </a:bodyPr>
          <a:lstStyle/>
          <a:p>
            <a:r>
              <a:rPr lang="es-MX" b="1" dirty="0" smtClean="0">
                <a:solidFill>
                  <a:schemeClr val="accent5">
                    <a:lumMod val="50000"/>
                  </a:schemeClr>
                </a:solidFill>
              </a:rPr>
              <a:t>Formato Carta Cancelación de Cuenta</a:t>
            </a:r>
            <a:endParaRPr lang="es-MX" b="1" dirty="0">
              <a:solidFill>
                <a:schemeClr val="accent5">
                  <a:lumMod val="50000"/>
                </a:schemeClr>
              </a:solidFill>
            </a:endParaRPr>
          </a:p>
        </p:txBody>
      </p:sp>
      <p:sp>
        <p:nvSpPr>
          <p:cNvPr id="17" name="16 CuadroTexto"/>
          <p:cNvSpPr txBox="1"/>
          <p:nvPr/>
        </p:nvSpPr>
        <p:spPr>
          <a:xfrm>
            <a:off x="5076056" y="4581128"/>
            <a:ext cx="3719160" cy="369332"/>
          </a:xfrm>
          <a:prstGeom prst="rect">
            <a:avLst/>
          </a:prstGeom>
          <a:noFill/>
        </p:spPr>
        <p:txBody>
          <a:bodyPr wrap="none" rtlCol="0">
            <a:spAutoFit/>
          </a:bodyPr>
          <a:lstStyle/>
          <a:p>
            <a:r>
              <a:rPr lang="es-MX" b="1" dirty="0" smtClean="0">
                <a:solidFill>
                  <a:schemeClr val="accent5">
                    <a:lumMod val="50000"/>
                  </a:schemeClr>
                </a:solidFill>
              </a:rPr>
              <a:t>Formato Relación de Pagos Federales</a:t>
            </a:r>
            <a:endParaRPr lang="es-MX" b="1" dirty="0">
              <a:solidFill>
                <a:schemeClr val="accent5">
                  <a:lumMod val="50000"/>
                </a:schemeClr>
              </a:solidFill>
            </a:endParaRPr>
          </a:p>
        </p:txBody>
      </p:sp>
      <p:pic>
        <p:nvPicPr>
          <p:cNvPr id="18" name="17 Imagen"/>
          <p:cNvPicPr/>
          <p:nvPr/>
        </p:nvPicPr>
        <p:blipFill>
          <a:blip r:embed="rId5"/>
          <a:stretch>
            <a:fillRect/>
          </a:stretch>
        </p:blipFill>
        <p:spPr>
          <a:xfrm>
            <a:off x="3067361" y="4888905"/>
            <a:ext cx="6040127" cy="1420416"/>
          </a:xfrm>
          <a:prstGeom prst="rect">
            <a:avLst/>
          </a:prstGeom>
        </p:spPr>
      </p:pic>
    </p:spTree>
    <p:extLst>
      <p:ext uri="{BB962C8B-B14F-4D97-AF65-F5344CB8AC3E}">
        <p14:creationId xmlns:p14="http://schemas.microsoft.com/office/powerpoint/2010/main" val="19693148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223017" y="1107599"/>
            <a:ext cx="4284554" cy="5247590"/>
          </a:xfrm>
          <a:prstGeom prst="rect">
            <a:avLst/>
          </a:prstGeom>
        </p:spPr>
        <p:txBody>
          <a:bodyPr wrap="square">
            <a:spAutoFit/>
          </a:bodyPr>
          <a:lstStyle/>
          <a:p>
            <a:pPr algn="just"/>
            <a:r>
              <a:rPr lang="es-MX" sz="2000" b="1" dirty="0"/>
              <a:t>Los reembolsos serán realizados por el beneficiario una vez que se </a:t>
            </a:r>
            <a:r>
              <a:rPr lang="es-MX" sz="2000" b="1" dirty="0" smtClean="0"/>
              <a:t>haya obtenido </a:t>
            </a:r>
            <a:r>
              <a:rPr lang="es-MX" sz="2000" b="1" dirty="0"/>
              <a:t>la aprobación del Consejo Directivo</a:t>
            </a:r>
            <a:r>
              <a:rPr lang="es-MX" sz="1300" dirty="0"/>
              <a:t>, </a:t>
            </a:r>
            <a:r>
              <a:rPr lang="es-MX" sz="1600" dirty="0"/>
              <a:t>para lo cual la empresa </a:t>
            </a:r>
            <a:r>
              <a:rPr lang="es-MX" sz="1600" dirty="0" smtClean="0"/>
              <a:t>tendrá que   </a:t>
            </a:r>
            <a:r>
              <a:rPr lang="es-MX" sz="1600" dirty="0"/>
              <a:t>presentar   a   su   Organismo   Promotor   la   </a:t>
            </a:r>
            <a:r>
              <a:rPr lang="es-MX" sz="1600" b="1" dirty="0"/>
              <a:t>solicitud   de   </a:t>
            </a:r>
            <a:r>
              <a:rPr lang="es-MX" sz="1600" b="1" dirty="0" smtClean="0"/>
              <a:t>reembolso especificando </a:t>
            </a:r>
            <a:r>
              <a:rPr lang="es-MX" sz="1600" b="1" dirty="0"/>
              <a:t>la siguiente información:</a:t>
            </a:r>
            <a:endParaRPr lang="es-MX" sz="1600" dirty="0"/>
          </a:p>
          <a:p>
            <a:pPr algn="just"/>
            <a:r>
              <a:rPr lang="es-MX" sz="900" dirty="0"/>
              <a:t> </a:t>
            </a:r>
          </a:p>
          <a:p>
            <a:pPr marL="285750" indent="-285750" algn="just">
              <a:buFont typeface="Wingdings" panose="05000000000000000000" pitchFamily="2" charset="2"/>
              <a:buChar char="§"/>
            </a:pPr>
            <a:r>
              <a:rPr lang="es-MX" sz="1600" dirty="0" smtClean="0"/>
              <a:t>Conceptos  de apoyo y entregables.</a:t>
            </a:r>
            <a:endParaRPr lang="es-MX" sz="1600" dirty="0"/>
          </a:p>
          <a:p>
            <a:pPr marL="285750" indent="-285750" algn="just">
              <a:buFont typeface="Wingdings" panose="05000000000000000000" pitchFamily="2" charset="2"/>
              <a:buChar char="§"/>
            </a:pPr>
            <a:r>
              <a:rPr lang="es-MX" sz="1600" dirty="0" smtClean="0"/>
              <a:t>Montos.</a:t>
            </a:r>
            <a:endParaRPr lang="es-MX" sz="1600" dirty="0"/>
          </a:p>
          <a:p>
            <a:pPr marL="285750" indent="-285750" algn="just">
              <a:buFont typeface="Wingdings" panose="05000000000000000000" pitchFamily="2" charset="2"/>
              <a:buChar char="§"/>
            </a:pPr>
            <a:r>
              <a:rPr lang="es-MX" sz="1600" dirty="0" smtClean="0"/>
              <a:t>Número de cuenta Federal.</a:t>
            </a:r>
          </a:p>
          <a:p>
            <a:pPr marL="285750" indent="-285750" algn="just">
              <a:buFont typeface="Wingdings" panose="05000000000000000000" pitchFamily="2" charset="2"/>
              <a:buChar char="§"/>
            </a:pPr>
            <a:r>
              <a:rPr lang="es-MX" sz="1600" dirty="0" smtClean="0"/>
              <a:t>Numero de cuenta destino.</a:t>
            </a:r>
          </a:p>
          <a:p>
            <a:pPr marL="285750" indent="-285750" algn="just">
              <a:buFont typeface="Wingdings" panose="05000000000000000000" pitchFamily="2" charset="2"/>
              <a:buChar char="§"/>
            </a:pPr>
            <a:r>
              <a:rPr lang="es-MX" sz="1600" dirty="0" smtClean="0"/>
              <a:t>Números </a:t>
            </a:r>
            <a:r>
              <a:rPr lang="es-MX" sz="1600" dirty="0"/>
              <a:t>de facturas </a:t>
            </a:r>
            <a:r>
              <a:rPr lang="es-MX" sz="1600" dirty="0" smtClean="0"/>
              <a:t>, estados de cuenta y </a:t>
            </a:r>
            <a:r>
              <a:rPr lang="es-MX" sz="1600" dirty="0"/>
              <a:t>comprobantes de pago que realizó el </a:t>
            </a:r>
            <a:r>
              <a:rPr lang="es-MX" sz="1600" dirty="0" smtClean="0"/>
              <a:t>beneficiario  (éstos deben adjuntarse en la carta de solicitud de reembolso).</a:t>
            </a:r>
          </a:p>
          <a:p>
            <a:pPr algn="just"/>
            <a:r>
              <a:rPr lang="es-MX" sz="900" dirty="0" smtClean="0">
                <a:solidFill>
                  <a:schemeClr val="bg1">
                    <a:lumMod val="50000"/>
                  </a:schemeClr>
                </a:solidFill>
              </a:rPr>
              <a:t>       </a:t>
            </a:r>
            <a:endParaRPr lang="es-MX" sz="900" dirty="0">
              <a:solidFill>
                <a:schemeClr val="bg1">
                  <a:lumMod val="50000"/>
                </a:schemeClr>
              </a:solidFill>
            </a:endParaRPr>
          </a:p>
          <a:p>
            <a:pPr algn="just"/>
            <a:r>
              <a:rPr lang="es-MX" sz="1600" dirty="0" smtClean="0"/>
              <a:t>Asimismo</a:t>
            </a:r>
            <a:r>
              <a:rPr lang="es-MX" sz="1600" dirty="0"/>
              <a:t>, la Instancia Ejecutora o el Organismo Promotor podrá solicitar mayor información para su aprobación</a:t>
            </a:r>
            <a:r>
              <a:rPr lang="es-MX" sz="1600" dirty="0" smtClean="0"/>
              <a:t>.</a:t>
            </a:r>
            <a:endParaRPr lang="es-MX" sz="1600" dirty="0"/>
          </a:p>
          <a:p>
            <a:pPr algn="just"/>
            <a:endParaRPr lang="es-MX" sz="1300" dirty="0"/>
          </a:p>
        </p:txBody>
      </p:sp>
      <p:sp>
        <p:nvSpPr>
          <p:cNvPr id="2" name="1 Rectángulo"/>
          <p:cNvSpPr/>
          <p:nvPr/>
        </p:nvSpPr>
        <p:spPr>
          <a:xfrm>
            <a:off x="251520" y="6194107"/>
            <a:ext cx="3600400" cy="345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5" y="1470383"/>
            <a:ext cx="3894281" cy="46229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8 CuadroTexto"/>
          <p:cNvSpPr txBox="1"/>
          <p:nvPr/>
        </p:nvSpPr>
        <p:spPr>
          <a:xfrm>
            <a:off x="5429518" y="1088806"/>
            <a:ext cx="2345194" cy="307777"/>
          </a:xfrm>
          <a:prstGeom prst="rect">
            <a:avLst/>
          </a:prstGeom>
          <a:noFill/>
        </p:spPr>
        <p:txBody>
          <a:bodyPr wrap="none" rtlCol="0">
            <a:spAutoFit/>
          </a:bodyPr>
          <a:lstStyle/>
          <a:p>
            <a:r>
              <a:rPr lang="es-MX" sz="1400" b="1" dirty="0" smtClean="0">
                <a:solidFill>
                  <a:schemeClr val="accent5">
                    <a:lumMod val="50000"/>
                  </a:schemeClr>
                </a:solidFill>
              </a:rPr>
              <a:t>Formato Carta de Reembolso</a:t>
            </a:r>
            <a:endParaRPr lang="es-MX" sz="1400" b="1" dirty="0">
              <a:solidFill>
                <a:schemeClr val="accent5">
                  <a:lumMod val="50000"/>
                </a:schemeClr>
              </a:solidFill>
            </a:endParaRPr>
          </a:p>
        </p:txBody>
      </p:sp>
      <p:sp>
        <p:nvSpPr>
          <p:cNvPr id="16" name="15 Rectángulo"/>
          <p:cNvSpPr/>
          <p:nvPr/>
        </p:nvSpPr>
        <p:spPr>
          <a:xfrm>
            <a:off x="0" y="6366925"/>
            <a:ext cx="9144000" cy="491075"/>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8" name="0 Imagen"/>
          <p:cNvPicPr/>
          <p:nvPr/>
        </p:nvPicPr>
        <p:blipFill>
          <a:blip r:embed="rId4"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sp>
        <p:nvSpPr>
          <p:cNvPr id="19" name="18 Rectángulo"/>
          <p:cNvSpPr/>
          <p:nvPr/>
        </p:nvSpPr>
        <p:spPr>
          <a:xfrm>
            <a:off x="241470" y="242645"/>
            <a:ext cx="5050610" cy="954107"/>
          </a:xfrm>
          <a:prstGeom prst="rect">
            <a:avLst/>
          </a:prstGeom>
        </p:spPr>
        <p:txBody>
          <a:bodyPr wrap="square">
            <a:spAutoFit/>
          </a:bodyPr>
          <a:lstStyle/>
          <a:p>
            <a:r>
              <a:rPr lang="es-MX" sz="2800" b="1" dirty="0" smtClean="0">
                <a:solidFill>
                  <a:schemeClr val="accent5">
                    <a:lumMod val="50000"/>
                  </a:schemeClr>
                </a:solidFill>
                <a:latin typeface="+mj-lt"/>
              </a:rPr>
              <a:t>Reembolsos</a:t>
            </a:r>
            <a:endParaRPr lang="es-MX" sz="2800" b="1" dirty="0">
              <a:solidFill>
                <a:schemeClr val="accent5">
                  <a:lumMod val="50000"/>
                </a:schemeClr>
              </a:solidFill>
              <a:latin typeface="+mj-lt"/>
            </a:endParaRP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cxnSp>
        <p:nvCxnSpPr>
          <p:cNvPr id="20" name="19 Conector recto"/>
          <p:cNvCxnSpPr/>
          <p:nvPr/>
        </p:nvCxnSpPr>
        <p:spPr>
          <a:xfrm>
            <a:off x="0" y="996985"/>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8493715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dondear rectángulo de esquina diagonal"/>
          <p:cNvSpPr/>
          <p:nvPr/>
        </p:nvSpPr>
        <p:spPr>
          <a:xfrm>
            <a:off x="752149" y="908720"/>
            <a:ext cx="7639702" cy="4700544"/>
          </a:xfrm>
          <a:prstGeom prst="round2DiagRect">
            <a:avLst/>
          </a:prstGeom>
          <a:solidFill>
            <a:srgbClr val="006666"/>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MX" dirty="0"/>
          </a:p>
        </p:txBody>
      </p:sp>
      <p:sp>
        <p:nvSpPr>
          <p:cNvPr id="11" name="10 Rectángulo"/>
          <p:cNvSpPr/>
          <p:nvPr/>
        </p:nvSpPr>
        <p:spPr>
          <a:xfrm>
            <a:off x="0" y="6453336"/>
            <a:ext cx="9144000" cy="40466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CuadroTexto"/>
          <p:cNvSpPr txBox="1"/>
          <p:nvPr/>
        </p:nvSpPr>
        <p:spPr>
          <a:xfrm>
            <a:off x="1036753" y="2060848"/>
            <a:ext cx="7070493" cy="1938992"/>
          </a:xfrm>
          <a:prstGeom prst="rect">
            <a:avLst/>
          </a:prstGeom>
          <a:noFill/>
        </p:spPr>
        <p:txBody>
          <a:bodyPr wrap="square" rtlCol="0">
            <a:spAutoFit/>
          </a:bodyPr>
          <a:lstStyle/>
          <a:p>
            <a:pPr algn="ctr"/>
            <a:r>
              <a:rPr lang="es-MX"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RENDIMIENTOS Y REINTEGROS</a:t>
            </a:r>
            <a:endParaRPr lang="es-MX" sz="6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5209546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589934" y="1484784"/>
            <a:ext cx="7964132" cy="4247317"/>
          </a:xfrm>
          <a:prstGeom prst="rect">
            <a:avLst/>
          </a:prstGeom>
        </p:spPr>
        <p:txBody>
          <a:bodyPr wrap="square">
            <a:spAutoFit/>
          </a:bodyPr>
          <a:lstStyle/>
          <a:p>
            <a:pPr algn="just"/>
            <a:r>
              <a:rPr lang="es-MX" b="1" dirty="0" smtClean="0"/>
              <a:t>El pago </a:t>
            </a:r>
            <a:r>
              <a:rPr lang="es-MX" b="1" dirty="0"/>
              <a:t>de rendimientos (Intereses de la cuenta productiva) debe realizarse de la siguiente </a:t>
            </a:r>
            <a:r>
              <a:rPr lang="es-MX" b="1" dirty="0" smtClean="0"/>
              <a:t>manera:</a:t>
            </a:r>
            <a:endParaRPr lang="es-MX" dirty="0"/>
          </a:p>
          <a:p>
            <a:pPr algn="just"/>
            <a:r>
              <a:rPr lang="es-MX" dirty="0"/>
              <a:t>  </a:t>
            </a:r>
          </a:p>
          <a:p>
            <a:pPr marL="285750" indent="-285750" algn="just">
              <a:buFont typeface="Wingdings" panose="05000000000000000000" pitchFamily="2" charset="2"/>
              <a:buChar char="§"/>
            </a:pPr>
            <a:r>
              <a:rPr lang="es-MX" dirty="0"/>
              <a:t>El Beneficiario proporcionará a CANIETI los estados de la cuenta bancaria </a:t>
            </a:r>
            <a:r>
              <a:rPr lang="es-MX" dirty="0" smtClean="0"/>
              <a:t>de PROSOFT</a:t>
            </a:r>
            <a:r>
              <a:rPr lang="es-MX" dirty="0"/>
              <a:t>.</a:t>
            </a:r>
          </a:p>
          <a:p>
            <a:pPr algn="just"/>
            <a:r>
              <a:rPr lang="es-MX" dirty="0"/>
              <a:t> </a:t>
            </a:r>
          </a:p>
          <a:p>
            <a:pPr marL="285750" indent="-285750" algn="just">
              <a:buFont typeface="Wingdings" panose="05000000000000000000" pitchFamily="2" charset="2"/>
              <a:buChar char="§"/>
            </a:pPr>
            <a:r>
              <a:rPr lang="es-MX" dirty="0"/>
              <a:t>El </a:t>
            </a:r>
            <a:r>
              <a:rPr lang="es-MX" dirty="0" smtClean="0"/>
              <a:t>Beneficiario </a:t>
            </a:r>
            <a:r>
              <a:rPr lang="es-MX" dirty="0"/>
              <a:t>realizará el cálculo de rendimientos y lo enviará al </a:t>
            </a:r>
            <a:r>
              <a:rPr lang="es-MX" dirty="0" smtClean="0"/>
              <a:t>Organismo Promotor </a:t>
            </a:r>
            <a:r>
              <a:rPr lang="es-MX" dirty="0"/>
              <a:t>para su </a:t>
            </a:r>
            <a:r>
              <a:rPr lang="es-MX" dirty="0" smtClean="0"/>
              <a:t>validación.</a:t>
            </a:r>
            <a:endParaRPr lang="es-MX" dirty="0"/>
          </a:p>
          <a:p>
            <a:pPr algn="just"/>
            <a:r>
              <a:rPr lang="es-MX" dirty="0"/>
              <a:t>  </a:t>
            </a:r>
          </a:p>
          <a:p>
            <a:pPr algn="just"/>
            <a:r>
              <a:rPr lang="es-MX" b="1" u="sng" dirty="0"/>
              <a:t>Una vez que CANIETI apruebe el cálculo solicitará al BEN el pago de rendimientos; éste se realiza a través de una Línea de Captura generada por la TESOFE.</a:t>
            </a:r>
            <a:endParaRPr lang="es-MX" u="sng" dirty="0"/>
          </a:p>
          <a:p>
            <a:pPr algn="just"/>
            <a:r>
              <a:rPr lang="es-MX" dirty="0"/>
              <a:t>  </a:t>
            </a:r>
          </a:p>
          <a:p>
            <a:pPr algn="just"/>
            <a:r>
              <a:rPr lang="es-MX" b="1" dirty="0" smtClean="0"/>
              <a:t>Es  </a:t>
            </a:r>
            <a:r>
              <a:rPr lang="es-MX" b="1" dirty="0"/>
              <a:t>importante mencionar que  una  vez  generada la  línea de  captura debe pagarse en un plazo no mayor </a:t>
            </a:r>
            <a:r>
              <a:rPr lang="es-MX" b="1" dirty="0" smtClean="0"/>
              <a:t>a </a:t>
            </a:r>
            <a:r>
              <a:rPr lang="es-MX" b="1" u="sng" dirty="0" smtClean="0"/>
              <a:t>2 días </a:t>
            </a:r>
            <a:r>
              <a:rPr lang="es-MX" b="1" u="sng" dirty="0"/>
              <a:t>hábiles</a:t>
            </a:r>
            <a:r>
              <a:rPr lang="es-MX" b="1" u="sng" dirty="0" smtClean="0"/>
              <a:t>.</a:t>
            </a:r>
            <a:endParaRPr lang="es-MX" dirty="0"/>
          </a:p>
          <a:p>
            <a:pPr algn="just"/>
            <a:endParaRPr lang="es-MX" dirty="0"/>
          </a:p>
        </p:txBody>
      </p:sp>
      <p:sp>
        <p:nvSpPr>
          <p:cNvPr id="2" name="1 Rectángulo"/>
          <p:cNvSpPr/>
          <p:nvPr/>
        </p:nvSpPr>
        <p:spPr>
          <a:xfrm>
            <a:off x="251520" y="6194107"/>
            <a:ext cx="3600400" cy="345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9 Rectángulo"/>
          <p:cNvSpPr/>
          <p:nvPr/>
        </p:nvSpPr>
        <p:spPr>
          <a:xfrm>
            <a:off x="4392488" y="6280517"/>
            <a:ext cx="4572000" cy="415498"/>
          </a:xfrm>
          <a:prstGeom prst="rect">
            <a:avLst/>
          </a:prstGeom>
        </p:spPr>
        <p:txBody>
          <a:bodyPr>
            <a:spAutoFit/>
          </a:bodyPr>
          <a:lstStyle/>
          <a:p>
            <a:pPr algn="r"/>
            <a:r>
              <a:rPr lang="es-MX" sz="1050" dirty="0">
                <a:solidFill>
                  <a:schemeClr val="bg1">
                    <a:lumMod val="50000"/>
                  </a:schemeClr>
                </a:solidFill>
              </a:rPr>
              <a:t>COP 2015. </a:t>
            </a:r>
            <a:r>
              <a:rPr lang="es-MX" sz="1050" dirty="0" smtClean="0">
                <a:solidFill>
                  <a:schemeClr val="bg1">
                    <a:lumMod val="50000"/>
                  </a:schemeClr>
                </a:solidFill>
              </a:rPr>
              <a:t>Numeral 2.1.9.1</a:t>
            </a:r>
            <a:endParaRPr lang="es-MX" sz="1050" dirty="0">
              <a:solidFill>
                <a:schemeClr val="bg1">
                  <a:lumMod val="50000"/>
                </a:schemeClr>
              </a:solidFill>
            </a:endParaRPr>
          </a:p>
          <a:p>
            <a:pPr algn="r"/>
            <a:endParaRPr lang="es-MX" sz="1050" dirty="0">
              <a:solidFill>
                <a:schemeClr val="bg1">
                  <a:lumMod val="50000"/>
                </a:schemeClr>
              </a:solidFill>
            </a:endParaRPr>
          </a:p>
        </p:txBody>
      </p:sp>
      <p:sp>
        <p:nvSpPr>
          <p:cNvPr id="16" name="15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8"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sp>
        <p:nvSpPr>
          <p:cNvPr id="19" name="18 Rectángulo"/>
          <p:cNvSpPr/>
          <p:nvPr/>
        </p:nvSpPr>
        <p:spPr>
          <a:xfrm>
            <a:off x="241470" y="242645"/>
            <a:ext cx="5050610" cy="954107"/>
          </a:xfrm>
          <a:prstGeom prst="rect">
            <a:avLst/>
          </a:prstGeom>
        </p:spPr>
        <p:txBody>
          <a:bodyPr wrap="square">
            <a:spAutoFit/>
          </a:bodyPr>
          <a:lstStyle/>
          <a:p>
            <a:r>
              <a:rPr lang="es-MX" sz="2800" b="1" dirty="0" smtClean="0">
                <a:solidFill>
                  <a:schemeClr val="accent5">
                    <a:lumMod val="50000"/>
                  </a:schemeClr>
                </a:solidFill>
                <a:latin typeface="+mj-lt"/>
              </a:rPr>
              <a:t>Rendimientos</a:t>
            </a:r>
            <a:endParaRPr lang="es-MX" sz="2800" b="1" dirty="0">
              <a:solidFill>
                <a:schemeClr val="accent5">
                  <a:lumMod val="50000"/>
                </a:schemeClr>
              </a:solidFill>
              <a:latin typeface="+mj-lt"/>
            </a:endParaRP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cxnSp>
        <p:nvCxnSpPr>
          <p:cNvPr id="20" name="19 Conector recto"/>
          <p:cNvCxnSpPr/>
          <p:nvPr/>
        </p:nvCxnSpPr>
        <p:spPr>
          <a:xfrm>
            <a:off x="0" y="996985"/>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0611010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395536" y="1402898"/>
            <a:ext cx="6624736" cy="4401205"/>
          </a:xfrm>
          <a:prstGeom prst="rect">
            <a:avLst/>
          </a:prstGeom>
        </p:spPr>
        <p:txBody>
          <a:bodyPr wrap="square">
            <a:spAutoFit/>
          </a:bodyPr>
          <a:lstStyle/>
          <a:p>
            <a:pPr marL="285750" indent="-285750">
              <a:buFont typeface="Wingdings" panose="05000000000000000000" pitchFamily="2" charset="2"/>
              <a:buChar char="§"/>
            </a:pPr>
            <a:r>
              <a:rPr lang="es-MX" sz="2000" b="1" dirty="0" smtClean="0"/>
              <a:t>Criterios de revisión de reportes </a:t>
            </a:r>
            <a:r>
              <a:rPr lang="es-MX" sz="2000" b="1" dirty="0"/>
              <a:t>	</a:t>
            </a:r>
            <a:endParaRPr lang="es-MX" sz="2000" b="1" dirty="0" smtClean="0"/>
          </a:p>
          <a:p>
            <a:pPr marL="285750" indent="-285750">
              <a:buFont typeface="Wingdings" panose="05000000000000000000" pitchFamily="2" charset="2"/>
              <a:buChar char="§"/>
            </a:pPr>
            <a:r>
              <a:rPr lang="es-MX" sz="2000" b="1" dirty="0" smtClean="0"/>
              <a:t>Manejo </a:t>
            </a:r>
            <a:r>
              <a:rPr lang="es-MX" sz="2000" b="1" dirty="0"/>
              <a:t>de Cuenta Bancaria PROSOFT </a:t>
            </a:r>
            <a:endParaRPr lang="es-MX" sz="2000" b="1" dirty="0" smtClean="0"/>
          </a:p>
          <a:p>
            <a:r>
              <a:rPr lang="es-MX" sz="2000" b="1" dirty="0"/>
              <a:t>	</a:t>
            </a:r>
            <a:r>
              <a:rPr lang="es-MX" sz="2000" b="1" dirty="0" smtClean="0"/>
              <a:t>Apertura </a:t>
            </a:r>
            <a:r>
              <a:rPr lang="es-MX" sz="2000" b="1" dirty="0"/>
              <a:t>de cuentas</a:t>
            </a:r>
          </a:p>
          <a:p>
            <a:r>
              <a:rPr lang="es-MX" sz="2000" b="1" dirty="0" smtClean="0"/>
              <a:t>	Cierre </a:t>
            </a:r>
            <a:r>
              <a:rPr lang="es-MX" sz="2000" b="1" dirty="0"/>
              <a:t>de cuenta</a:t>
            </a:r>
          </a:p>
          <a:p>
            <a:r>
              <a:rPr lang="es-MX" sz="2000" b="1" dirty="0" smtClean="0"/>
              <a:t>	Rendimientos, reintegros y reembolsos</a:t>
            </a:r>
            <a:endParaRPr lang="es-MX" sz="2000" b="1" dirty="0"/>
          </a:p>
          <a:p>
            <a:pPr marL="285750" indent="-285750">
              <a:buFont typeface="Wingdings" panose="05000000000000000000" pitchFamily="2" charset="2"/>
              <a:buChar char="§"/>
            </a:pPr>
            <a:r>
              <a:rPr lang="es-MX" sz="2000" b="1" dirty="0" smtClean="0"/>
              <a:t>Modificaciones </a:t>
            </a:r>
            <a:r>
              <a:rPr lang="es-MX" sz="2000" b="1" dirty="0"/>
              <a:t>y prórrogas</a:t>
            </a:r>
          </a:p>
          <a:p>
            <a:pPr marL="285750" indent="-285750">
              <a:buFont typeface="Wingdings" panose="05000000000000000000" pitchFamily="2" charset="2"/>
              <a:buChar char="§"/>
            </a:pPr>
            <a:r>
              <a:rPr lang="es-MX" sz="2000" b="1" dirty="0" smtClean="0"/>
              <a:t>Notificaciones</a:t>
            </a:r>
            <a:endParaRPr lang="es-MX" sz="2000" b="1" dirty="0"/>
          </a:p>
          <a:p>
            <a:pPr marL="285750" indent="-285750">
              <a:buFont typeface="Wingdings" panose="05000000000000000000" pitchFamily="2" charset="2"/>
              <a:buChar char="§"/>
            </a:pPr>
            <a:r>
              <a:rPr lang="es-MX" sz="2000" b="1" dirty="0" smtClean="0"/>
              <a:t>Indicadores </a:t>
            </a:r>
            <a:r>
              <a:rPr lang="es-MX" sz="2000" b="1" dirty="0"/>
              <a:t>de impacto</a:t>
            </a:r>
          </a:p>
          <a:p>
            <a:pPr marL="285750" indent="-285750">
              <a:buFont typeface="Wingdings" panose="05000000000000000000" pitchFamily="2" charset="2"/>
              <a:buChar char="§"/>
            </a:pPr>
            <a:r>
              <a:rPr lang="es-MX" sz="2000" b="1" dirty="0" smtClean="0"/>
              <a:t>Evidencia </a:t>
            </a:r>
            <a:r>
              <a:rPr lang="es-MX" sz="2000" b="1" dirty="0"/>
              <a:t>física</a:t>
            </a:r>
          </a:p>
          <a:p>
            <a:pPr marL="285750" indent="-285750">
              <a:buFont typeface="Wingdings" panose="05000000000000000000" pitchFamily="2" charset="2"/>
              <a:buChar char="§"/>
            </a:pPr>
            <a:r>
              <a:rPr lang="es-MX" sz="2000" b="1" dirty="0" smtClean="0"/>
              <a:t>Evidencia </a:t>
            </a:r>
            <a:r>
              <a:rPr lang="es-MX" sz="2000" b="1" dirty="0"/>
              <a:t>líquida</a:t>
            </a:r>
          </a:p>
          <a:p>
            <a:pPr marL="285750" indent="-285750">
              <a:buFont typeface="Wingdings" panose="05000000000000000000" pitchFamily="2" charset="2"/>
              <a:buChar char="§"/>
            </a:pPr>
            <a:r>
              <a:rPr lang="es-MX" sz="2000" b="1" dirty="0" smtClean="0"/>
              <a:t>Dictamen </a:t>
            </a:r>
            <a:r>
              <a:rPr lang="es-MX" sz="2000" b="1" dirty="0"/>
              <a:t>financiero</a:t>
            </a:r>
          </a:p>
          <a:p>
            <a:pPr marL="285750" indent="-285750">
              <a:buFont typeface="Wingdings" panose="05000000000000000000" pitchFamily="2" charset="2"/>
              <a:buChar char="§"/>
            </a:pPr>
            <a:r>
              <a:rPr lang="es-MX" sz="2000" b="1" dirty="0" smtClean="0"/>
              <a:t>Cierre </a:t>
            </a:r>
            <a:r>
              <a:rPr lang="es-MX" sz="2000" b="1" dirty="0"/>
              <a:t>del proyecto</a:t>
            </a:r>
          </a:p>
          <a:p>
            <a:pPr marL="285750" indent="-285750">
              <a:buFont typeface="Wingdings" panose="05000000000000000000" pitchFamily="2" charset="2"/>
              <a:buChar char="§"/>
            </a:pPr>
            <a:r>
              <a:rPr lang="es-MX" sz="2000" b="1" dirty="0" smtClean="0"/>
              <a:t>Reporte </a:t>
            </a:r>
            <a:r>
              <a:rPr lang="es-MX" sz="2000" b="1" dirty="0"/>
              <a:t>de Avance/Final</a:t>
            </a:r>
          </a:p>
          <a:p>
            <a:pPr marL="285750" indent="-285750">
              <a:buFont typeface="Wingdings" panose="05000000000000000000" pitchFamily="2" charset="2"/>
              <a:buChar char="§"/>
            </a:pPr>
            <a:r>
              <a:rPr lang="es-MX" sz="2000" b="1" dirty="0" smtClean="0"/>
              <a:t>Guía </a:t>
            </a:r>
            <a:r>
              <a:rPr lang="es-MX" sz="2000" b="1" dirty="0"/>
              <a:t>de llenado de formato electrónico</a:t>
            </a:r>
          </a:p>
        </p:txBody>
      </p:sp>
      <p:sp>
        <p:nvSpPr>
          <p:cNvPr id="11" name="10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8" name="0 Imagen"/>
          <p:cNvPicPr/>
          <p:nvPr/>
        </p:nvPicPr>
        <p:blipFill>
          <a:blip r:embed="rId4"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sp>
        <p:nvSpPr>
          <p:cNvPr id="3" name="2 Rectángulo"/>
          <p:cNvSpPr/>
          <p:nvPr/>
        </p:nvSpPr>
        <p:spPr>
          <a:xfrm>
            <a:off x="673518" y="228015"/>
            <a:ext cx="3898482" cy="646331"/>
          </a:xfrm>
          <a:prstGeom prst="rect">
            <a:avLst/>
          </a:prstGeom>
        </p:spPr>
        <p:txBody>
          <a:bodyPr wrap="square">
            <a:spAutoFit/>
          </a:bodyPr>
          <a:lstStyle/>
          <a:p>
            <a:r>
              <a:rPr lang="es-MX" sz="3600" b="1" dirty="0" smtClean="0">
                <a:solidFill>
                  <a:schemeClr val="accent5">
                    <a:lumMod val="50000"/>
                  </a:schemeClr>
                </a:solidFill>
                <a:latin typeface="+mj-lt"/>
                <a:ea typeface="Tahoma" panose="020B0604030504040204" pitchFamily="34" charset="0"/>
                <a:cs typeface="Tahoma" panose="020B0604030504040204" pitchFamily="34" charset="0"/>
              </a:rPr>
              <a:t>Contenido</a:t>
            </a:r>
            <a:endParaRPr lang="es-MX" sz="3600" b="1" dirty="0">
              <a:solidFill>
                <a:schemeClr val="accent5">
                  <a:lumMod val="50000"/>
                </a:schemeClr>
              </a:solidFill>
              <a:latin typeface="+mj-lt"/>
              <a:ea typeface="Tahoma" panose="020B0604030504040204" pitchFamily="34" charset="0"/>
              <a:cs typeface="Tahoma" panose="020B0604030504040204" pitchFamily="34" charset="0"/>
            </a:endParaRPr>
          </a:p>
        </p:txBody>
      </p:sp>
      <p:cxnSp>
        <p:nvCxnSpPr>
          <p:cNvPr id="5" name="4 Conector recto"/>
          <p:cNvCxnSpPr/>
          <p:nvPr/>
        </p:nvCxnSpPr>
        <p:spPr>
          <a:xfrm>
            <a:off x="0" y="996985"/>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1602131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252712" y="1028636"/>
            <a:ext cx="3265569" cy="600164"/>
          </a:xfrm>
          <a:prstGeom prst="rect">
            <a:avLst/>
          </a:prstGeom>
        </p:spPr>
        <p:txBody>
          <a:bodyPr wrap="square">
            <a:spAutoFit/>
          </a:bodyPr>
          <a:lstStyle/>
          <a:p>
            <a:pPr algn="just"/>
            <a:r>
              <a:rPr lang="es-MX" sz="1600" b="1" dirty="0" smtClean="0">
                <a:solidFill>
                  <a:schemeClr val="accent5">
                    <a:lumMod val="50000"/>
                  </a:schemeClr>
                </a:solidFill>
              </a:rPr>
              <a:t>Ejemplo</a:t>
            </a:r>
            <a:endParaRPr lang="es-MX" sz="1600" dirty="0"/>
          </a:p>
          <a:p>
            <a:pPr algn="just"/>
            <a:endParaRPr lang="es-MX" sz="1700" dirty="0"/>
          </a:p>
        </p:txBody>
      </p:sp>
      <p:sp>
        <p:nvSpPr>
          <p:cNvPr id="2" name="1 Rectángulo"/>
          <p:cNvSpPr/>
          <p:nvPr/>
        </p:nvSpPr>
        <p:spPr>
          <a:xfrm>
            <a:off x="251520" y="6194107"/>
            <a:ext cx="3600400" cy="345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aphicFrame>
        <p:nvGraphicFramePr>
          <p:cNvPr id="7" name="6 Tabla"/>
          <p:cNvGraphicFramePr>
            <a:graphicFrameLocks noGrp="1"/>
          </p:cNvGraphicFramePr>
          <p:nvPr>
            <p:extLst>
              <p:ext uri="{D42A27DB-BD31-4B8C-83A1-F6EECF244321}">
                <p14:modId xmlns:p14="http://schemas.microsoft.com/office/powerpoint/2010/main" val="4282698877"/>
              </p:ext>
            </p:extLst>
          </p:nvPr>
        </p:nvGraphicFramePr>
        <p:xfrm>
          <a:off x="395537" y="1340768"/>
          <a:ext cx="3456383" cy="3204972"/>
        </p:xfrm>
        <a:graphic>
          <a:graphicData uri="http://schemas.openxmlformats.org/drawingml/2006/table">
            <a:tbl>
              <a:tblPr>
                <a:tableStyleId>{2D5ABB26-0587-4C30-8999-92F81FD0307C}</a:tableStyleId>
              </a:tblPr>
              <a:tblGrid>
                <a:gridCol w="2405324"/>
                <a:gridCol w="1051059"/>
              </a:tblGrid>
              <a:tr h="373380">
                <a:tc>
                  <a:txBody>
                    <a:bodyPr/>
                    <a:lstStyle/>
                    <a:p>
                      <a:pPr marL="25400">
                        <a:lnSpc>
                          <a:spcPct val="115000"/>
                        </a:lnSpc>
                        <a:spcBef>
                          <a:spcPts val="170"/>
                        </a:spcBef>
                        <a:spcAft>
                          <a:spcPts val="0"/>
                        </a:spcAft>
                      </a:pPr>
                      <a:r>
                        <a:rPr lang="es-MX" sz="1400" spc="5" dirty="0">
                          <a:effectLst/>
                        </a:rPr>
                        <a:t>a</a:t>
                      </a:r>
                      <a:r>
                        <a:rPr lang="es-MX" sz="1400" dirty="0">
                          <a:effectLst/>
                        </a:rPr>
                        <a:t>)</a:t>
                      </a:r>
                      <a:r>
                        <a:rPr lang="es-MX" sz="1400" spc="-20" dirty="0">
                          <a:effectLst/>
                        </a:rPr>
                        <a:t> </a:t>
                      </a:r>
                      <a:r>
                        <a:rPr lang="es-MX" sz="1400" spc="5" dirty="0">
                          <a:effectLst/>
                        </a:rPr>
                        <a:t>I</a:t>
                      </a:r>
                      <a:r>
                        <a:rPr lang="es-MX" sz="1400" dirty="0">
                          <a:effectLst/>
                        </a:rPr>
                        <a:t>n</a:t>
                      </a:r>
                      <a:r>
                        <a:rPr lang="es-MX" sz="1400" spc="5" dirty="0">
                          <a:effectLst/>
                        </a:rPr>
                        <a:t>t</a:t>
                      </a:r>
                      <a:r>
                        <a:rPr lang="es-MX" sz="1400" dirty="0">
                          <a:effectLst/>
                        </a:rPr>
                        <a:t>e</a:t>
                      </a:r>
                      <a:r>
                        <a:rPr lang="es-MX" sz="1400" spc="-5" dirty="0">
                          <a:effectLst/>
                        </a:rPr>
                        <a:t>r</a:t>
                      </a:r>
                      <a:r>
                        <a:rPr lang="es-MX" sz="1400" dirty="0">
                          <a:effectLst/>
                        </a:rPr>
                        <a:t>es</a:t>
                      </a:r>
                      <a:r>
                        <a:rPr lang="es-MX" sz="1400" spc="-5" dirty="0">
                          <a:effectLst/>
                        </a:rPr>
                        <a:t>e</a:t>
                      </a:r>
                      <a:r>
                        <a:rPr lang="es-MX" sz="1400" dirty="0">
                          <a:effectLst/>
                        </a:rPr>
                        <a:t>s</a:t>
                      </a:r>
                      <a:r>
                        <a:rPr lang="es-MX" sz="1400" spc="-15" dirty="0">
                          <a:effectLst/>
                        </a:rPr>
                        <a:t> </a:t>
                      </a:r>
                      <a:r>
                        <a:rPr lang="es-MX" sz="1400" dirty="0">
                          <a:effectLst/>
                        </a:rPr>
                        <a:t>g</a:t>
                      </a:r>
                      <a:r>
                        <a:rPr lang="es-MX" sz="1400" spc="5" dirty="0">
                          <a:effectLst/>
                        </a:rPr>
                        <a:t>a</a:t>
                      </a:r>
                      <a:r>
                        <a:rPr lang="es-MX" sz="1400" dirty="0">
                          <a:effectLst/>
                        </a:rPr>
                        <a:t>n</a:t>
                      </a:r>
                      <a:r>
                        <a:rPr lang="es-MX" sz="1400" spc="5" dirty="0">
                          <a:effectLst/>
                        </a:rPr>
                        <a:t>a</a:t>
                      </a:r>
                      <a:r>
                        <a:rPr lang="es-MX" sz="1400" dirty="0">
                          <a:effectLst/>
                        </a:rPr>
                        <a:t>dos</a:t>
                      </a:r>
                      <a:endParaRPr lang="es-MX" sz="1400" dirty="0">
                        <a:effectLst/>
                        <a:latin typeface="Calibri"/>
                        <a:ea typeface="Times New Roman"/>
                        <a:cs typeface="Times New Roman"/>
                      </a:endParaRPr>
                    </a:p>
                  </a:txBody>
                  <a:tcPr marL="0" marR="0" marT="0" marB="0"/>
                </a:tc>
                <a:tc>
                  <a:txBody>
                    <a:bodyPr/>
                    <a:lstStyle/>
                    <a:p>
                      <a:pPr marL="48260">
                        <a:lnSpc>
                          <a:spcPct val="115000"/>
                        </a:lnSpc>
                        <a:spcBef>
                          <a:spcPts val="170"/>
                        </a:spcBef>
                        <a:spcAft>
                          <a:spcPts val="0"/>
                        </a:spcAft>
                      </a:pPr>
                      <a:r>
                        <a:rPr lang="es-MX" sz="1400" dirty="0">
                          <a:effectLst/>
                        </a:rPr>
                        <a:t>$</a:t>
                      </a:r>
                      <a:r>
                        <a:rPr lang="es-MX" sz="1400" spc="-5" dirty="0">
                          <a:effectLst/>
                        </a:rPr>
                        <a:t> 721</a:t>
                      </a:r>
                      <a:r>
                        <a:rPr lang="es-MX" sz="1400" spc="5" dirty="0">
                          <a:effectLst/>
                        </a:rPr>
                        <a:t>.</a:t>
                      </a:r>
                      <a:r>
                        <a:rPr lang="es-MX" sz="1400" spc="-5" dirty="0">
                          <a:effectLst/>
                        </a:rPr>
                        <a:t>99</a:t>
                      </a:r>
                      <a:endParaRPr lang="es-MX" sz="1400" dirty="0">
                        <a:effectLst/>
                        <a:latin typeface="Calibri"/>
                        <a:ea typeface="Times New Roman"/>
                        <a:cs typeface="Times New Roman"/>
                      </a:endParaRPr>
                    </a:p>
                  </a:txBody>
                  <a:tcPr marL="0" marR="0" marT="0" marB="0"/>
                </a:tc>
              </a:tr>
              <a:tr h="526542">
                <a:tc>
                  <a:txBody>
                    <a:bodyPr/>
                    <a:lstStyle/>
                    <a:p>
                      <a:pPr marL="25400">
                        <a:lnSpc>
                          <a:spcPct val="115000"/>
                        </a:lnSpc>
                        <a:spcBef>
                          <a:spcPts val="25"/>
                        </a:spcBef>
                        <a:spcAft>
                          <a:spcPts val="0"/>
                        </a:spcAft>
                      </a:pPr>
                      <a:r>
                        <a:rPr lang="es-MX" sz="1400" dirty="0">
                          <a:effectLst/>
                        </a:rPr>
                        <a:t>-     </a:t>
                      </a:r>
                      <a:r>
                        <a:rPr lang="es-MX" sz="1400" spc="35" dirty="0">
                          <a:effectLst/>
                        </a:rPr>
                        <a:t> </a:t>
                      </a:r>
                      <a:r>
                        <a:rPr lang="es-MX" sz="1400" spc="5" dirty="0">
                          <a:effectLst/>
                        </a:rPr>
                        <a:t>I</a:t>
                      </a:r>
                      <a:r>
                        <a:rPr lang="es-MX" sz="1400" dirty="0">
                          <a:effectLst/>
                        </a:rPr>
                        <a:t>SR</a:t>
                      </a:r>
                      <a:r>
                        <a:rPr lang="es-MX" sz="1400" spc="-5" dirty="0">
                          <a:effectLst/>
                        </a:rPr>
                        <a:t> r</a:t>
                      </a:r>
                      <a:r>
                        <a:rPr lang="es-MX" sz="1400" dirty="0">
                          <a:effectLst/>
                        </a:rPr>
                        <a:t>eten</a:t>
                      </a:r>
                      <a:r>
                        <a:rPr lang="es-MX" sz="1400" spc="5" dirty="0">
                          <a:effectLst/>
                        </a:rPr>
                        <a:t>i</a:t>
                      </a:r>
                      <a:r>
                        <a:rPr lang="es-MX" sz="1400" dirty="0">
                          <a:effectLst/>
                        </a:rPr>
                        <a:t>do</a:t>
                      </a:r>
                      <a:endParaRPr lang="es-MX" sz="1400" dirty="0">
                        <a:effectLst/>
                        <a:latin typeface="Calibri"/>
                        <a:ea typeface="Times New Roman"/>
                        <a:cs typeface="Times New Roman"/>
                      </a:endParaRPr>
                    </a:p>
                  </a:txBody>
                  <a:tcPr marL="0" marR="0" marT="0" marB="0"/>
                </a:tc>
                <a:tc>
                  <a:txBody>
                    <a:bodyPr/>
                    <a:lstStyle/>
                    <a:p>
                      <a:pPr marL="48260">
                        <a:lnSpc>
                          <a:spcPct val="115000"/>
                        </a:lnSpc>
                        <a:spcBef>
                          <a:spcPts val="25"/>
                        </a:spcBef>
                        <a:spcAft>
                          <a:spcPts val="0"/>
                        </a:spcAft>
                      </a:pPr>
                      <a:r>
                        <a:rPr lang="es-MX" sz="1400" u="heavy" dirty="0">
                          <a:effectLst/>
                        </a:rPr>
                        <a:t>$</a:t>
                      </a:r>
                      <a:r>
                        <a:rPr lang="es-MX" sz="1400" u="heavy" spc="-5" dirty="0">
                          <a:effectLst/>
                        </a:rPr>
                        <a:t> 106</a:t>
                      </a:r>
                      <a:r>
                        <a:rPr lang="es-MX" sz="1400" u="heavy" spc="5" dirty="0">
                          <a:effectLst/>
                        </a:rPr>
                        <a:t>.</a:t>
                      </a:r>
                      <a:r>
                        <a:rPr lang="es-MX" sz="1400" u="heavy" spc="-5" dirty="0">
                          <a:effectLst/>
                        </a:rPr>
                        <a:t>27</a:t>
                      </a:r>
                      <a:endParaRPr lang="es-MX" sz="1400" dirty="0">
                        <a:effectLst/>
                        <a:latin typeface="Calibri"/>
                        <a:ea typeface="Times New Roman"/>
                        <a:cs typeface="Times New Roman"/>
                      </a:endParaRPr>
                    </a:p>
                  </a:txBody>
                  <a:tcPr marL="0" marR="0" marT="0" marB="0"/>
                </a:tc>
              </a:tr>
              <a:tr h="702564">
                <a:tc>
                  <a:txBody>
                    <a:bodyPr/>
                    <a:lstStyle/>
                    <a:p>
                      <a:pPr>
                        <a:lnSpc>
                          <a:spcPts val="1100"/>
                        </a:lnSpc>
                        <a:spcBef>
                          <a:spcPts val="80"/>
                        </a:spcBef>
                        <a:spcAft>
                          <a:spcPts val="0"/>
                        </a:spcAft>
                      </a:pPr>
                      <a:r>
                        <a:rPr lang="es-MX" sz="1400" b="1" dirty="0">
                          <a:effectLst/>
                        </a:rPr>
                        <a:t> </a:t>
                      </a:r>
                    </a:p>
                    <a:p>
                      <a:pPr marL="25400">
                        <a:lnSpc>
                          <a:spcPct val="115000"/>
                        </a:lnSpc>
                        <a:spcAft>
                          <a:spcPts val="0"/>
                        </a:spcAft>
                      </a:pPr>
                      <a:r>
                        <a:rPr lang="es-MX" sz="1400" b="1" dirty="0">
                          <a:effectLst/>
                        </a:rPr>
                        <a:t>R</a:t>
                      </a:r>
                      <a:r>
                        <a:rPr lang="es-MX" sz="1400" b="1" spc="-5" dirty="0">
                          <a:effectLst/>
                        </a:rPr>
                        <a:t>e</a:t>
                      </a:r>
                      <a:r>
                        <a:rPr lang="es-MX" sz="1400" b="1" dirty="0">
                          <a:effectLst/>
                        </a:rPr>
                        <a:t>nd</a:t>
                      </a:r>
                      <a:r>
                        <a:rPr lang="es-MX" sz="1400" b="1" spc="10" dirty="0">
                          <a:effectLst/>
                        </a:rPr>
                        <a:t>i</a:t>
                      </a:r>
                      <a:r>
                        <a:rPr lang="es-MX" sz="1400" b="1" dirty="0">
                          <a:effectLst/>
                        </a:rPr>
                        <a:t>mien</a:t>
                      </a:r>
                      <a:r>
                        <a:rPr lang="es-MX" sz="1400" b="1" spc="5" dirty="0">
                          <a:effectLst/>
                        </a:rPr>
                        <a:t>t</a:t>
                      </a:r>
                      <a:r>
                        <a:rPr lang="es-MX" sz="1400" b="1" dirty="0">
                          <a:effectLst/>
                        </a:rPr>
                        <a:t>os</a:t>
                      </a:r>
                      <a:r>
                        <a:rPr lang="es-MX" sz="1400" b="1" spc="-75" dirty="0">
                          <a:effectLst/>
                        </a:rPr>
                        <a:t> </a:t>
                      </a:r>
                      <a:r>
                        <a:rPr lang="es-MX" sz="1400" b="1" spc="5" dirty="0">
                          <a:effectLst/>
                        </a:rPr>
                        <a:t>fi</a:t>
                      </a:r>
                      <a:r>
                        <a:rPr lang="es-MX" sz="1400" b="1" dirty="0">
                          <a:effectLst/>
                        </a:rPr>
                        <a:t>n</a:t>
                      </a:r>
                      <a:r>
                        <a:rPr lang="es-MX" sz="1400" b="1" spc="5" dirty="0">
                          <a:effectLst/>
                        </a:rPr>
                        <a:t>al</a:t>
                      </a:r>
                      <a:r>
                        <a:rPr lang="es-MX" sz="1400" b="1" dirty="0">
                          <a:effectLst/>
                        </a:rPr>
                        <a:t>es</a:t>
                      </a:r>
                      <a:endParaRPr lang="es-MX" sz="1400" b="1" dirty="0">
                        <a:effectLst/>
                        <a:latin typeface="Calibri"/>
                        <a:ea typeface="Times New Roman"/>
                        <a:cs typeface="Times New Roman"/>
                      </a:endParaRPr>
                    </a:p>
                  </a:txBody>
                  <a:tcPr marL="0" marR="0" marT="0" marB="0"/>
                </a:tc>
                <a:tc>
                  <a:txBody>
                    <a:bodyPr/>
                    <a:lstStyle/>
                    <a:p>
                      <a:pPr>
                        <a:lnSpc>
                          <a:spcPts val="1100"/>
                        </a:lnSpc>
                        <a:spcBef>
                          <a:spcPts val="80"/>
                        </a:spcBef>
                        <a:spcAft>
                          <a:spcPts val="0"/>
                        </a:spcAft>
                      </a:pPr>
                      <a:r>
                        <a:rPr lang="es-MX" sz="1400" b="1" dirty="0">
                          <a:effectLst/>
                        </a:rPr>
                        <a:t> </a:t>
                      </a:r>
                    </a:p>
                    <a:p>
                      <a:pPr marL="48260">
                        <a:lnSpc>
                          <a:spcPct val="115000"/>
                        </a:lnSpc>
                        <a:spcAft>
                          <a:spcPts val="0"/>
                        </a:spcAft>
                      </a:pPr>
                      <a:r>
                        <a:rPr lang="es-MX" sz="1400" b="1" dirty="0">
                          <a:effectLst/>
                        </a:rPr>
                        <a:t>$</a:t>
                      </a:r>
                      <a:r>
                        <a:rPr lang="es-MX" sz="1400" b="1" spc="-5" dirty="0">
                          <a:effectLst/>
                        </a:rPr>
                        <a:t> 615</a:t>
                      </a:r>
                      <a:r>
                        <a:rPr lang="es-MX" sz="1400" b="1" spc="5" dirty="0">
                          <a:effectLst/>
                        </a:rPr>
                        <a:t>.</a:t>
                      </a:r>
                      <a:r>
                        <a:rPr lang="es-MX" sz="1400" b="1" spc="-5" dirty="0">
                          <a:effectLst/>
                        </a:rPr>
                        <a:t>72</a:t>
                      </a:r>
                      <a:endParaRPr lang="es-MX" sz="1400" b="1" dirty="0">
                        <a:effectLst/>
                        <a:latin typeface="Calibri"/>
                        <a:ea typeface="Times New Roman"/>
                        <a:cs typeface="Times New Roman"/>
                      </a:endParaRPr>
                    </a:p>
                  </a:txBody>
                  <a:tcPr marL="0" marR="0" marT="0" marB="0"/>
                </a:tc>
              </a:tr>
              <a:tr h="526542">
                <a:tc>
                  <a:txBody>
                    <a:bodyPr/>
                    <a:lstStyle/>
                    <a:p>
                      <a:pPr>
                        <a:lnSpc>
                          <a:spcPts val="1100"/>
                        </a:lnSpc>
                        <a:spcBef>
                          <a:spcPts val="80"/>
                        </a:spcBef>
                        <a:spcAft>
                          <a:spcPts val="0"/>
                        </a:spcAft>
                      </a:pPr>
                      <a:r>
                        <a:rPr lang="es-MX" sz="1400" dirty="0">
                          <a:effectLst/>
                        </a:rPr>
                        <a:t> </a:t>
                      </a:r>
                    </a:p>
                    <a:p>
                      <a:pPr marL="25400">
                        <a:lnSpc>
                          <a:spcPct val="115000"/>
                        </a:lnSpc>
                        <a:spcAft>
                          <a:spcPts val="0"/>
                        </a:spcAft>
                      </a:pPr>
                      <a:r>
                        <a:rPr lang="es-MX" sz="1400" spc="-5" dirty="0">
                          <a:effectLst/>
                        </a:rPr>
                        <a:t>b</a:t>
                      </a:r>
                      <a:r>
                        <a:rPr lang="es-MX" sz="1400" dirty="0">
                          <a:effectLst/>
                        </a:rPr>
                        <a:t>)</a:t>
                      </a:r>
                      <a:r>
                        <a:rPr lang="es-MX" sz="1400" spc="5" dirty="0">
                          <a:effectLst/>
                        </a:rPr>
                        <a:t> I</a:t>
                      </a:r>
                      <a:r>
                        <a:rPr lang="es-MX" sz="1400" dirty="0">
                          <a:effectLst/>
                        </a:rPr>
                        <a:t>n</a:t>
                      </a:r>
                      <a:r>
                        <a:rPr lang="es-MX" sz="1400" spc="5" dirty="0">
                          <a:effectLst/>
                        </a:rPr>
                        <a:t>t</a:t>
                      </a:r>
                      <a:r>
                        <a:rPr lang="es-MX" sz="1400" dirty="0">
                          <a:effectLst/>
                        </a:rPr>
                        <a:t>e</a:t>
                      </a:r>
                      <a:r>
                        <a:rPr lang="es-MX" sz="1400" spc="-5" dirty="0">
                          <a:effectLst/>
                        </a:rPr>
                        <a:t>r</a:t>
                      </a:r>
                      <a:r>
                        <a:rPr lang="es-MX" sz="1400" dirty="0">
                          <a:effectLst/>
                        </a:rPr>
                        <a:t>es</a:t>
                      </a:r>
                      <a:r>
                        <a:rPr lang="es-MX" sz="1400" spc="-5" dirty="0">
                          <a:effectLst/>
                        </a:rPr>
                        <a:t>e</a:t>
                      </a:r>
                      <a:r>
                        <a:rPr lang="es-MX" sz="1400" dirty="0">
                          <a:effectLst/>
                        </a:rPr>
                        <a:t>s</a:t>
                      </a:r>
                      <a:r>
                        <a:rPr lang="es-MX" sz="1400" spc="-30" dirty="0">
                          <a:effectLst/>
                        </a:rPr>
                        <a:t> </a:t>
                      </a:r>
                      <a:r>
                        <a:rPr lang="es-MX" sz="1400" dirty="0">
                          <a:effectLst/>
                        </a:rPr>
                        <a:t>g</a:t>
                      </a:r>
                      <a:r>
                        <a:rPr lang="es-MX" sz="1400" spc="5" dirty="0">
                          <a:effectLst/>
                        </a:rPr>
                        <a:t>a</a:t>
                      </a:r>
                      <a:r>
                        <a:rPr lang="es-MX" sz="1400" dirty="0">
                          <a:effectLst/>
                        </a:rPr>
                        <a:t>n</a:t>
                      </a:r>
                      <a:r>
                        <a:rPr lang="es-MX" sz="1400" spc="5" dirty="0">
                          <a:effectLst/>
                        </a:rPr>
                        <a:t>a</a:t>
                      </a:r>
                      <a:r>
                        <a:rPr lang="es-MX" sz="1400" dirty="0">
                          <a:effectLst/>
                        </a:rPr>
                        <a:t>dos</a:t>
                      </a:r>
                      <a:endParaRPr lang="es-MX" sz="1400" dirty="0">
                        <a:effectLst/>
                        <a:latin typeface="Calibri"/>
                        <a:ea typeface="Times New Roman"/>
                        <a:cs typeface="Times New Roman"/>
                      </a:endParaRPr>
                    </a:p>
                  </a:txBody>
                  <a:tcPr marL="0" marR="0" marT="0" marB="0"/>
                </a:tc>
                <a:tc>
                  <a:txBody>
                    <a:bodyPr/>
                    <a:lstStyle/>
                    <a:p>
                      <a:pPr>
                        <a:lnSpc>
                          <a:spcPts val="1100"/>
                        </a:lnSpc>
                        <a:spcBef>
                          <a:spcPts val="80"/>
                        </a:spcBef>
                        <a:spcAft>
                          <a:spcPts val="0"/>
                        </a:spcAft>
                      </a:pPr>
                      <a:r>
                        <a:rPr lang="es-MX" sz="1400" dirty="0">
                          <a:effectLst/>
                        </a:rPr>
                        <a:t> </a:t>
                      </a:r>
                    </a:p>
                    <a:p>
                      <a:pPr marL="48260">
                        <a:lnSpc>
                          <a:spcPct val="115000"/>
                        </a:lnSpc>
                        <a:spcAft>
                          <a:spcPts val="0"/>
                        </a:spcAft>
                      </a:pPr>
                      <a:r>
                        <a:rPr lang="es-MX" sz="1400" dirty="0">
                          <a:effectLst/>
                        </a:rPr>
                        <a:t>$</a:t>
                      </a:r>
                      <a:r>
                        <a:rPr lang="es-MX" sz="1400" spc="-5" dirty="0">
                          <a:effectLst/>
                        </a:rPr>
                        <a:t> 721</a:t>
                      </a:r>
                      <a:r>
                        <a:rPr lang="es-MX" sz="1400" spc="5" dirty="0">
                          <a:effectLst/>
                        </a:rPr>
                        <a:t>.</a:t>
                      </a:r>
                      <a:r>
                        <a:rPr lang="es-MX" sz="1400" spc="-5" dirty="0">
                          <a:effectLst/>
                        </a:rPr>
                        <a:t>99</a:t>
                      </a:r>
                      <a:endParaRPr lang="es-MX" sz="1400" dirty="0">
                        <a:effectLst/>
                        <a:latin typeface="Calibri"/>
                        <a:ea typeface="Times New Roman"/>
                        <a:cs typeface="Times New Roman"/>
                      </a:endParaRPr>
                    </a:p>
                  </a:txBody>
                  <a:tcPr marL="0" marR="0" marT="0" marB="0"/>
                </a:tc>
              </a:tr>
              <a:tr h="527304">
                <a:tc>
                  <a:txBody>
                    <a:bodyPr/>
                    <a:lstStyle/>
                    <a:p>
                      <a:pPr marL="25400">
                        <a:lnSpc>
                          <a:spcPct val="115000"/>
                        </a:lnSpc>
                        <a:spcBef>
                          <a:spcPts val="30"/>
                        </a:spcBef>
                        <a:spcAft>
                          <a:spcPts val="0"/>
                        </a:spcAft>
                      </a:pPr>
                      <a:r>
                        <a:rPr lang="es-MX" sz="1400" dirty="0">
                          <a:effectLst/>
                        </a:rPr>
                        <a:t>-     </a:t>
                      </a:r>
                      <a:r>
                        <a:rPr lang="es-MX" sz="1400" spc="35" dirty="0">
                          <a:effectLst/>
                        </a:rPr>
                        <a:t> </a:t>
                      </a:r>
                      <a:r>
                        <a:rPr lang="es-MX" sz="1400" spc="5" dirty="0">
                          <a:effectLst/>
                        </a:rPr>
                        <a:t>I</a:t>
                      </a:r>
                      <a:r>
                        <a:rPr lang="es-MX" sz="1400" dirty="0">
                          <a:effectLst/>
                        </a:rPr>
                        <a:t>SR</a:t>
                      </a:r>
                      <a:r>
                        <a:rPr lang="es-MX" sz="1400" spc="5" dirty="0">
                          <a:effectLst/>
                        </a:rPr>
                        <a:t> </a:t>
                      </a:r>
                      <a:r>
                        <a:rPr lang="es-MX" sz="1400" spc="-5" dirty="0">
                          <a:effectLst/>
                        </a:rPr>
                        <a:t>r</a:t>
                      </a:r>
                      <a:r>
                        <a:rPr lang="es-MX" sz="1400" dirty="0">
                          <a:effectLst/>
                        </a:rPr>
                        <a:t>etenido</a:t>
                      </a:r>
                      <a:endParaRPr lang="es-MX" sz="1400" dirty="0">
                        <a:effectLst/>
                        <a:latin typeface="Calibri"/>
                        <a:ea typeface="Times New Roman"/>
                        <a:cs typeface="Times New Roman"/>
                      </a:endParaRPr>
                    </a:p>
                  </a:txBody>
                  <a:tcPr marL="0" marR="0" marT="0" marB="0"/>
                </a:tc>
                <a:tc>
                  <a:txBody>
                    <a:bodyPr/>
                    <a:lstStyle/>
                    <a:p>
                      <a:pPr marL="48260">
                        <a:lnSpc>
                          <a:spcPct val="115000"/>
                        </a:lnSpc>
                        <a:spcBef>
                          <a:spcPts val="30"/>
                        </a:spcBef>
                        <a:spcAft>
                          <a:spcPts val="0"/>
                        </a:spcAft>
                      </a:pPr>
                      <a:r>
                        <a:rPr lang="es-MX" sz="1400" u="heavy" dirty="0">
                          <a:effectLst/>
                        </a:rPr>
                        <a:t>$ </a:t>
                      </a:r>
                      <a:r>
                        <a:rPr lang="es-MX" sz="1400" u="heavy" spc="-5" dirty="0">
                          <a:effectLst/>
                        </a:rPr>
                        <a:t>721</a:t>
                      </a:r>
                      <a:r>
                        <a:rPr lang="es-MX" sz="1400" u="heavy" spc="5" dirty="0">
                          <a:effectLst/>
                        </a:rPr>
                        <a:t>.</a:t>
                      </a:r>
                      <a:r>
                        <a:rPr lang="es-MX" sz="1400" u="heavy" spc="-5" dirty="0">
                          <a:effectLst/>
                        </a:rPr>
                        <a:t>99</a:t>
                      </a:r>
                      <a:endParaRPr lang="es-MX" sz="1400" dirty="0">
                        <a:effectLst/>
                        <a:latin typeface="Calibri"/>
                        <a:ea typeface="Times New Roman"/>
                        <a:cs typeface="Times New Roman"/>
                      </a:endParaRPr>
                    </a:p>
                  </a:txBody>
                  <a:tcPr marL="0" marR="0" marT="0" marB="0"/>
                </a:tc>
              </a:tr>
              <a:tr h="548640">
                <a:tc>
                  <a:txBody>
                    <a:bodyPr/>
                    <a:lstStyle/>
                    <a:p>
                      <a:pPr>
                        <a:lnSpc>
                          <a:spcPts val="1100"/>
                        </a:lnSpc>
                        <a:spcBef>
                          <a:spcPts val="80"/>
                        </a:spcBef>
                        <a:spcAft>
                          <a:spcPts val="0"/>
                        </a:spcAft>
                      </a:pPr>
                      <a:r>
                        <a:rPr lang="es-MX" sz="1400" b="1" dirty="0">
                          <a:effectLst/>
                        </a:rPr>
                        <a:t> </a:t>
                      </a:r>
                    </a:p>
                    <a:p>
                      <a:pPr marL="25400">
                        <a:lnSpc>
                          <a:spcPct val="115000"/>
                        </a:lnSpc>
                        <a:spcAft>
                          <a:spcPts val="0"/>
                        </a:spcAft>
                      </a:pPr>
                      <a:r>
                        <a:rPr lang="es-MX" sz="1400" b="1" dirty="0">
                          <a:effectLst/>
                        </a:rPr>
                        <a:t>R</a:t>
                      </a:r>
                      <a:r>
                        <a:rPr lang="es-MX" sz="1400" b="1" spc="-5" dirty="0">
                          <a:effectLst/>
                        </a:rPr>
                        <a:t>e</a:t>
                      </a:r>
                      <a:r>
                        <a:rPr lang="es-MX" sz="1400" b="1" dirty="0">
                          <a:effectLst/>
                        </a:rPr>
                        <a:t>nd</a:t>
                      </a:r>
                      <a:r>
                        <a:rPr lang="es-MX" sz="1400" b="1" spc="10" dirty="0">
                          <a:effectLst/>
                        </a:rPr>
                        <a:t>i</a:t>
                      </a:r>
                      <a:r>
                        <a:rPr lang="es-MX" sz="1400" b="1" dirty="0">
                          <a:effectLst/>
                        </a:rPr>
                        <a:t>mien</a:t>
                      </a:r>
                      <a:r>
                        <a:rPr lang="es-MX" sz="1400" b="1" spc="5" dirty="0">
                          <a:effectLst/>
                        </a:rPr>
                        <a:t>t</a:t>
                      </a:r>
                      <a:r>
                        <a:rPr lang="es-MX" sz="1400" b="1" dirty="0">
                          <a:effectLst/>
                        </a:rPr>
                        <a:t>os</a:t>
                      </a:r>
                      <a:r>
                        <a:rPr lang="es-MX" sz="1400" b="1" spc="-75" dirty="0">
                          <a:effectLst/>
                        </a:rPr>
                        <a:t> </a:t>
                      </a:r>
                      <a:r>
                        <a:rPr lang="es-MX" sz="1400" b="1" spc="5" dirty="0">
                          <a:effectLst/>
                        </a:rPr>
                        <a:t>fi</a:t>
                      </a:r>
                      <a:r>
                        <a:rPr lang="es-MX" sz="1400" b="1" dirty="0">
                          <a:effectLst/>
                        </a:rPr>
                        <a:t>n</a:t>
                      </a:r>
                      <a:r>
                        <a:rPr lang="es-MX" sz="1400" b="1" spc="5" dirty="0">
                          <a:effectLst/>
                        </a:rPr>
                        <a:t>al</a:t>
                      </a:r>
                      <a:r>
                        <a:rPr lang="es-MX" sz="1400" b="1" dirty="0">
                          <a:effectLst/>
                        </a:rPr>
                        <a:t>es</a:t>
                      </a:r>
                      <a:endParaRPr lang="es-MX" sz="1400" b="1" dirty="0">
                        <a:effectLst/>
                        <a:latin typeface="Calibri"/>
                        <a:ea typeface="Times New Roman"/>
                        <a:cs typeface="Times New Roman"/>
                      </a:endParaRPr>
                    </a:p>
                  </a:txBody>
                  <a:tcPr marL="0" marR="0" marT="0" marB="0"/>
                </a:tc>
                <a:tc>
                  <a:txBody>
                    <a:bodyPr/>
                    <a:lstStyle/>
                    <a:p>
                      <a:pPr>
                        <a:lnSpc>
                          <a:spcPts val="1100"/>
                        </a:lnSpc>
                        <a:spcBef>
                          <a:spcPts val="80"/>
                        </a:spcBef>
                        <a:spcAft>
                          <a:spcPts val="0"/>
                        </a:spcAft>
                      </a:pPr>
                      <a:r>
                        <a:rPr lang="es-MX" sz="1400" b="1" dirty="0">
                          <a:effectLst/>
                        </a:rPr>
                        <a:t> </a:t>
                      </a:r>
                    </a:p>
                    <a:p>
                      <a:pPr marL="48260">
                        <a:lnSpc>
                          <a:spcPct val="115000"/>
                        </a:lnSpc>
                        <a:spcAft>
                          <a:spcPts val="0"/>
                        </a:spcAft>
                      </a:pPr>
                      <a:r>
                        <a:rPr lang="es-MX" sz="1400" b="1" dirty="0">
                          <a:effectLst/>
                        </a:rPr>
                        <a:t>$     </a:t>
                      </a:r>
                      <a:r>
                        <a:rPr lang="es-MX" sz="1400" b="1" spc="-5" dirty="0">
                          <a:effectLst/>
                        </a:rPr>
                        <a:t>0</a:t>
                      </a:r>
                      <a:r>
                        <a:rPr lang="es-MX" sz="1400" b="1" spc="5" dirty="0">
                          <a:effectLst/>
                        </a:rPr>
                        <a:t>.</a:t>
                      </a:r>
                      <a:r>
                        <a:rPr lang="es-MX" sz="1400" b="1" spc="-5" dirty="0">
                          <a:effectLst/>
                        </a:rPr>
                        <a:t>00</a:t>
                      </a:r>
                      <a:endParaRPr lang="es-MX" sz="1400" b="1" dirty="0">
                        <a:effectLst/>
                        <a:latin typeface="Calibri"/>
                        <a:ea typeface="Times New Roman"/>
                        <a:cs typeface="Times New Roman"/>
                      </a:endParaRPr>
                    </a:p>
                  </a:txBody>
                  <a:tcPr marL="0" marR="0" marT="0" marB="0"/>
                </a:tc>
              </a:tr>
            </a:tbl>
          </a:graphicData>
        </a:graphic>
      </p:graphicFrame>
      <p:sp>
        <p:nvSpPr>
          <p:cNvPr id="8" name="7 Rectángulo"/>
          <p:cNvSpPr/>
          <p:nvPr/>
        </p:nvSpPr>
        <p:spPr>
          <a:xfrm>
            <a:off x="325728" y="4581128"/>
            <a:ext cx="3119536" cy="1600438"/>
          </a:xfrm>
          <a:prstGeom prst="rect">
            <a:avLst/>
          </a:prstGeom>
        </p:spPr>
        <p:txBody>
          <a:bodyPr wrap="square">
            <a:spAutoFit/>
          </a:bodyPr>
          <a:lstStyle/>
          <a:p>
            <a:pPr algn="just"/>
            <a:r>
              <a:rPr lang="es-MX" sz="1400" u="heavy" dirty="0"/>
              <a:t>En caso de que el interés ganado corresponda</a:t>
            </a:r>
            <a:r>
              <a:rPr lang="es-MX" sz="1400" dirty="0"/>
              <a:t> </a:t>
            </a:r>
            <a:r>
              <a:rPr lang="es-MX" sz="1400" u="heavy" dirty="0"/>
              <a:t>a la misma cantidad que el ISR no aplicará el</a:t>
            </a:r>
            <a:r>
              <a:rPr lang="es-MX" sz="1400" dirty="0"/>
              <a:t> </a:t>
            </a:r>
            <a:r>
              <a:rPr lang="es-MX" sz="1400" u="heavy" dirty="0"/>
              <a:t>entero   de   rendimientos,   para   lo   cual   la</a:t>
            </a:r>
            <a:r>
              <a:rPr lang="es-MX" sz="1400" dirty="0"/>
              <a:t> </a:t>
            </a:r>
            <a:r>
              <a:rPr lang="es-MX" sz="1400" u="heavy" dirty="0"/>
              <a:t>empresa  remitirá a este Organismo Promotor</a:t>
            </a:r>
            <a:r>
              <a:rPr lang="es-MX" sz="1400" dirty="0"/>
              <a:t> </a:t>
            </a:r>
            <a:r>
              <a:rPr lang="es-MX" sz="1400" b="1" u="heavy" dirty="0"/>
              <a:t>justificando</a:t>
            </a:r>
            <a:r>
              <a:rPr lang="es-MX" sz="1400" u="heavy" dirty="0"/>
              <a:t> lo antes mencionado.</a:t>
            </a:r>
            <a:endParaRPr lang="es-MX" sz="1400" dirty="0"/>
          </a:p>
        </p:txBody>
      </p:sp>
      <p:sp>
        <p:nvSpPr>
          <p:cNvPr id="12" name="11 CuadroTexto"/>
          <p:cNvSpPr txBox="1"/>
          <p:nvPr/>
        </p:nvSpPr>
        <p:spPr>
          <a:xfrm>
            <a:off x="4283968" y="1073641"/>
            <a:ext cx="4266104" cy="369332"/>
          </a:xfrm>
          <a:prstGeom prst="rect">
            <a:avLst/>
          </a:prstGeom>
          <a:noFill/>
        </p:spPr>
        <p:txBody>
          <a:bodyPr wrap="none" rtlCol="0">
            <a:spAutoFit/>
          </a:bodyPr>
          <a:lstStyle/>
          <a:p>
            <a:r>
              <a:rPr lang="es-MX" b="1" dirty="0" smtClean="0">
                <a:solidFill>
                  <a:schemeClr val="accent5">
                    <a:lumMod val="50000"/>
                  </a:schemeClr>
                </a:solidFill>
              </a:rPr>
              <a:t>Formato Carta Aclaración de Rendimientos</a:t>
            </a:r>
            <a:endParaRPr lang="es-MX" b="1" dirty="0">
              <a:solidFill>
                <a:schemeClr val="accent5">
                  <a:lumMod val="50000"/>
                </a:schemeClr>
              </a:solidFill>
            </a:endParaRPr>
          </a:p>
        </p:txBody>
      </p:sp>
      <p:sp>
        <p:nvSpPr>
          <p:cNvPr id="13" name="12 Rectángulo"/>
          <p:cNvSpPr/>
          <p:nvPr/>
        </p:nvSpPr>
        <p:spPr>
          <a:xfrm>
            <a:off x="4320480" y="6021288"/>
            <a:ext cx="4572000" cy="307777"/>
          </a:xfrm>
          <a:prstGeom prst="rect">
            <a:avLst/>
          </a:prstGeom>
        </p:spPr>
        <p:txBody>
          <a:bodyPr>
            <a:spAutoFit/>
          </a:bodyPr>
          <a:lstStyle/>
          <a:p>
            <a:pPr algn="r"/>
            <a:r>
              <a:rPr lang="es-MX" sz="1400" b="1" dirty="0" smtClean="0">
                <a:solidFill>
                  <a:schemeClr val="accent5">
                    <a:lumMod val="50000"/>
                  </a:schemeClr>
                </a:solidFill>
              </a:rPr>
              <a:t>ROP.  Regla  17, Sección II, inciso b)</a:t>
            </a:r>
            <a:endParaRPr lang="es-MX" sz="1400" b="1" dirty="0">
              <a:solidFill>
                <a:schemeClr val="accent5">
                  <a:lumMod val="50000"/>
                </a:schemeClr>
              </a:solidFill>
            </a:endParaRPr>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0480" y="1381418"/>
            <a:ext cx="4139952" cy="44212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14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7" name="0 Imagen"/>
          <p:cNvPicPr/>
          <p:nvPr/>
        </p:nvPicPr>
        <p:blipFill>
          <a:blip r:embed="rId4"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19" name="18 Conector recto"/>
          <p:cNvCxnSpPr/>
          <p:nvPr/>
        </p:nvCxnSpPr>
        <p:spPr>
          <a:xfrm>
            <a:off x="0" y="996985"/>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20" name="19 Rectángulo"/>
          <p:cNvSpPr/>
          <p:nvPr/>
        </p:nvSpPr>
        <p:spPr>
          <a:xfrm>
            <a:off x="241470" y="242645"/>
            <a:ext cx="5050610" cy="954107"/>
          </a:xfrm>
          <a:prstGeom prst="rect">
            <a:avLst/>
          </a:prstGeom>
        </p:spPr>
        <p:txBody>
          <a:bodyPr wrap="square">
            <a:spAutoFit/>
          </a:bodyPr>
          <a:lstStyle/>
          <a:p>
            <a:r>
              <a:rPr lang="es-MX" sz="2800" b="1" dirty="0" smtClean="0">
                <a:solidFill>
                  <a:schemeClr val="accent5">
                    <a:lumMod val="50000"/>
                  </a:schemeClr>
                </a:solidFill>
                <a:latin typeface="+mj-lt"/>
              </a:rPr>
              <a:t>Rendimientos</a:t>
            </a:r>
            <a:endParaRPr lang="es-MX" sz="2800" b="1" dirty="0">
              <a:solidFill>
                <a:schemeClr val="accent5">
                  <a:lumMod val="50000"/>
                </a:schemeClr>
              </a:solidFill>
              <a:latin typeface="+mj-lt"/>
            </a:endParaRP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608864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6194107"/>
            <a:ext cx="3600400" cy="345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Rectangle 6"/>
          <p:cNvSpPr>
            <a:spLocks noChangeArrowheads="1"/>
          </p:cNvSpPr>
          <p:nvPr/>
        </p:nvSpPr>
        <p:spPr bwMode="auto">
          <a:xfrm>
            <a:off x="4159250" y="548640"/>
            <a:ext cx="30353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s-MX" dirty="0"/>
          </a:p>
        </p:txBody>
      </p:sp>
      <p:sp>
        <p:nvSpPr>
          <p:cNvPr id="8" name="Rectangle 3"/>
          <p:cNvSpPr>
            <a:spLocks noChangeArrowheads="1"/>
          </p:cNvSpPr>
          <p:nvPr/>
        </p:nvSpPr>
        <p:spPr bwMode="auto">
          <a:xfrm>
            <a:off x="4159250" y="3080386"/>
            <a:ext cx="3073400" cy="92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s-MX" dirty="0"/>
          </a:p>
        </p:txBody>
      </p:sp>
      <p:sp>
        <p:nvSpPr>
          <p:cNvPr id="9" name="Rectangle 7"/>
          <p:cNvSpPr>
            <a:spLocks noChangeArrowheads="1"/>
          </p:cNvSpPr>
          <p:nvPr/>
        </p:nvSpPr>
        <p:spPr bwMode="auto">
          <a:xfrm>
            <a:off x="0" y="8965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
        <p:nvSpPr>
          <p:cNvPr id="10" name="Rectangle 8"/>
          <p:cNvSpPr>
            <a:spLocks noChangeArrowheads="1"/>
          </p:cNvSpPr>
          <p:nvPr/>
        </p:nvSpPr>
        <p:spPr bwMode="auto">
          <a:xfrm>
            <a:off x="0" y="157936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9"/>
          <p:cNvSpPr>
            <a:spLocks noChangeArrowheads="1"/>
          </p:cNvSpPr>
          <p:nvPr/>
        </p:nvSpPr>
        <p:spPr bwMode="auto">
          <a:xfrm>
            <a:off x="0" y="18536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
        <p:nvSpPr>
          <p:cNvPr id="13" name="Rectangle 10"/>
          <p:cNvSpPr>
            <a:spLocks noChangeArrowheads="1"/>
          </p:cNvSpPr>
          <p:nvPr/>
        </p:nvSpPr>
        <p:spPr bwMode="auto">
          <a:xfrm>
            <a:off x="0" y="289572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12"/>
          <p:cNvSpPr>
            <a:spLocks noChangeArrowheads="1"/>
          </p:cNvSpPr>
          <p:nvPr/>
        </p:nvSpPr>
        <p:spPr bwMode="auto">
          <a:xfrm>
            <a:off x="0" y="43682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grpSp>
        <p:nvGrpSpPr>
          <p:cNvPr id="22" name="21 Grupo"/>
          <p:cNvGrpSpPr/>
          <p:nvPr/>
        </p:nvGrpSpPr>
        <p:grpSpPr>
          <a:xfrm>
            <a:off x="683568" y="1052736"/>
            <a:ext cx="7506537" cy="5276330"/>
            <a:chOff x="683568" y="985292"/>
            <a:chExt cx="7506537" cy="4396941"/>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670" y="985292"/>
              <a:ext cx="3456000" cy="4174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384" y="1017091"/>
              <a:ext cx="3456000" cy="41446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2" name="31 CuadroTexto"/>
            <p:cNvSpPr txBox="1"/>
            <p:nvPr/>
          </p:nvSpPr>
          <p:spPr>
            <a:xfrm>
              <a:off x="683568" y="5125752"/>
              <a:ext cx="3560911" cy="256481"/>
            </a:xfrm>
            <a:prstGeom prst="rect">
              <a:avLst/>
            </a:prstGeom>
            <a:noFill/>
          </p:spPr>
          <p:txBody>
            <a:bodyPr wrap="none" rtlCol="0">
              <a:spAutoFit/>
            </a:bodyPr>
            <a:lstStyle/>
            <a:p>
              <a:r>
                <a:rPr lang="es-MX" sz="1400" b="1" dirty="0" smtClean="0">
                  <a:solidFill>
                    <a:schemeClr val="accent5">
                      <a:lumMod val="50000"/>
                    </a:schemeClr>
                  </a:solidFill>
                </a:rPr>
                <a:t>Ejemplo Estado de Cuenta Productiva Inbursa</a:t>
              </a:r>
              <a:endParaRPr lang="es-MX" sz="1400" b="1" dirty="0">
                <a:solidFill>
                  <a:schemeClr val="accent5">
                    <a:lumMod val="50000"/>
                  </a:schemeClr>
                </a:solidFill>
              </a:endParaRPr>
            </a:p>
          </p:txBody>
        </p:sp>
        <p:sp>
          <p:nvSpPr>
            <p:cNvPr id="33" name="32 CuadroTexto"/>
            <p:cNvSpPr txBox="1"/>
            <p:nvPr/>
          </p:nvSpPr>
          <p:spPr>
            <a:xfrm>
              <a:off x="4499992" y="5125752"/>
              <a:ext cx="3690113" cy="256481"/>
            </a:xfrm>
            <a:prstGeom prst="rect">
              <a:avLst/>
            </a:prstGeom>
            <a:noFill/>
          </p:spPr>
          <p:txBody>
            <a:bodyPr wrap="none" rtlCol="0">
              <a:spAutoFit/>
            </a:bodyPr>
            <a:lstStyle/>
            <a:p>
              <a:r>
                <a:rPr lang="es-MX" sz="1400" b="1" dirty="0" smtClean="0">
                  <a:solidFill>
                    <a:schemeClr val="accent5">
                      <a:lumMod val="50000"/>
                    </a:schemeClr>
                  </a:solidFill>
                </a:rPr>
                <a:t>Ejemplo Estado de Cuenta Productiva Banamex</a:t>
              </a:r>
              <a:endParaRPr lang="es-MX" sz="1400" b="1" dirty="0">
                <a:solidFill>
                  <a:schemeClr val="accent5">
                    <a:lumMod val="50000"/>
                  </a:schemeClr>
                </a:solidFill>
              </a:endParaRPr>
            </a:p>
          </p:txBody>
        </p:sp>
      </p:grpSp>
      <p:sp>
        <p:nvSpPr>
          <p:cNvPr id="20" name="19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3" name="0 Imagen"/>
          <p:cNvPicPr/>
          <p:nvPr/>
        </p:nvPicPr>
        <p:blipFill>
          <a:blip r:embed="rId5"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sp>
        <p:nvSpPr>
          <p:cNvPr id="24" name="23 Rectángulo"/>
          <p:cNvSpPr/>
          <p:nvPr/>
        </p:nvSpPr>
        <p:spPr>
          <a:xfrm>
            <a:off x="241470" y="242645"/>
            <a:ext cx="5050610" cy="954107"/>
          </a:xfrm>
          <a:prstGeom prst="rect">
            <a:avLst/>
          </a:prstGeom>
        </p:spPr>
        <p:txBody>
          <a:bodyPr wrap="square">
            <a:spAutoFit/>
          </a:bodyPr>
          <a:lstStyle/>
          <a:p>
            <a:r>
              <a:rPr lang="es-MX" sz="2800" b="1" dirty="0">
                <a:solidFill>
                  <a:schemeClr val="accent5">
                    <a:lumMod val="50000"/>
                  </a:schemeClr>
                </a:solidFill>
              </a:rPr>
              <a:t>Rendimientos</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cxnSp>
        <p:nvCxnSpPr>
          <p:cNvPr id="25" name="24 Conector recto"/>
          <p:cNvCxnSpPr/>
          <p:nvPr/>
        </p:nvCxnSpPr>
        <p:spPr>
          <a:xfrm>
            <a:off x="0" y="996985"/>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6146766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250574" y="1268760"/>
            <a:ext cx="3025282" cy="1323439"/>
          </a:xfrm>
          <a:prstGeom prst="rect">
            <a:avLst/>
          </a:prstGeom>
        </p:spPr>
        <p:txBody>
          <a:bodyPr wrap="square">
            <a:spAutoFit/>
          </a:bodyPr>
          <a:lstStyle/>
          <a:p>
            <a:r>
              <a:rPr lang="es-MX" sz="2000" b="1" dirty="0" smtClean="0">
                <a:solidFill>
                  <a:schemeClr val="accent5">
                    <a:lumMod val="50000"/>
                  </a:schemeClr>
                </a:solidFill>
                <a:latin typeface="+mj-lt"/>
              </a:rPr>
              <a:t>Solicitud de línea de captura (rendimientos y reintegros)</a:t>
            </a:r>
            <a:endParaRPr lang="es-MX" sz="2000" dirty="0">
              <a:solidFill>
                <a:schemeClr val="accent5">
                  <a:lumMod val="50000"/>
                </a:schemeClr>
              </a:solidFill>
              <a:latin typeface="+mj-lt"/>
            </a:endParaRPr>
          </a:p>
          <a:p>
            <a:endParaRPr lang="es-MX" sz="2000" dirty="0">
              <a:solidFill>
                <a:schemeClr val="accent5">
                  <a:lumMod val="50000"/>
                </a:schemeClr>
              </a:solidFill>
              <a:latin typeface="+mj-lt"/>
            </a:endParaRPr>
          </a:p>
        </p:txBody>
      </p:sp>
      <p:sp>
        <p:nvSpPr>
          <p:cNvPr id="2" name="1 Rectángulo"/>
          <p:cNvSpPr/>
          <p:nvPr/>
        </p:nvSpPr>
        <p:spPr>
          <a:xfrm>
            <a:off x="251520" y="6194107"/>
            <a:ext cx="3600400" cy="345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7 Rectángulo"/>
          <p:cNvSpPr/>
          <p:nvPr/>
        </p:nvSpPr>
        <p:spPr>
          <a:xfrm>
            <a:off x="219089" y="2218157"/>
            <a:ext cx="3024336" cy="3139321"/>
          </a:xfrm>
          <a:prstGeom prst="rect">
            <a:avLst/>
          </a:prstGeom>
        </p:spPr>
        <p:txBody>
          <a:bodyPr wrap="square">
            <a:spAutoFit/>
          </a:bodyPr>
          <a:lstStyle/>
          <a:p>
            <a:pPr algn="just"/>
            <a:r>
              <a:rPr lang="es-MX" dirty="0"/>
              <a:t> </a:t>
            </a:r>
            <a:r>
              <a:rPr lang="es-MX" dirty="0" smtClean="0"/>
              <a:t>  </a:t>
            </a:r>
            <a:endParaRPr lang="es-MX" dirty="0"/>
          </a:p>
          <a:p>
            <a:pPr algn="just"/>
            <a:r>
              <a:rPr lang="es-MX" dirty="0"/>
              <a:t>El BEN deberá proporcionar a CANIETI los siguientes datos por correo electrónico</a:t>
            </a:r>
            <a:r>
              <a:rPr lang="es-MX" dirty="0" smtClean="0"/>
              <a:t>:</a:t>
            </a:r>
          </a:p>
          <a:p>
            <a:pPr algn="just"/>
            <a:endParaRPr lang="es-MX" dirty="0"/>
          </a:p>
          <a:p>
            <a:pPr algn="just"/>
            <a:r>
              <a:rPr lang="es-MX" b="1" dirty="0" smtClean="0"/>
              <a:t>Una </a:t>
            </a:r>
            <a:r>
              <a:rPr lang="es-MX" b="1" dirty="0"/>
              <a:t>vez realizado el pago, deberá de enviar al OP el </a:t>
            </a:r>
            <a:r>
              <a:rPr lang="es-MX" b="1" dirty="0" smtClean="0"/>
              <a:t>comprobante original (Ventanilla); </a:t>
            </a:r>
            <a:r>
              <a:rPr lang="es-MX" b="1" dirty="0"/>
              <a:t>lo anterior para su correcta comprobación</a:t>
            </a:r>
            <a:r>
              <a:rPr lang="es-MX" dirty="0" smtClean="0"/>
              <a:t>.</a:t>
            </a:r>
          </a:p>
          <a:p>
            <a:pPr algn="just"/>
            <a:endParaRPr lang="es-MX" dirty="0"/>
          </a:p>
        </p:txBody>
      </p:sp>
      <p:sp>
        <p:nvSpPr>
          <p:cNvPr id="13" name="12 Rectángulo"/>
          <p:cNvSpPr/>
          <p:nvPr/>
        </p:nvSpPr>
        <p:spPr>
          <a:xfrm>
            <a:off x="2915816" y="6021288"/>
            <a:ext cx="5945183" cy="523220"/>
          </a:xfrm>
          <a:prstGeom prst="rect">
            <a:avLst/>
          </a:prstGeom>
        </p:spPr>
        <p:txBody>
          <a:bodyPr wrap="square">
            <a:spAutoFit/>
          </a:bodyPr>
          <a:lstStyle/>
          <a:p>
            <a:pPr algn="r"/>
            <a:r>
              <a:rPr lang="es-MX" sz="1400" b="1" dirty="0">
                <a:solidFill>
                  <a:schemeClr val="accent5">
                    <a:lumMod val="50000"/>
                  </a:schemeClr>
                </a:solidFill>
              </a:rPr>
              <a:t>COP 2015</a:t>
            </a:r>
            <a:r>
              <a:rPr lang="es-MX" sz="1400" b="1" dirty="0" smtClean="0">
                <a:solidFill>
                  <a:schemeClr val="accent5">
                    <a:lumMod val="50000"/>
                  </a:schemeClr>
                </a:solidFill>
              </a:rPr>
              <a:t>. Numeral 2.1.9.2 Solicitud envío de línea de captura</a:t>
            </a:r>
            <a:endParaRPr lang="es-MX" sz="1400" b="1" dirty="0">
              <a:solidFill>
                <a:schemeClr val="accent5">
                  <a:lumMod val="50000"/>
                </a:schemeClr>
              </a:solidFill>
            </a:endParaRPr>
          </a:p>
          <a:p>
            <a:pPr algn="r"/>
            <a:endParaRPr lang="es-MX" sz="1400" b="1" dirty="0">
              <a:solidFill>
                <a:schemeClr val="accent5">
                  <a:lumMod val="50000"/>
                </a:schemeClr>
              </a:solidFill>
            </a:endParaRPr>
          </a:p>
        </p:txBody>
      </p:sp>
      <p:grpSp>
        <p:nvGrpSpPr>
          <p:cNvPr id="25" name="24 Grupo"/>
          <p:cNvGrpSpPr/>
          <p:nvPr/>
        </p:nvGrpSpPr>
        <p:grpSpPr>
          <a:xfrm>
            <a:off x="3635897" y="1351131"/>
            <a:ext cx="5256584" cy="5030197"/>
            <a:chOff x="841038" y="1589149"/>
            <a:chExt cx="6251576" cy="3868261"/>
          </a:xfrm>
        </p:grpSpPr>
        <p:pic>
          <p:nvPicPr>
            <p:cNvPr id="1229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038" y="1589149"/>
              <a:ext cx="6251575"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039" y="2580860"/>
              <a:ext cx="6251575" cy="287655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19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2" name="0 Imagen"/>
          <p:cNvPicPr/>
          <p:nvPr/>
        </p:nvPicPr>
        <p:blipFill>
          <a:blip r:embed="rId5"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23" name="22 Conector recto"/>
          <p:cNvCxnSpPr/>
          <p:nvPr/>
        </p:nvCxnSpPr>
        <p:spPr>
          <a:xfrm>
            <a:off x="0" y="996985"/>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24" name="23 Rectángulo"/>
          <p:cNvSpPr/>
          <p:nvPr/>
        </p:nvSpPr>
        <p:spPr>
          <a:xfrm>
            <a:off x="241470" y="242645"/>
            <a:ext cx="5050610" cy="954107"/>
          </a:xfrm>
          <a:prstGeom prst="rect">
            <a:avLst/>
          </a:prstGeom>
        </p:spPr>
        <p:txBody>
          <a:bodyPr wrap="square">
            <a:spAutoFit/>
          </a:bodyPr>
          <a:lstStyle/>
          <a:p>
            <a:r>
              <a:rPr lang="es-MX" sz="2800" b="1" dirty="0" smtClean="0">
                <a:solidFill>
                  <a:schemeClr val="accent5">
                    <a:lumMod val="50000"/>
                  </a:schemeClr>
                </a:solidFill>
                <a:latin typeface="+mj-lt"/>
              </a:rPr>
              <a:t>Rendimientos</a:t>
            </a:r>
            <a:endParaRPr lang="es-MX" sz="2800" b="1" dirty="0">
              <a:solidFill>
                <a:schemeClr val="accent5">
                  <a:lumMod val="50000"/>
                </a:schemeClr>
              </a:solidFill>
              <a:latin typeface="+mj-lt"/>
            </a:endParaRP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5" name="4 Abrir llave"/>
          <p:cNvSpPr/>
          <p:nvPr/>
        </p:nvSpPr>
        <p:spPr>
          <a:xfrm>
            <a:off x="3275856" y="1317493"/>
            <a:ext cx="504056" cy="4454133"/>
          </a:xfrm>
          <a:prstGeom prst="leftBrace">
            <a:avLst>
              <a:gd name="adj1" fmla="val 8333"/>
              <a:gd name="adj2" fmla="val 3651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Tree>
    <p:extLst>
      <p:ext uri="{BB962C8B-B14F-4D97-AF65-F5344CB8AC3E}">
        <p14:creationId xmlns:p14="http://schemas.microsoft.com/office/powerpoint/2010/main" val="12203858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6194107"/>
            <a:ext cx="3600400" cy="345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7 Rectángulo"/>
          <p:cNvSpPr/>
          <p:nvPr/>
        </p:nvSpPr>
        <p:spPr>
          <a:xfrm>
            <a:off x="179512" y="1269915"/>
            <a:ext cx="3791618" cy="4016484"/>
          </a:xfrm>
          <a:prstGeom prst="rect">
            <a:avLst/>
          </a:prstGeom>
        </p:spPr>
        <p:txBody>
          <a:bodyPr wrap="square">
            <a:spAutoFit/>
          </a:bodyPr>
          <a:lstStyle/>
          <a:p>
            <a:pPr algn="just"/>
            <a:r>
              <a:rPr lang="es-MX" sz="1500" dirty="0" smtClean="0"/>
              <a:t>1) Si </a:t>
            </a:r>
            <a:r>
              <a:rPr lang="es-MX" sz="1500" dirty="0"/>
              <a:t>el Recurso Federal </a:t>
            </a:r>
            <a:r>
              <a:rPr lang="es-MX" sz="1500" b="1" dirty="0"/>
              <a:t>no </a:t>
            </a:r>
            <a:r>
              <a:rPr lang="es-MX" sz="1500" b="1" dirty="0" smtClean="0"/>
              <a:t>se devenga o comprueba </a:t>
            </a:r>
            <a:r>
              <a:rPr lang="es-MX" sz="1500" dirty="0" smtClean="0"/>
              <a:t>correctamente, </a:t>
            </a:r>
            <a:r>
              <a:rPr lang="es-MX" sz="1500" dirty="0"/>
              <a:t>la I.E. </a:t>
            </a:r>
            <a:r>
              <a:rPr lang="es-MX" sz="1500" dirty="0" smtClean="0"/>
              <a:t>determinará y solicitará </a:t>
            </a:r>
            <a:r>
              <a:rPr lang="es-MX" sz="1500" dirty="0"/>
              <a:t>el reintegro correspondiente para su pago a la </a:t>
            </a:r>
            <a:r>
              <a:rPr lang="es-MX" sz="1500" dirty="0" smtClean="0"/>
              <a:t>TESOFE</a:t>
            </a:r>
            <a:r>
              <a:rPr lang="es-MX" sz="1500" dirty="0"/>
              <a:t>,</a:t>
            </a:r>
            <a:r>
              <a:rPr lang="es-MX" sz="1500" b="1" dirty="0" smtClean="0"/>
              <a:t> </a:t>
            </a:r>
            <a:r>
              <a:rPr lang="es-MX" sz="1500" b="1" dirty="0"/>
              <a:t>mismo que será comunicado al beneficiario a través del Organismo Promotor (CANIETI).</a:t>
            </a:r>
            <a:endParaRPr lang="es-MX" sz="1500" dirty="0"/>
          </a:p>
          <a:p>
            <a:pPr algn="just"/>
            <a:r>
              <a:rPr lang="es-MX" sz="1500" dirty="0"/>
              <a:t> </a:t>
            </a:r>
          </a:p>
          <a:p>
            <a:pPr algn="just"/>
            <a:r>
              <a:rPr lang="es-MX" sz="1500" dirty="0"/>
              <a:t>  </a:t>
            </a:r>
          </a:p>
          <a:p>
            <a:pPr algn="just"/>
            <a:r>
              <a:rPr lang="es-MX" sz="1500" dirty="0"/>
              <a:t>2) Aplicará </a:t>
            </a:r>
            <a:r>
              <a:rPr lang="es-MX" sz="1500" dirty="0" smtClean="0"/>
              <a:t>en caso de </a:t>
            </a:r>
            <a:r>
              <a:rPr lang="es-MX" sz="1500" dirty="0"/>
              <a:t>ahorros, comprobaciones parciales, cancelaciones y sanciones </a:t>
            </a:r>
            <a:r>
              <a:rPr lang="es-MX" sz="1500" dirty="0" smtClean="0"/>
              <a:t>o </a:t>
            </a:r>
            <a:r>
              <a:rPr lang="es-MX" sz="1500" b="1" dirty="0" smtClean="0"/>
              <a:t>por </a:t>
            </a:r>
            <a:r>
              <a:rPr lang="es-MX" sz="1500" b="1" dirty="0"/>
              <a:t>no documentar en el Reporte </a:t>
            </a:r>
            <a:r>
              <a:rPr lang="es-MX" sz="1500" b="1" dirty="0" smtClean="0"/>
              <a:t>Final: </a:t>
            </a:r>
            <a:r>
              <a:rPr lang="es-MX" sz="1500" dirty="0"/>
              <a:t>metas, indicadores, entregables</a:t>
            </a:r>
            <a:r>
              <a:rPr lang="es-MX" sz="1500" dirty="0" smtClean="0"/>
              <a:t>, </a:t>
            </a:r>
            <a:r>
              <a:rPr lang="es-MX" sz="1500" dirty="0"/>
              <a:t>así como los recursos no ejercidos o remanentes en la cuenta del PROSOFT. </a:t>
            </a:r>
            <a:endParaRPr lang="es-MX" sz="1500" dirty="0" smtClean="0"/>
          </a:p>
          <a:p>
            <a:pPr algn="just"/>
            <a:endParaRPr lang="es-MX" sz="1500" b="1" u="heavy" dirty="0">
              <a:solidFill>
                <a:schemeClr val="accent5">
                  <a:lumMod val="75000"/>
                </a:schemeClr>
              </a:solidFill>
            </a:endParaRPr>
          </a:p>
          <a:p>
            <a:pPr algn="just"/>
            <a:r>
              <a:rPr lang="es-MX" sz="1500" b="1" u="heavy" dirty="0" smtClean="0">
                <a:solidFill>
                  <a:schemeClr val="accent5">
                    <a:lumMod val="75000"/>
                  </a:schemeClr>
                </a:solidFill>
              </a:rPr>
              <a:t>Todo reintegro debe ir acompañado de su carta motivo y solicitud de </a:t>
            </a:r>
            <a:r>
              <a:rPr lang="es-MX" sz="1500" b="1" u="heavy" dirty="0" err="1" smtClean="0">
                <a:solidFill>
                  <a:schemeClr val="accent5">
                    <a:lumMod val="75000"/>
                  </a:schemeClr>
                </a:solidFill>
              </a:rPr>
              <a:t>linea</a:t>
            </a:r>
            <a:r>
              <a:rPr lang="es-MX" sz="1500" b="1" u="heavy" dirty="0" smtClean="0">
                <a:solidFill>
                  <a:schemeClr val="accent5">
                    <a:lumMod val="75000"/>
                  </a:schemeClr>
                </a:solidFill>
              </a:rPr>
              <a:t> de captura.</a:t>
            </a:r>
            <a:endParaRPr lang="es-MX" sz="1500" b="1" dirty="0">
              <a:solidFill>
                <a:schemeClr val="accent5">
                  <a:lumMod val="75000"/>
                </a:schemeClr>
              </a:solidFill>
            </a:endParaRPr>
          </a:p>
        </p:txBody>
      </p:sp>
      <p:sp>
        <p:nvSpPr>
          <p:cNvPr id="13" name="12 Rectángulo"/>
          <p:cNvSpPr/>
          <p:nvPr/>
        </p:nvSpPr>
        <p:spPr>
          <a:xfrm>
            <a:off x="648505" y="6066013"/>
            <a:ext cx="8208911" cy="307777"/>
          </a:xfrm>
          <a:prstGeom prst="rect">
            <a:avLst/>
          </a:prstGeom>
        </p:spPr>
        <p:txBody>
          <a:bodyPr wrap="square">
            <a:spAutoFit/>
          </a:bodyPr>
          <a:lstStyle/>
          <a:p>
            <a:pPr algn="r"/>
            <a:r>
              <a:rPr lang="es-MX" sz="1400" b="1" dirty="0" smtClean="0">
                <a:solidFill>
                  <a:schemeClr val="accent5">
                    <a:lumMod val="50000"/>
                  </a:schemeClr>
                </a:solidFill>
                <a:latin typeface="+mj-lt"/>
              </a:rPr>
              <a:t>ROP, Regla 21, Rubro II, inciso d) Solicitud de reintegro</a:t>
            </a:r>
            <a:endParaRPr lang="es-MX" sz="1400" b="1" dirty="0">
              <a:solidFill>
                <a:schemeClr val="accent5">
                  <a:lumMod val="50000"/>
                </a:schemeClr>
              </a:solidFill>
              <a:latin typeface="+mj-lt"/>
            </a:endParaRPr>
          </a:p>
        </p:txBody>
      </p:sp>
      <p:sp>
        <p:nvSpPr>
          <p:cNvPr id="12" name="11 CuadroTexto"/>
          <p:cNvSpPr txBox="1"/>
          <p:nvPr/>
        </p:nvSpPr>
        <p:spPr>
          <a:xfrm>
            <a:off x="5383792" y="1022538"/>
            <a:ext cx="3292664" cy="307777"/>
          </a:xfrm>
          <a:prstGeom prst="rect">
            <a:avLst/>
          </a:prstGeom>
          <a:noFill/>
        </p:spPr>
        <p:txBody>
          <a:bodyPr wrap="square" rtlCol="0">
            <a:spAutoFit/>
          </a:bodyPr>
          <a:lstStyle/>
          <a:p>
            <a:r>
              <a:rPr lang="es-MX" sz="1400" b="1" dirty="0" smtClean="0">
                <a:solidFill>
                  <a:schemeClr val="accent5">
                    <a:lumMod val="50000"/>
                  </a:schemeClr>
                </a:solidFill>
              </a:rPr>
              <a:t>Formato Carta Motivo de Reintegro</a:t>
            </a:r>
            <a:endParaRPr lang="es-MX" sz="1400" b="1" dirty="0">
              <a:solidFill>
                <a:schemeClr val="accent5">
                  <a:lumMod val="50000"/>
                </a:schemeClr>
              </a:solidFill>
            </a:endParaRPr>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920" y="1268759"/>
            <a:ext cx="4462540" cy="48389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14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7" name="0 Imagen"/>
          <p:cNvPicPr/>
          <p:nvPr/>
        </p:nvPicPr>
        <p:blipFill>
          <a:blip r:embed="rId4"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18" name="17 Conector recto"/>
          <p:cNvCxnSpPr/>
          <p:nvPr/>
        </p:nvCxnSpPr>
        <p:spPr>
          <a:xfrm>
            <a:off x="0" y="996985"/>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9" name="18 Rectángulo"/>
          <p:cNvSpPr/>
          <p:nvPr/>
        </p:nvSpPr>
        <p:spPr>
          <a:xfrm>
            <a:off x="241470" y="242645"/>
            <a:ext cx="5050610" cy="954107"/>
          </a:xfrm>
          <a:prstGeom prst="rect">
            <a:avLst/>
          </a:prstGeom>
        </p:spPr>
        <p:txBody>
          <a:bodyPr wrap="square">
            <a:spAutoFit/>
          </a:bodyPr>
          <a:lstStyle/>
          <a:p>
            <a:r>
              <a:rPr lang="es-MX" sz="2800" b="1" dirty="0" smtClean="0">
                <a:solidFill>
                  <a:schemeClr val="accent5">
                    <a:lumMod val="50000"/>
                  </a:schemeClr>
                </a:solidFill>
                <a:latin typeface="+mj-lt"/>
              </a:rPr>
              <a:t>Reintegros</a:t>
            </a:r>
            <a:endParaRPr lang="es-MX" sz="2800" b="1" dirty="0">
              <a:solidFill>
                <a:schemeClr val="accent5">
                  <a:lumMod val="50000"/>
                </a:schemeClr>
              </a:solidFill>
              <a:latin typeface="+mj-lt"/>
            </a:endParaRP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72818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370327" y="1244660"/>
            <a:ext cx="5209785" cy="707886"/>
          </a:xfrm>
          <a:prstGeom prst="rect">
            <a:avLst/>
          </a:prstGeom>
        </p:spPr>
        <p:txBody>
          <a:bodyPr wrap="square">
            <a:spAutoFit/>
          </a:bodyPr>
          <a:lstStyle/>
          <a:p>
            <a:pPr algn="just"/>
            <a:r>
              <a:rPr lang="es-MX" sz="2000" b="1" dirty="0" smtClean="0">
                <a:solidFill>
                  <a:schemeClr val="accent5">
                    <a:lumMod val="50000"/>
                  </a:schemeClr>
                </a:solidFill>
              </a:rPr>
              <a:t>Penas por atrasos en reintegros</a:t>
            </a:r>
            <a:endParaRPr lang="es-MX" sz="2000" dirty="0">
              <a:solidFill>
                <a:schemeClr val="accent5">
                  <a:lumMod val="50000"/>
                </a:schemeClr>
              </a:solidFill>
            </a:endParaRPr>
          </a:p>
          <a:p>
            <a:pPr algn="just"/>
            <a:endParaRPr lang="es-MX" sz="2000" dirty="0">
              <a:solidFill>
                <a:schemeClr val="accent5">
                  <a:lumMod val="50000"/>
                </a:schemeClr>
              </a:solidFill>
            </a:endParaRPr>
          </a:p>
        </p:txBody>
      </p:sp>
      <p:sp>
        <p:nvSpPr>
          <p:cNvPr id="2" name="1 Rectángulo"/>
          <p:cNvSpPr/>
          <p:nvPr/>
        </p:nvSpPr>
        <p:spPr>
          <a:xfrm>
            <a:off x="251520" y="6194107"/>
            <a:ext cx="3600400" cy="345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Rectángulo"/>
          <p:cNvSpPr/>
          <p:nvPr/>
        </p:nvSpPr>
        <p:spPr>
          <a:xfrm>
            <a:off x="251520" y="1857598"/>
            <a:ext cx="8568952" cy="923330"/>
          </a:xfrm>
          <a:prstGeom prst="rect">
            <a:avLst/>
          </a:prstGeom>
        </p:spPr>
        <p:txBody>
          <a:bodyPr wrap="square">
            <a:spAutoFit/>
          </a:bodyPr>
          <a:lstStyle/>
          <a:p>
            <a:pPr algn="just"/>
            <a:r>
              <a:rPr lang="es-MX" b="1" dirty="0"/>
              <a:t>El  Beneficiario  que  no  reintegre  los  recursos  en  el  plazo  establecido  en  las presentes reglas, </a:t>
            </a:r>
            <a:r>
              <a:rPr lang="es-MX" dirty="0"/>
              <a:t>deberá pagar una pena por atraso multiplicando el importe no reintegrado oportunamente por el número de días naturales de retraso y la tasa diaria.</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566" y="3140968"/>
            <a:ext cx="4676775"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p:nvPr/>
        </p:nvSpPr>
        <p:spPr>
          <a:xfrm>
            <a:off x="333982" y="4521894"/>
            <a:ext cx="8630506" cy="923330"/>
          </a:xfrm>
          <a:prstGeom prst="rect">
            <a:avLst/>
          </a:prstGeom>
        </p:spPr>
        <p:txBody>
          <a:bodyPr wrap="square">
            <a:spAutoFit/>
          </a:bodyPr>
          <a:lstStyle/>
          <a:p>
            <a:r>
              <a:rPr lang="es-MX" dirty="0"/>
              <a:t>En el caso de que el </a:t>
            </a:r>
            <a:r>
              <a:rPr lang="es-MX" b="1" dirty="0"/>
              <a:t>BEN no pague la pena</a:t>
            </a:r>
            <a:r>
              <a:rPr lang="es-MX" dirty="0"/>
              <a:t>, la IE informará a la TESOFE para que </a:t>
            </a:r>
            <a:r>
              <a:rPr lang="es-MX" dirty="0" smtClean="0"/>
              <a:t>conforme </a:t>
            </a:r>
            <a:r>
              <a:rPr lang="es-MX" dirty="0"/>
              <a:t>a sus atribuciones aplique las </a:t>
            </a:r>
            <a:r>
              <a:rPr lang="es-MX" b="1" dirty="0"/>
              <a:t>infracciones y sanciones</a:t>
            </a:r>
            <a:r>
              <a:rPr lang="es-MX" dirty="0"/>
              <a:t>, sin menoscabo de las acciones legales que la SE pueda llevar a cabo</a:t>
            </a:r>
            <a:r>
              <a:rPr lang="es-MX" b="1" dirty="0"/>
              <a:t>.</a:t>
            </a:r>
            <a:endParaRPr lang="es-MX" dirty="0"/>
          </a:p>
        </p:txBody>
      </p:sp>
      <p:sp>
        <p:nvSpPr>
          <p:cNvPr id="15" name="14 Rectángulo"/>
          <p:cNvSpPr/>
          <p:nvPr/>
        </p:nvSpPr>
        <p:spPr>
          <a:xfrm>
            <a:off x="4288999" y="5949280"/>
            <a:ext cx="4572000" cy="307777"/>
          </a:xfrm>
          <a:prstGeom prst="rect">
            <a:avLst/>
          </a:prstGeom>
        </p:spPr>
        <p:txBody>
          <a:bodyPr>
            <a:spAutoFit/>
          </a:bodyPr>
          <a:lstStyle/>
          <a:p>
            <a:pPr algn="r"/>
            <a:r>
              <a:rPr lang="es-MX" sz="1400" b="1" dirty="0" smtClean="0">
                <a:solidFill>
                  <a:schemeClr val="accent5">
                    <a:lumMod val="50000"/>
                  </a:schemeClr>
                </a:solidFill>
              </a:rPr>
              <a:t>ROP, Regla 18, Penas por atrasos en reintegros</a:t>
            </a:r>
            <a:endParaRPr lang="es-MX" sz="1400" b="1" dirty="0">
              <a:solidFill>
                <a:schemeClr val="accent5">
                  <a:lumMod val="50000"/>
                </a:schemeClr>
              </a:solidFill>
            </a:endParaRPr>
          </a:p>
        </p:txBody>
      </p:sp>
      <p:sp>
        <p:nvSpPr>
          <p:cNvPr id="18" name="17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0" name="0 Imagen"/>
          <p:cNvPicPr/>
          <p:nvPr/>
        </p:nvPicPr>
        <p:blipFill>
          <a:blip r:embed="rId4"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21" name="20 Conector recto"/>
          <p:cNvCxnSpPr/>
          <p:nvPr/>
        </p:nvCxnSpPr>
        <p:spPr>
          <a:xfrm>
            <a:off x="0" y="996985"/>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22" name="21 Rectángulo"/>
          <p:cNvSpPr/>
          <p:nvPr/>
        </p:nvSpPr>
        <p:spPr>
          <a:xfrm>
            <a:off x="241470" y="242645"/>
            <a:ext cx="5050610" cy="954107"/>
          </a:xfrm>
          <a:prstGeom prst="rect">
            <a:avLst/>
          </a:prstGeom>
        </p:spPr>
        <p:txBody>
          <a:bodyPr wrap="square">
            <a:spAutoFit/>
          </a:bodyPr>
          <a:lstStyle/>
          <a:p>
            <a:r>
              <a:rPr lang="es-MX" sz="2800" b="1" dirty="0" smtClean="0">
                <a:solidFill>
                  <a:schemeClr val="accent5">
                    <a:lumMod val="50000"/>
                  </a:schemeClr>
                </a:solidFill>
                <a:latin typeface="+mj-lt"/>
              </a:rPr>
              <a:t>Reintegros</a:t>
            </a:r>
            <a:endParaRPr lang="es-MX" sz="2800" b="1" dirty="0">
              <a:solidFill>
                <a:schemeClr val="accent5">
                  <a:lumMod val="50000"/>
                </a:schemeClr>
              </a:solidFill>
              <a:latin typeface="+mj-lt"/>
            </a:endParaRP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4" name="3 CuadroTexto"/>
          <p:cNvSpPr txBox="1"/>
          <p:nvPr/>
        </p:nvSpPr>
        <p:spPr>
          <a:xfrm>
            <a:off x="3708021" y="3985186"/>
            <a:ext cx="1454437"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lang="es-MX" b="1" dirty="0" smtClean="0">
                <a:solidFill>
                  <a:srgbClr val="006666"/>
                </a:solidFill>
              </a:rPr>
              <a:t>Tasa=  0.75% </a:t>
            </a:r>
            <a:endParaRPr lang="es-MX" b="1" dirty="0">
              <a:solidFill>
                <a:srgbClr val="006666"/>
              </a:solidFill>
            </a:endParaRPr>
          </a:p>
        </p:txBody>
      </p:sp>
    </p:spTree>
    <p:extLst>
      <p:ext uri="{BB962C8B-B14F-4D97-AF65-F5344CB8AC3E}">
        <p14:creationId xmlns:p14="http://schemas.microsoft.com/office/powerpoint/2010/main" val="14233595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dondear rectángulo de esquina diagonal"/>
          <p:cNvSpPr/>
          <p:nvPr/>
        </p:nvSpPr>
        <p:spPr>
          <a:xfrm>
            <a:off x="752149" y="1196752"/>
            <a:ext cx="7639702" cy="4700544"/>
          </a:xfrm>
          <a:prstGeom prst="round2DiagRect">
            <a:avLst/>
          </a:prstGeom>
          <a:solidFill>
            <a:srgbClr val="006666"/>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MX" dirty="0"/>
          </a:p>
        </p:txBody>
      </p:sp>
      <p:sp>
        <p:nvSpPr>
          <p:cNvPr id="11" name="10 Rectángulo"/>
          <p:cNvSpPr/>
          <p:nvPr/>
        </p:nvSpPr>
        <p:spPr>
          <a:xfrm>
            <a:off x="0" y="6453336"/>
            <a:ext cx="9144000" cy="40466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CuadroTexto"/>
          <p:cNvSpPr txBox="1"/>
          <p:nvPr/>
        </p:nvSpPr>
        <p:spPr>
          <a:xfrm>
            <a:off x="1036753" y="2060848"/>
            <a:ext cx="7070493" cy="2862322"/>
          </a:xfrm>
          <a:prstGeom prst="rect">
            <a:avLst/>
          </a:prstGeom>
          <a:noFill/>
        </p:spPr>
        <p:txBody>
          <a:bodyPr wrap="square" rtlCol="0">
            <a:spAutoFit/>
          </a:bodyPr>
          <a:lstStyle/>
          <a:p>
            <a:pPr algn="ctr"/>
            <a:r>
              <a:rPr lang="es-MX"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MODIFICACIONES,</a:t>
            </a:r>
          </a:p>
          <a:p>
            <a:pPr algn="ctr"/>
            <a:r>
              <a:rPr lang="es-MX"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PRÓRROGAS Y/O ACLARACIONES</a:t>
            </a:r>
            <a:endParaRPr lang="es-MX" sz="6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6508195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589934" y="1412776"/>
            <a:ext cx="7964132" cy="4339650"/>
          </a:xfrm>
          <a:prstGeom prst="rect">
            <a:avLst/>
          </a:prstGeom>
        </p:spPr>
        <p:txBody>
          <a:bodyPr wrap="square">
            <a:spAutoFit/>
          </a:bodyPr>
          <a:lstStyle/>
          <a:p>
            <a:pPr algn="just"/>
            <a:r>
              <a:rPr lang="es-MX" sz="2000" b="1" dirty="0" smtClean="0">
                <a:solidFill>
                  <a:schemeClr val="accent5">
                    <a:lumMod val="50000"/>
                  </a:schemeClr>
                </a:solidFill>
                <a:latin typeface="+mj-lt"/>
              </a:rPr>
              <a:t>Modificaciones de entregables</a:t>
            </a:r>
            <a:endParaRPr lang="es-MX" sz="2000" b="1" dirty="0">
              <a:solidFill>
                <a:schemeClr val="accent5">
                  <a:lumMod val="50000"/>
                </a:schemeClr>
              </a:solidFill>
              <a:latin typeface="+mj-lt"/>
            </a:endParaRPr>
          </a:p>
          <a:p>
            <a:pPr algn="just"/>
            <a:endParaRPr lang="es-MX" sz="1600" b="1" dirty="0"/>
          </a:p>
          <a:p>
            <a:pPr algn="just"/>
            <a:r>
              <a:rPr lang="es-MX" sz="1600" b="1" dirty="0"/>
              <a:t>Una vez ministrado el recurso se podrán solicitar en tiempo y toda vez que estas no afecten el impacto, la población objetivo acordados y no impliquen un incremento en el apoyo federal, ni comprometa recursos de ejercicios posteriores.</a:t>
            </a:r>
          </a:p>
          <a:p>
            <a:pPr algn="just"/>
            <a:r>
              <a:rPr lang="es-MX" sz="1600" dirty="0"/>
              <a:t> </a:t>
            </a:r>
          </a:p>
          <a:p>
            <a:pPr algn="just"/>
            <a:r>
              <a:rPr lang="es-MX" sz="1600" dirty="0"/>
              <a:t>Para la modificación de entregables, se deberá validar </a:t>
            </a:r>
            <a:r>
              <a:rPr lang="es-MX" sz="1600" b="1" dirty="0"/>
              <a:t>que no se contraponga a lo establecido en el Anexo A de las </a:t>
            </a:r>
            <a:r>
              <a:rPr lang="es-MX" sz="1600" b="1" dirty="0" smtClean="0"/>
              <a:t>ROP. </a:t>
            </a:r>
            <a:endParaRPr lang="es-MX" sz="1600" dirty="0"/>
          </a:p>
          <a:p>
            <a:pPr algn="just"/>
            <a:r>
              <a:rPr lang="es-MX" sz="1600" dirty="0"/>
              <a:t>  </a:t>
            </a:r>
          </a:p>
          <a:p>
            <a:pPr algn="just"/>
            <a:r>
              <a:rPr lang="es-MX" sz="1600" dirty="0"/>
              <a:t>La solicitud deberá realizarse </a:t>
            </a:r>
            <a:r>
              <a:rPr lang="es-MX" sz="1600" b="1" dirty="0"/>
              <a:t>previa a la modificación </a:t>
            </a:r>
            <a:r>
              <a:rPr lang="es-MX" sz="1600" dirty="0"/>
              <a:t>del proyecto utilizando el formato definido en el Anexo I, y </a:t>
            </a:r>
            <a:r>
              <a:rPr lang="es-MX" sz="1600" b="1" dirty="0"/>
              <a:t>su aprobación se someterá a la autorización del Consejo Directivo del PROSOFT </a:t>
            </a:r>
            <a:r>
              <a:rPr lang="es-MX" sz="1600" dirty="0"/>
              <a:t>por lo menos con un mes de anticipación.</a:t>
            </a:r>
          </a:p>
          <a:p>
            <a:pPr algn="just"/>
            <a:r>
              <a:rPr lang="es-MX" sz="1600" dirty="0"/>
              <a:t>  </a:t>
            </a:r>
          </a:p>
          <a:p>
            <a:pPr algn="just"/>
            <a:r>
              <a:rPr lang="es-MX" sz="1600" b="1" u="heavy" dirty="0"/>
              <a:t>Solo   aplicarán   modificaciones   de   entregables</a:t>
            </a:r>
            <a:r>
              <a:rPr lang="es-MX" sz="1600" u="heavy" dirty="0"/>
              <a:t>;   en   caso   de   cambios   en</a:t>
            </a:r>
            <a:r>
              <a:rPr lang="es-MX" sz="1600" dirty="0"/>
              <a:t> </a:t>
            </a:r>
            <a:r>
              <a:rPr lang="es-MX" sz="1600" b="1" u="heavy" dirty="0"/>
              <a:t>indicadores de impacto </a:t>
            </a:r>
            <a:r>
              <a:rPr lang="es-MX" sz="1600" u="heavy" dirty="0"/>
              <a:t>aplicarán solo sí </a:t>
            </a:r>
            <a:r>
              <a:rPr lang="es-MX" sz="1600" b="1" u="heavy" dirty="0"/>
              <a:t>no disminuyen </a:t>
            </a:r>
            <a:r>
              <a:rPr lang="es-MX" sz="1600" u="heavy" dirty="0"/>
              <a:t>los elementos en cantidad o calidad (empleos mejorados, potenciales, número de empresas atendidas); </a:t>
            </a:r>
            <a:r>
              <a:rPr lang="es-MX" sz="1600" b="1" u="heavy" dirty="0"/>
              <a:t>en caso contrario aplicaría un reintegro</a:t>
            </a:r>
          </a:p>
        </p:txBody>
      </p:sp>
      <p:sp>
        <p:nvSpPr>
          <p:cNvPr id="2" name="1 Rectángulo"/>
          <p:cNvSpPr/>
          <p:nvPr/>
        </p:nvSpPr>
        <p:spPr>
          <a:xfrm>
            <a:off x="251520" y="6194107"/>
            <a:ext cx="3600400" cy="345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7 Rectángulo"/>
          <p:cNvSpPr/>
          <p:nvPr/>
        </p:nvSpPr>
        <p:spPr>
          <a:xfrm>
            <a:off x="4355976" y="5805264"/>
            <a:ext cx="4572000" cy="738664"/>
          </a:xfrm>
          <a:prstGeom prst="rect">
            <a:avLst/>
          </a:prstGeom>
        </p:spPr>
        <p:txBody>
          <a:bodyPr>
            <a:spAutoFit/>
          </a:bodyPr>
          <a:lstStyle/>
          <a:p>
            <a:pPr algn="r"/>
            <a:r>
              <a:rPr lang="es-MX" sz="1400" b="1" dirty="0">
                <a:solidFill>
                  <a:schemeClr val="accent5">
                    <a:lumMod val="50000"/>
                  </a:schemeClr>
                </a:solidFill>
              </a:rPr>
              <a:t>COP 2015. </a:t>
            </a:r>
            <a:r>
              <a:rPr lang="es-MX" sz="1400" b="1" dirty="0" smtClean="0">
                <a:solidFill>
                  <a:schemeClr val="accent5">
                    <a:lumMod val="50000"/>
                  </a:schemeClr>
                </a:solidFill>
              </a:rPr>
              <a:t>Numeral 2.1.10.1 Solicitud de modificaciones de proyectos aprobados</a:t>
            </a:r>
            <a:endParaRPr lang="es-MX" sz="1400" b="1" dirty="0">
              <a:solidFill>
                <a:schemeClr val="accent5">
                  <a:lumMod val="50000"/>
                </a:schemeClr>
              </a:solidFill>
            </a:endParaRPr>
          </a:p>
          <a:p>
            <a:pPr algn="r"/>
            <a:endParaRPr lang="es-MX" sz="1400" b="1" dirty="0">
              <a:solidFill>
                <a:schemeClr val="accent5">
                  <a:lumMod val="50000"/>
                </a:schemeClr>
              </a:solidFill>
            </a:endParaRPr>
          </a:p>
        </p:txBody>
      </p:sp>
      <p:sp>
        <p:nvSpPr>
          <p:cNvPr id="9" name="8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2"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13" name="12 Conector recto"/>
          <p:cNvCxnSpPr/>
          <p:nvPr/>
        </p:nvCxnSpPr>
        <p:spPr>
          <a:xfrm>
            <a:off x="0" y="996985"/>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4" name="13 Rectángulo"/>
          <p:cNvSpPr/>
          <p:nvPr/>
        </p:nvSpPr>
        <p:spPr>
          <a:xfrm>
            <a:off x="241470" y="242645"/>
            <a:ext cx="5050610" cy="954107"/>
          </a:xfrm>
          <a:prstGeom prst="rect">
            <a:avLst/>
          </a:prstGeom>
        </p:spPr>
        <p:txBody>
          <a:bodyPr wrap="square">
            <a:spAutoFit/>
          </a:bodyPr>
          <a:lstStyle/>
          <a:p>
            <a:r>
              <a:rPr lang="es-MX" sz="2800" b="1" dirty="0" smtClean="0">
                <a:solidFill>
                  <a:schemeClr val="accent5">
                    <a:lumMod val="50000"/>
                  </a:schemeClr>
                </a:solidFill>
                <a:latin typeface="+mj-lt"/>
              </a:rPr>
              <a:t>Modificaciones al proyecto</a:t>
            </a:r>
            <a:endParaRPr lang="es-MX" sz="2800" b="1" dirty="0">
              <a:solidFill>
                <a:schemeClr val="accent5">
                  <a:lumMod val="50000"/>
                </a:schemeClr>
              </a:solidFill>
              <a:latin typeface="+mj-lt"/>
            </a:endParaRP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693300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467544" y="1772816"/>
            <a:ext cx="7964132" cy="3970318"/>
          </a:xfrm>
          <a:prstGeom prst="rect">
            <a:avLst/>
          </a:prstGeom>
        </p:spPr>
        <p:txBody>
          <a:bodyPr wrap="square">
            <a:spAutoFit/>
          </a:bodyPr>
          <a:lstStyle/>
          <a:p>
            <a:pPr algn="just"/>
            <a:r>
              <a:rPr lang="es-MX" dirty="0"/>
              <a:t>Las   modificaciones  sólo   podrán   solicitarse   si   los   BEN   se   encuentra   </a:t>
            </a:r>
            <a:r>
              <a:rPr lang="es-MX" dirty="0" smtClean="0"/>
              <a:t>en </a:t>
            </a:r>
            <a:r>
              <a:rPr lang="es-MX" b="1" dirty="0" smtClean="0"/>
              <a:t>cumplimiento </a:t>
            </a:r>
            <a:r>
              <a:rPr lang="es-MX" b="1" dirty="0"/>
              <a:t>de sus obligaciones</a:t>
            </a:r>
            <a:r>
              <a:rPr lang="es-MX" dirty="0"/>
              <a:t>, por lo cual </a:t>
            </a:r>
            <a:r>
              <a:rPr lang="es-MX" b="1" dirty="0"/>
              <a:t>no se procesarán solicitudes si </a:t>
            </a:r>
            <a:r>
              <a:rPr lang="es-MX" b="1" dirty="0" smtClean="0"/>
              <a:t>el BEN </a:t>
            </a:r>
            <a:r>
              <a:rPr lang="es-MX" b="1" dirty="0"/>
              <a:t>no está al corriente </a:t>
            </a:r>
            <a:r>
              <a:rPr lang="es-MX" dirty="0"/>
              <a:t>en la presentación de sus reporte avances, conforme a</a:t>
            </a:r>
            <a:r>
              <a:rPr lang="es-MX" b="1" dirty="0" smtClean="0">
                <a:solidFill>
                  <a:schemeClr val="accent3">
                    <a:lumMod val="50000"/>
                  </a:schemeClr>
                </a:solidFill>
              </a:rPr>
              <a:t> </a:t>
            </a:r>
            <a:r>
              <a:rPr lang="es-MX" b="1" dirty="0" smtClean="0">
                <a:solidFill>
                  <a:schemeClr val="accent5">
                    <a:lumMod val="50000"/>
                  </a:schemeClr>
                </a:solidFill>
              </a:rPr>
              <a:t>COP </a:t>
            </a:r>
            <a:r>
              <a:rPr lang="es-MX" b="1" dirty="0">
                <a:solidFill>
                  <a:schemeClr val="accent5">
                    <a:lumMod val="50000"/>
                  </a:schemeClr>
                </a:solidFill>
              </a:rPr>
              <a:t>2015 </a:t>
            </a:r>
            <a:r>
              <a:rPr lang="es-MX" b="1" dirty="0" smtClean="0">
                <a:solidFill>
                  <a:schemeClr val="accent5">
                    <a:lumMod val="50000"/>
                  </a:schemeClr>
                </a:solidFill>
              </a:rPr>
              <a:t>Numeral </a:t>
            </a:r>
            <a:r>
              <a:rPr lang="es-MX" b="1" dirty="0">
                <a:solidFill>
                  <a:schemeClr val="accent5">
                    <a:lumMod val="50000"/>
                  </a:schemeClr>
                </a:solidFill>
              </a:rPr>
              <a:t>2.1.10.1 Rubro </a:t>
            </a:r>
            <a:r>
              <a:rPr lang="es-MX" b="1" dirty="0" smtClean="0">
                <a:solidFill>
                  <a:schemeClr val="accent5">
                    <a:lumMod val="50000"/>
                  </a:schemeClr>
                </a:solidFill>
              </a:rPr>
              <a:t>II</a:t>
            </a:r>
            <a:endParaRPr lang="es-MX" b="1" dirty="0">
              <a:solidFill>
                <a:schemeClr val="accent5">
                  <a:lumMod val="50000"/>
                </a:schemeClr>
              </a:solidFill>
            </a:endParaRPr>
          </a:p>
          <a:p>
            <a:r>
              <a:rPr lang="es-MX" dirty="0"/>
              <a:t>  </a:t>
            </a:r>
          </a:p>
          <a:p>
            <a:pPr algn="just"/>
            <a:r>
              <a:rPr lang="es-MX" u="sng" dirty="0"/>
              <a:t>En  caso  de  existir  </a:t>
            </a:r>
            <a:r>
              <a:rPr lang="es-MX" b="1" u="sng" dirty="0"/>
              <a:t>reducción</a:t>
            </a:r>
            <a:r>
              <a:rPr lang="es-MX" u="sng" dirty="0"/>
              <a:t>  de  número  </a:t>
            </a:r>
            <a:r>
              <a:rPr lang="es-MX" b="1" u="sng" dirty="0"/>
              <a:t>de  entregables</a:t>
            </a:r>
            <a:r>
              <a:rPr lang="es-MX" u="sng" dirty="0"/>
              <a:t>,  calidad  o  precio </a:t>
            </a:r>
            <a:r>
              <a:rPr lang="es-MX" b="1" u="sng" dirty="0"/>
              <a:t>implicará un reintegro </a:t>
            </a:r>
            <a:r>
              <a:rPr lang="es-MX" u="sng" dirty="0"/>
              <a:t>calculado por la Secretaría de Economía</a:t>
            </a:r>
          </a:p>
          <a:p>
            <a:r>
              <a:rPr lang="es-MX" dirty="0"/>
              <a:t>  </a:t>
            </a:r>
          </a:p>
          <a:p>
            <a:r>
              <a:rPr lang="es-MX" dirty="0"/>
              <a:t>Si se realizará alguna modificación </a:t>
            </a:r>
            <a:r>
              <a:rPr lang="es-MX" b="1" dirty="0"/>
              <a:t>previa a la autorización </a:t>
            </a:r>
            <a:r>
              <a:rPr lang="es-MX" dirty="0"/>
              <a:t>del Consejo </a:t>
            </a:r>
            <a:r>
              <a:rPr lang="es-MX" dirty="0" smtClean="0"/>
              <a:t>Directivo del </a:t>
            </a:r>
            <a:r>
              <a:rPr lang="es-MX" dirty="0"/>
              <a:t>PROSOFT, podrá implicar la </a:t>
            </a:r>
            <a:r>
              <a:rPr lang="es-MX" b="1" dirty="0"/>
              <a:t>cancelación y solicitud de reintegro</a:t>
            </a:r>
            <a:r>
              <a:rPr lang="es-MX" dirty="0"/>
              <a:t> del proyecto.</a:t>
            </a:r>
          </a:p>
          <a:p>
            <a:r>
              <a:rPr lang="es-MX" dirty="0"/>
              <a:t>  </a:t>
            </a:r>
            <a:endParaRPr lang="es-MX" dirty="0" smtClean="0"/>
          </a:p>
          <a:p>
            <a:r>
              <a:rPr lang="es-MX" dirty="0"/>
              <a:t> </a:t>
            </a:r>
          </a:p>
          <a:p>
            <a:r>
              <a:rPr lang="es-MX" b="1" dirty="0"/>
              <a:t>No se aceptan modificaciones si está vencida su fecha de entrega de reporte final.</a:t>
            </a:r>
            <a:endParaRPr lang="es-MX" dirty="0"/>
          </a:p>
          <a:p>
            <a:pPr algn="just"/>
            <a:endParaRPr lang="es-MX" dirty="0"/>
          </a:p>
        </p:txBody>
      </p:sp>
      <p:sp>
        <p:nvSpPr>
          <p:cNvPr id="7" name="6 Rectángulo"/>
          <p:cNvSpPr/>
          <p:nvPr/>
        </p:nvSpPr>
        <p:spPr>
          <a:xfrm>
            <a:off x="2555776" y="5805264"/>
            <a:ext cx="6337846" cy="523220"/>
          </a:xfrm>
          <a:prstGeom prst="rect">
            <a:avLst/>
          </a:prstGeom>
        </p:spPr>
        <p:txBody>
          <a:bodyPr wrap="square">
            <a:spAutoFit/>
          </a:bodyPr>
          <a:lstStyle/>
          <a:p>
            <a:pPr algn="r"/>
            <a:r>
              <a:rPr lang="es-MX" sz="1400" b="1" dirty="0">
                <a:solidFill>
                  <a:schemeClr val="accent5">
                    <a:lumMod val="50000"/>
                  </a:schemeClr>
                </a:solidFill>
              </a:rPr>
              <a:t>COP 2015. </a:t>
            </a:r>
            <a:r>
              <a:rPr lang="es-MX" sz="1400" b="1" dirty="0" smtClean="0">
                <a:solidFill>
                  <a:schemeClr val="accent5">
                    <a:lumMod val="50000"/>
                  </a:schemeClr>
                </a:solidFill>
              </a:rPr>
              <a:t>Numeral 2.1.10.1 Solicitud de modificaciones de proyectos aprobados</a:t>
            </a:r>
            <a:endParaRPr lang="es-MX" sz="1400" b="1" dirty="0">
              <a:solidFill>
                <a:schemeClr val="accent5">
                  <a:lumMod val="50000"/>
                </a:schemeClr>
              </a:solidFill>
            </a:endParaRPr>
          </a:p>
          <a:p>
            <a:pPr algn="r"/>
            <a:endParaRPr lang="es-MX" sz="1400" b="1" dirty="0">
              <a:solidFill>
                <a:schemeClr val="accent5">
                  <a:lumMod val="50000"/>
                </a:schemeClr>
              </a:solidFill>
            </a:endParaRPr>
          </a:p>
        </p:txBody>
      </p:sp>
      <p:sp>
        <p:nvSpPr>
          <p:cNvPr id="8" name="7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0"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12" name="11 Conector recto"/>
          <p:cNvCxnSpPr/>
          <p:nvPr/>
        </p:nvCxnSpPr>
        <p:spPr>
          <a:xfrm>
            <a:off x="0" y="996985"/>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3" name="12 Rectángulo"/>
          <p:cNvSpPr/>
          <p:nvPr/>
        </p:nvSpPr>
        <p:spPr>
          <a:xfrm>
            <a:off x="241470" y="242645"/>
            <a:ext cx="5050610" cy="954107"/>
          </a:xfrm>
          <a:prstGeom prst="rect">
            <a:avLst/>
          </a:prstGeom>
        </p:spPr>
        <p:txBody>
          <a:bodyPr wrap="square">
            <a:spAutoFit/>
          </a:bodyPr>
          <a:lstStyle/>
          <a:p>
            <a:r>
              <a:rPr lang="es-MX" sz="2800" b="1" dirty="0" smtClean="0">
                <a:solidFill>
                  <a:schemeClr val="accent5">
                    <a:lumMod val="50000"/>
                  </a:schemeClr>
                </a:solidFill>
                <a:latin typeface="+mj-lt"/>
              </a:rPr>
              <a:t>Modificaciones al proyecto</a:t>
            </a:r>
            <a:endParaRPr lang="es-MX" sz="2800" b="1" dirty="0">
              <a:solidFill>
                <a:schemeClr val="accent5">
                  <a:lumMod val="50000"/>
                </a:schemeClr>
              </a:solidFill>
              <a:latin typeface="+mj-lt"/>
            </a:endParaRP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890821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239599" y="1412776"/>
            <a:ext cx="8609277" cy="4370427"/>
          </a:xfrm>
          <a:prstGeom prst="rect">
            <a:avLst/>
          </a:prstGeom>
        </p:spPr>
        <p:txBody>
          <a:bodyPr wrap="square">
            <a:spAutoFit/>
          </a:bodyPr>
          <a:lstStyle/>
          <a:p>
            <a:pPr algn="just"/>
            <a:r>
              <a:rPr lang="es-MX" sz="2000" b="1" dirty="0">
                <a:solidFill>
                  <a:schemeClr val="accent5">
                    <a:lumMod val="50000"/>
                  </a:schemeClr>
                </a:solidFill>
              </a:rPr>
              <a:t>La   </a:t>
            </a:r>
            <a:r>
              <a:rPr lang="es-MX" sz="2000" b="1" u="sng" dirty="0">
                <a:solidFill>
                  <a:schemeClr val="accent5">
                    <a:lumMod val="50000"/>
                  </a:schemeClr>
                </a:solidFill>
              </a:rPr>
              <a:t>modificación   de   entregables   </a:t>
            </a:r>
            <a:r>
              <a:rPr lang="es-MX" sz="2000" b="1" dirty="0">
                <a:solidFill>
                  <a:schemeClr val="accent5">
                    <a:lumMod val="50000"/>
                  </a:schemeClr>
                </a:solidFill>
              </a:rPr>
              <a:t>deberá   presentarse   tanto   en   </a:t>
            </a:r>
            <a:r>
              <a:rPr lang="es-MX" sz="2000" b="1" dirty="0" smtClean="0">
                <a:solidFill>
                  <a:schemeClr val="accent5">
                    <a:lumMod val="50000"/>
                  </a:schemeClr>
                </a:solidFill>
              </a:rPr>
              <a:t>formato electrónico </a:t>
            </a:r>
            <a:r>
              <a:rPr lang="es-MX" sz="2000" b="1" dirty="0">
                <a:solidFill>
                  <a:schemeClr val="accent5">
                    <a:lumMod val="50000"/>
                  </a:schemeClr>
                </a:solidFill>
              </a:rPr>
              <a:t>como en original con los siguientes requerimientos</a:t>
            </a:r>
            <a:r>
              <a:rPr lang="es-MX" b="1" dirty="0">
                <a:solidFill>
                  <a:schemeClr val="accent5">
                    <a:lumMod val="50000"/>
                  </a:schemeClr>
                </a:solidFill>
              </a:rPr>
              <a:t>:</a:t>
            </a:r>
            <a:endParaRPr lang="es-MX" dirty="0">
              <a:solidFill>
                <a:schemeClr val="accent5">
                  <a:lumMod val="50000"/>
                </a:schemeClr>
              </a:solidFill>
            </a:endParaRPr>
          </a:p>
          <a:p>
            <a:pPr algn="just"/>
            <a:endParaRPr lang="es-MX" dirty="0"/>
          </a:p>
          <a:p>
            <a:pPr marL="285750" indent="-285750" algn="just">
              <a:buFont typeface="Wingdings" panose="05000000000000000000" pitchFamily="2" charset="2"/>
              <a:buChar char="§"/>
            </a:pPr>
            <a:r>
              <a:rPr lang="es-MX" b="1" dirty="0" smtClean="0"/>
              <a:t>Carta  </a:t>
            </a:r>
            <a:r>
              <a:rPr lang="es-MX" b="1" dirty="0"/>
              <a:t>dirigida aI  O.P</a:t>
            </a:r>
            <a:r>
              <a:rPr lang="es-MX" dirty="0"/>
              <a:t>. en  atención </a:t>
            </a:r>
            <a:r>
              <a:rPr lang="es-MX" dirty="0" smtClean="0"/>
              <a:t>a la  </a:t>
            </a:r>
            <a:r>
              <a:rPr lang="es-MX" dirty="0"/>
              <a:t>Lic</a:t>
            </a:r>
            <a:r>
              <a:rPr lang="es-MX" dirty="0" smtClean="0"/>
              <a:t>. Gisela Rangel Gómez </a:t>
            </a:r>
            <a:r>
              <a:rPr lang="es-MX" dirty="0"/>
              <a:t>(</a:t>
            </a:r>
            <a:r>
              <a:rPr lang="es-MX" dirty="0" smtClean="0"/>
              <a:t>Directora de Gestión </a:t>
            </a:r>
            <a:r>
              <a:rPr lang="es-MX" dirty="0"/>
              <a:t>de Fondos y Financiamiento</a:t>
            </a:r>
            <a:r>
              <a:rPr lang="es-MX" dirty="0" smtClean="0"/>
              <a:t>).</a:t>
            </a:r>
          </a:p>
          <a:p>
            <a:pPr algn="just"/>
            <a:endParaRPr lang="es-MX" sz="800" dirty="0"/>
          </a:p>
          <a:p>
            <a:pPr marL="285750" indent="-285750" algn="just">
              <a:buFont typeface="Wingdings" panose="05000000000000000000" pitchFamily="2" charset="2"/>
              <a:buChar char="§"/>
            </a:pPr>
            <a:r>
              <a:rPr lang="es-MX" dirty="0" smtClean="0"/>
              <a:t>Empresa </a:t>
            </a:r>
            <a:r>
              <a:rPr lang="es-MX" dirty="0"/>
              <a:t>beneficiaria, Nombre del proyecto y N° de </a:t>
            </a:r>
            <a:r>
              <a:rPr lang="es-MX" dirty="0" smtClean="0"/>
              <a:t>folio.</a:t>
            </a:r>
          </a:p>
          <a:p>
            <a:pPr algn="just"/>
            <a:endParaRPr lang="es-MX" sz="800" dirty="0"/>
          </a:p>
          <a:p>
            <a:pPr marL="285750" indent="-285750" algn="just">
              <a:buFont typeface="Wingdings" panose="05000000000000000000" pitchFamily="2" charset="2"/>
              <a:buChar char="§"/>
            </a:pPr>
            <a:r>
              <a:rPr lang="es-MX" dirty="0" smtClean="0"/>
              <a:t>Indicar </a:t>
            </a:r>
            <a:r>
              <a:rPr lang="es-MX" dirty="0"/>
              <a:t>si se trata de una modificación de </a:t>
            </a:r>
            <a:r>
              <a:rPr lang="es-MX" dirty="0" smtClean="0"/>
              <a:t>entregables.</a:t>
            </a:r>
          </a:p>
          <a:p>
            <a:pPr algn="just"/>
            <a:endParaRPr lang="es-MX" sz="800" dirty="0"/>
          </a:p>
          <a:p>
            <a:pPr marL="285750" indent="-285750" algn="just">
              <a:buFont typeface="Wingdings" panose="05000000000000000000" pitchFamily="2" charset="2"/>
              <a:buChar char="§"/>
            </a:pPr>
            <a:r>
              <a:rPr lang="es-MX" b="1" dirty="0" smtClean="0"/>
              <a:t>Descripción </a:t>
            </a:r>
            <a:r>
              <a:rPr lang="es-MX" b="1" dirty="0"/>
              <a:t>de los entregables, justificación del </a:t>
            </a:r>
            <a:r>
              <a:rPr lang="es-MX" b="1" dirty="0" smtClean="0"/>
              <a:t>cambio</a:t>
            </a:r>
            <a:r>
              <a:rPr lang="es-MX" dirty="0" smtClean="0"/>
              <a:t>.</a:t>
            </a:r>
          </a:p>
          <a:p>
            <a:pPr algn="just"/>
            <a:endParaRPr lang="es-MX" sz="800" dirty="0"/>
          </a:p>
          <a:p>
            <a:pPr marL="285750" indent="-285750" algn="just">
              <a:buFont typeface="Wingdings" panose="05000000000000000000" pitchFamily="2" charset="2"/>
              <a:buChar char="§"/>
            </a:pPr>
            <a:r>
              <a:rPr lang="es-MX" dirty="0" smtClean="0"/>
              <a:t>El </a:t>
            </a:r>
            <a:r>
              <a:rPr lang="es-MX" b="1" dirty="0"/>
              <a:t>numeral</a:t>
            </a:r>
            <a:r>
              <a:rPr lang="es-MX" dirty="0"/>
              <a:t> correspondiente a modificaciones </a:t>
            </a:r>
            <a:r>
              <a:rPr lang="es-MX" b="1" dirty="0" smtClean="0">
                <a:solidFill>
                  <a:schemeClr val="accent5">
                    <a:lumMod val="50000"/>
                  </a:schemeClr>
                </a:solidFill>
              </a:rPr>
              <a:t>COP </a:t>
            </a:r>
            <a:r>
              <a:rPr lang="es-MX" b="1" dirty="0">
                <a:solidFill>
                  <a:schemeClr val="accent5">
                    <a:lumMod val="50000"/>
                  </a:schemeClr>
                </a:solidFill>
              </a:rPr>
              <a:t>2015  2.1.10.1 </a:t>
            </a:r>
            <a:endParaRPr lang="es-MX" b="1" dirty="0" smtClean="0">
              <a:solidFill>
                <a:schemeClr val="accent5">
                  <a:lumMod val="50000"/>
                </a:schemeClr>
              </a:solidFill>
            </a:endParaRPr>
          </a:p>
          <a:p>
            <a:pPr algn="just"/>
            <a:endParaRPr lang="es-MX" sz="800" b="1" dirty="0">
              <a:solidFill>
                <a:schemeClr val="accent3">
                  <a:lumMod val="50000"/>
                </a:schemeClr>
              </a:solidFill>
            </a:endParaRPr>
          </a:p>
          <a:p>
            <a:pPr marL="285750" indent="-285750" algn="just">
              <a:buFont typeface="Wingdings" panose="05000000000000000000" pitchFamily="2" charset="2"/>
              <a:buChar char="§"/>
            </a:pPr>
            <a:r>
              <a:rPr lang="es-MX" dirty="0" smtClean="0"/>
              <a:t>Firma </a:t>
            </a:r>
            <a:r>
              <a:rPr lang="es-MX" dirty="0"/>
              <a:t>del representante legal </a:t>
            </a:r>
            <a:r>
              <a:rPr lang="es-MX" dirty="0" smtClean="0"/>
              <a:t>.</a:t>
            </a:r>
          </a:p>
          <a:p>
            <a:pPr algn="just"/>
            <a:endParaRPr lang="es-MX" sz="800" dirty="0" smtClean="0"/>
          </a:p>
          <a:p>
            <a:pPr marL="285750" indent="-285750" algn="just">
              <a:buFont typeface="Wingdings" panose="05000000000000000000" pitchFamily="2" charset="2"/>
              <a:buChar char="§"/>
            </a:pPr>
            <a:r>
              <a:rPr lang="es-MX" dirty="0" smtClean="0"/>
              <a:t>Impresa  </a:t>
            </a:r>
            <a:r>
              <a:rPr lang="es-MX" dirty="0"/>
              <a:t>en  hoja  membretada,  con  logo  y  datos  de  contacto  de  </a:t>
            </a:r>
            <a:r>
              <a:rPr lang="es-MX" dirty="0" smtClean="0"/>
              <a:t>la empresa.</a:t>
            </a:r>
            <a:endParaRPr lang="es-MX" dirty="0"/>
          </a:p>
          <a:p>
            <a:pPr algn="just"/>
            <a:endParaRPr lang="es-MX" dirty="0"/>
          </a:p>
        </p:txBody>
      </p:sp>
      <p:sp>
        <p:nvSpPr>
          <p:cNvPr id="7" name="6 Rectángulo"/>
          <p:cNvSpPr/>
          <p:nvPr/>
        </p:nvSpPr>
        <p:spPr>
          <a:xfrm>
            <a:off x="3491879" y="6037838"/>
            <a:ext cx="5369119" cy="738664"/>
          </a:xfrm>
          <a:prstGeom prst="rect">
            <a:avLst/>
          </a:prstGeom>
        </p:spPr>
        <p:txBody>
          <a:bodyPr wrap="square">
            <a:spAutoFit/>
          </a:bodyPr>
          <a:lstStyle/>
          <a:p>
            <a:pPr algn="r"/>
            <a:r>
              <a:rPr lang="es-MX" sz="1400" b="1" dirty="0">
                <a:solidFill>
                  <a:schemeClr val="accent5">
                    <a:lumMod val="50000"/>
                  </a:schemeClr>
                </a:solidFill>
                <a:latin typeface="+mj-lt"/>
              </a:rPr>
              <a:t>COP 2015. </a:t>
            </a:r>
            <a:r>
              <a:rPr lang="es-MX" sz="1400" b="1" dirty="0" smtClean="0">
                <a:solidFill>
                  <a:schemeClr val="accent5">
                    <a:lumMod val="50000"/>
                  </a:schemeClr>
                </a:solidFill>
                <a:latin typeface="+mj-lt"/>
              </a:rPr>
              <a:t>Numeral 2.1.10.1 Solicitud de modificaciones de proyectos aprobados</a:t>
            </a:r>
            <a:endParaRPr lang="es-MX" sz="1400" b="1" dirty="0">
              <a:solidFill>
                <a:schemeClr val="accent5">
                  <a:lumMod val="50000"/>
                </a:schemeClr>
              </a:solidFill>
              <a:latin typeface="+mj-lt"/>
            </a:endParaRPr>
          </a:p>
          <a:p>
            <a:pPr algn="r"/>
            <a:endParaRPr lang="es-MX" sz="1400" b="1" dirty="0">
              <a:solidFill>
                <a:schemeClr val="accent5">
                  <a:lumMod val="50000"/>
                </a:schemeClr>
              </a:solidFill>
              <a:latin typeface="+mj-lt"/>
            </a:endParaRPr>
          </a:p>
        </p:txBody>
      </p:sp>
      <p:sp>
        <p:nvSpPr>
          <p:cNvPr id="12" name="11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4"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15" name="14 Conector recto"/>
          <p:cNvCxnSpPr/>
          <p:nvPr/>
        </p:nvCxnSpPr>
        <p:spPr>
          <a:xfrm>
            <a:off x="0" y="996985"/>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6" name="15 Rectángulo"/>
          <p:cNvSpPr/>
          <p:nvPr/>
        </p:nvSpPr>
        <p:spPr>
          <a:xfrm>
            <a:off x="241470" y="242645"/>
            <a:ext cx="5050610" cy="954107"/>
          </a:xfrm>
          <a:prstGeom prst="rect">
            <a:avLst/>
          </a:prstGeom>
        </p:spPr>
        <p:txBody>
          <a:bodyPr wrap="square">
            <a:spAutoFit/>
          </a:bodyPr>
          <a:lstStyle/>
          <a:p>
            <a:r>
              <a:rPr lang="es-MX" sz="2800" b="1" dirty="0" smtClean="0">
                <a:solidFill>
                  <a:schemeClr val="accent5">
                    <a:lumMod val="50000"/>
                  </a:schemeClr>
                </a:solidFill>
                <a:latin typeface="+mj-lt"/>
              </a:rPr>
              <a:t>Modificaciones al proyecto</a:t>
            </a:r>
            <a:endParaRPr lang="es-MX" sz="2800" b="1" dirty="0">
              <a:solidFill>
                <a:schemeClr val="accent5">
                  <a:lumMod val="50000"/>
                </a:schemeClr>
              </a:solidFill>
              <a:latin typeface="+mj-lt"/>
            </a:endParaRP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452041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467544" y="1213483"/>
            <a:ext cx="8393455" cy="4524315"/>
          </a:xfrm>
          <a:prstGeom prst="rect">
            <a:avLst/>
          </a:prstGeom>
        </p:spPr>
        <p:txBody>
          <a:bodyPr wrap="square">
            <a:spAutoFit/>
          </a:bodyPr>
          <a:lstStyle/>
          <a:p>
            <a:pPr marL="285750" indent="-285750" algn="just">
              <a:buFont typeface="Wingdings" panose="05000000000000000000" pitchFamily="2" charset="2"/>
              <a:buChar char="§"/>
            </a:pPr>
            <a:r>
              <a:rPr lang="es-MX" dirty="0" smtClean="0"/>
              <a:t> </a:t>
            </a:r>
            <a:r>
              <a:rPr lang="es-MX" dirty="0"/>
              <a:t>Adjuntar Anexo </a:t>
            </a:r>
            <a:r>
              <a:rPr lang="es-MX" dirty="0" smtClean="0"/>
              <a:t>I.</a:t>
            </a:r>
          </a:p>
          <a:p>
            <a:pPr algn="just"/>
            <a:endParaRPr lang="es-MX" sz="800" dirty="0"/>
          </a:p>
          <a:p>
            <a:pPr marL="285750" indent="-285750" algn="just">
              <a:buFont typeface="Wingdings" panose="05000000000000000000" pitchFamily="2" charset="2"/>
              <a:buChar char="§"/>
            </a:pPr>
            <a:r>
              <a:rPr lang="es-MX" dirty="0" smtClean="0"/>
              <a:t> </a:t>
            </a:r>
            <a:r>
              <a:rPr lang="es-MX" b="1" dirty="0" smtClean="0"/>
              <a:t>Cotización </a:t>
            </a:r>
            <a:r>
              <a:rPr lang="es-MX" b="1" dirty="0"/>
              <a:t>de los nuevos entregables </a:t>
            </a:r>
            <a:r>
              <a:rPr lang="es-MX" dirty="0"/>
              <a:t>conforme a los requerimientos de la</a:t>
            </a:r>
          </a:p>
          <a:p>
            <a:pPr algn="just"/>
            <a:r>
              <a:rPr lang="es-MX" dirty="0"/>
              <a:t>ROP vigentes:</a:t>
            </a:r>
          </a:p>
          <a:p>
            <a:pPr algn="just"/>
            <a:r>
              <a:rPr lang="es-MX" dirty="0"/>
              <a:t>Cotización </a:t>
            </a:r>
            <a:r>
              <a:rPr lang="es-MX" b="1" dirty="0"/>
              <a:t>formal</a:t>
            </a:r>
            <a:r>
              <a:rPr lang="es-MX" dirty="0"/>
              <a:t>, hoja membretada, datos generales de la empresa, dirigida al beneficiario, descripción del producto o servicio, indicar IVA, firmadas, vigentes). Si aplica, deberán ser acompañadas por la propuesta técnica y síntesis curricular</a:t>
            </a:r>
          </a:p>
          <a:p>
            <a:pPr algn="just"/>
            <a:r>
              <a:rPr lang="es-MX" dirty="0"/>
              <a:t> </a:t>
            </a:r>
          </a:p>
          <a:p>
            <a:pPr algn="just"/>
            <a:r>
              <a:rPr lang="es-MX" dirty="0"/>
              <a:t> </a:t>
            </a:r>
            <a:r>
              <a:rPr lang="es-MX" b="1" u="heavy" dirty="0" smtClean="0"/>
              <a:t>En </a:t>
            </a:r>
            <a:r>
              <a:rPr lang="es-MX" b="1" u="heavy" dirty="0"/>
              <a:t>caso de faltar cualquiera de los elementos anteriores no podrá ser enviado</a:t>
            </a:r>
            <a:r>
              <a:rPr lang="es-MX" b="1" dirty="0"/>
              <a:t> </a:t>
            </a:r>
            <a:r>
              <a:rPr lang="es-MX" b="1" u="heavy" dirty="0"/>
              <a:t>por el O.P. a la Secretaría de Economía para su aprobación.</a:t>
            </a:r>
            <a:endParaRPr lang="es-MX" dirty="0"/>
          </a:p>
          <a:p>
            <a:pPr algn="just"/>
            <a:r>
              <a:rPr lang="es-MX" dirty="0"/>
              <a:t> </a:t>
            </a:r>
          </a:p>
          <a:p>
            <a:pPr algn="just"/>
            <a:r>
              <a:rPr lang="es-MX" dirty="0"/>
              <a:t>  </a:t>
            </a:r>
          </a:p>
          <a:p>
            <a:pPr algn="just"/>
            <a:r>
              <a:rPr lang="es-MX" b="1" i="1" dirty="0"/>
              <a:t>NOTA.-  </a:t>
            </a:r>
            <a:r>
              <a:rPr lang="es-MX" dirty="0"/>
              <a:t>Una  vez  obtenido  el  </a:t>
            </a:r>
            <a:r>
              <a:rPr lang="es-MX" b="1" dirty="0"/>
              <a:t>acuerdo  de  aprobación  o  rechazo  </a:t>
            </a:r>
            <a:r>
              <a:rPr lang="es-MX" dirty="0"/>
              <a:t>del  </a:t>
            </a:r>
            <a:r>
              <a:rPr lang="es-MX" dirty="0" smtClean="0"/>
              <a:t>Consejo Directivo </a:t>
            </a:r>
            <a:r>
              <a:rPr lang="es-MX" dirty="0"/>
              <a:t>deberá de </a:t>
            </a:r>
            <a:r>
              <a:rPr lang="es-MX" b="1" dirty="0"/>
              <a:t>integrarse en los reportes en el concepto que </a:t>
            </a:r>
            <a:r>
              <a:rPr lang="es-MX" b="1" dirty="0" smtClean="0"/>
              <a:t>aplique.</a:t>
            </a:r>
            <a:endParaRPr lang="es-MX" b="1" dirty="0"/>
          </a:p>
          <a:p>
            <a:pPr algn="just"/>
            <a:endParaRPr lang="es-MX" dirty="0"/>
          </a:p>
          <a:p>
            <a:pPr algn="just"/>
            <a:endParaRPr lang="es-MX" dirty="0"/>
          </a:p>
        </p:txBody>
      </p:sp>
      <p:sp>
        <p:nvSpPr>
          <p:cNvPr id="10" name="9 Rectángulo"/>
          <p:cNvSpPr/>
          <p:nvPr/>
        </p:nvSpPr>
        <p:spPr>
          <a:xfrm>
            <a:off x="986447" y="6001544"/>
            <a:ext cx="7978041" cy="307777"/>
          </a:xfrm>
          <a:prstGeom prst="rect">
            <a:avLst/>
          </a:prstGeom>
        </p:spPr>
        <p:txBody>
          <a:bodyPr wrap="square">
            <a:spAutoFit/>
          </a:bodyPr>
          <a:lstStyle/>
          <a:p>
            <a:pPr algn="r"/>
            <a:r>
              <a:rPr lang="es-MX" sz="1400" b="1" dirty="0">
                <a:solidFill>
                  <a:schemeClr val="accent5">
                    <a:lumMod val="50000"/>
                  </a:schemeClr>
                </a:solidFill>
              </a:rPr>
              <a:t>COP 2015. </a:t>
            </a:r>
            <a:r>
              <a:rPr lang="es-MX" sz="1400" b="1" dirty="0" smtClean="0">
                <a:solidFill>
                  <a:schemeClr val="accent5">
                    <a:lumMod val="50000"/>
                  </a:schemeClr>
                </a:solidFill>
              </a:rPr>
              <a:t>Numeral 2.1.3.1 , Rubro III, inciso b) Características de la documentación soporte que se anexa </a:t>
            </a:r>
            <a:endParaRPr lang="es-MX" sz="1400" b="1" dirty="0">
              <a:solidFill>
                <a:schemeClr val="accent5">
                  <a:lumMod val="50000"/>
                </a:schemeClr>
              </a:solidFill>
            </a:endParaRPr>
          </a:p>
        </p:txBody>
      </p:sp>
      <p:sp>
        <p:nvSpPr>
          <p:cNvPr id="12" name="11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4"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15" name="14 Conector recto"/>
          <p:cNvCxnSpPr/>
          <p:nvPr/>
        </p:nvCxnSpPr>
        <p:spPr>
          <a:xfrm>
            <a:off x="0" y="996985"/>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6" name="15 Rectángulo"/>
          <p:cNvSpPr/>
          <p:nvPr/>
        </p:nvSpPr>
        <p:spPr>
          <a:xfrm>
            <a:off x="241470" y="242645"/>
            <a:ext cx="5050610" cy="954107"/>
          </a:xfrm>
          <a:prstGeom prst="rect">
            <a:avLst/>
          </a:prstGeom>
        </p:spPr>
        <p:txBody>
          <a:bodyPr wrap="square">
            <a:spAutoFit/>
          </a:bodyPr>
          <a:lstStyle/>
          <a:p>
            <a:r>
              <a:rPr lang="es-MX" sz="2800" b="1" dirty="0" smtClean="0">
                <a:solidFill>
                  <a:schemeClr val="accent5">
                    <a:lumMod val="50000"/>
                  </a:schemeClr>
                </a:solidFill>
                <a:latin typeface="+mj-lt"/>
              </a:rPr>
              <a:t>Modificaciones al proyecto</a:t>
            </a:r>
            <a:endParaRPr lang="es-MX" sz="2800" b="1" dirty="0">
              <a:solidFill>
                <a:schemeClr val="accent5">
                  <a:lumMod val="50000"/>
                </a:schemeClr>
              </a:solidFill>
              <a:latin typeface="+mj-lt"/>
            </a:endParaRP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42223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dondear rectángulo de esquina diagonal"/>
          <p:cNvSpPr/>
          <p:nvPr/>
        </p:nvSpPr>
        <p:spPr>
          <a:xfrm>
            <a:off x="722350" y="980728"/>
            <a:ext cx="7639702" cy="4700544"/>
          </a:xfrm>
          <a:prstGeom prst="round2DiagRect">
            <a:avLst/>
          </a:prstGeom>
          <a:solidFill>
            <a:srgbClr val="006666"/>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MX" dirty="0"/>
          </a:p>
        </p:txBody>
      </p:sp>
      <p:sp>
        <p:nvSpPr>
          <p:cNvPr id="11" name="10 Rectángulo"/>
          <p:cNvSpPr/>
          <p:nvPr/>
        </p:nvSpPr>
        <p:spPr>
          <a:xfrm>
            <a:off x="0" y="6453336"/>
            <a:ext cx="9144000" cy="40466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CuadroTexto"/>
          <p:cNvSpPr txBox="1"/>
          <p:nvPr/>
        </p:nvSpPr>
        <p:spPr>
          <a:xfrm>
            <a:off x="1036753" y="2060848"/>
            <a:ext cx="7070493" cy="2862322"/>
          </a:xfrm>
          <a:prstGeom prst="rect">
            <a:avLst/>
          </a:prstGeom>
          <a:noFill/>
        </p:spPr>
        <p:txBody>
          <a:bodyPr wrap="square" rtlCol="0">
            <a:spAutoFit/>
          </a:bodyPr>
          <a:lstStyle/>
          <a:p>
            <a:pPr algn="ctr"/>
            <a:r>
              <a:rPr lang="es-MX"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CRITERIOS DE REVISIÓN DE LOS REPORTES</a:t>
            </a:r>
            <a:endParaRPr lang="es-MX" sz="6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6840601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25032" y="1077840"/>
            <a:ext cx="4309000" cy="369332"/>
          </a:xfrm>
          <a:prstGeom prst="rect">
            <a:avLst/>
          </a:prstGeom>
          <a:noFill/>
        </p:spPr>
        <p:txBody>
          <a:bodyPr wrap="none" rtlCol="0">
            <a:spAutoFit/>
          </a:bodyPr>
          <a:lstStyle/>
          <a:p>
            <a:r>
              <a:rPr lang="es-MX" b="1" dirty="0" smtClean="0">
                <a:solidFill>
                  <a:schemeClr val="accent5">
                    <a:lumMod val="50000"/>
                  </a:schemeClr>
                </a:solidFill>
              </a:rPr>
              <a:t>Formato Carta Modificación de Entregables</a:t>
            </a:r>
            <a:endParaRPr lang="es-MX" b="1" dirty="0">
              <a:solidFill>
                <a:schemeClr val="accent5">
                  <a:lumMod val="50000"/>
                </a:schemeClr>
              </a:solidFill>
            </a:endParaRPr>
          </a:p>
        </p:txBody>
      </p:sp>
      <p:sp>
        <p:nvSpPr>
          <p:cNvPr id="9" name="8 CuadroTexto"/>
          <p:cNvSpPr txBox="1"/>
          <p:nvPr/>
        </p:nvSpPr>
        <p:spPr>
          <a:xfrm>
            <a:off x="4469433" y="1077841"/>
            <a:ext cx="1758751" cy="369332"/>
          </a:xfrm>
          <a:prstGeom prst="rect">
            <a:avLst/>
          </a:prstGeom>
          <a:noFill/>
        </p:spPr>
        <p:txBody>
          <a:bodyPr wrap="none" rtlCol="0">
            <a:spAutoFit/>
          </a:bodyPr>
          <a:lstStyle/>
          <a:p>
            <a:r>
              <a:rPr lang="es-MX" b="1" dirty="0" smtClean="0">
                <a:solidFill>
                  <a:schemeClr val="accent5">
                    <a:lumMod val="50000"/>
                  </a:schemeClr>
                </a:solidFill>
              </a:rPr>
              <a:t>Formato Anexo I</a:t>
            </a:r>
            <a:endParaRPr lang="es-MX" b="1" dirty="0">
              <a:solidFill>
                <a:schemeClr val="accent5">
                  <a:lumMod val="50000"/>
                </a:schemeClr>
              </a:solidFill>
            </a:endParaRP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8662" y="1412776"/>
            <a:ext cx="4657833" cy="47525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412776"/>
            <a:ext cx="4104456" cy="47525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15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8" name="0 Imagen"/>
          <p:cNvPicPr/>
          <p:nvPr/>
        </p:nvPicPr>
        <p:blipFill>
          <a:blip r:embed="rId5"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19" name="18 Conector recto"/>
          <p:cNvCxnSpPr/>
          <p:nvPr/>
        </p:nvCxnSpPr>
        <p:spPr>
          <a:xfrm>
            <a:off x="65281" y="996985"/>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20" name="19 Rectángulo"/>
          <p:cNvSpPr/>
          <p:nvPr/>
        </p:nvSpPr>
        <p:spPr>
          <a:xfrm>
            <a:off x="241470" y="242645"/>
            <a:ext cx="5050610" cy="954107"/>
          </a:xfrm>
          <a:prstGeom prst="rect">
            <a:avLst/>
          </a:prstGeom>
        </p:spPr>
        <p:txBody>
          <a:bodyPr wrap="square">
            <a:spAutoFit/>
          </a:bodyPr>
          <a:lstStyle/>
          <a:p>
            <a:r>
              <a:rPr lang="es-MX" sz="2800" b="1" dirty="0" smtClean="0">
                <a:solidFill>
                  <a:schemeClr val="accent5">
                    <a:lumMod val="50000"/>
                  </a:schemeClr>
                </a:solidFill>
                <a:latin typeface="+mj-lt"/>
              </a:rPr>
              <a:t>Modificaciones al proyecto</a:t>
            </a:r>
            <a:endParaRPr lang="es-MX" sz="2800" b="1" dirty="0">
              <a:solidFill>
                <a:schemeClr val="accent5">
                  <a:lumMod val="50000"/>
                </a:schemeClr>
              </a:solidFill>
              <a:latin typeface="+mj-lt"/>
            </a:endParaRP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595846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53048" y="1355170"/>
            <a:ext cx="4118952" cy="4647426"/>
          </a:xfrm>
          <a:prstGeom prst="rect">
            <a:avLst/>
          </a:prstGeom>
        </p:spPr>
        <p:txBody>
          <a:bodyPr wrap="square">
            <a:spAutoFit/>
          </a:bodyPr>
          <a:lstStyle/>
          <a:p>
            <a:pPr algn="just"/>
            <a:r>
              <a:rPr lang="es-MX" sz="1600" dirty="0" smtClean="0"/>
              <a:t>El </a:t>
            </a:r>
            <a:r>
              <a:rPr lang="es-MX" sz="1600" b="1" dirty="0"/>
              <a:t>cambio de proveedor </a:t>
            </a:r>
            <a:r>
              <a:rPr lang="es-MX" sz="1600" dirty="0"/>
              <a:t>deberá comprobarse </a:t>
            </a:r>
            <a:r>
              <a:rPr lang="es-MX" sz="1600" u="heavy" dirty="0"/>
              <a:t>sólo en el sistema </a:t>
            </a:r>
            <a:r>
              <a:rPr lang="es-MX" sz="1600" dirty="0"/>
              <a:t> mediante: carta de justificación de cambio de proveedor,  cotizaciones soporte, C.V. y R.F.C. del nuevo proveedor.</a:t>
            </a:r>
          </a:p>
          <a:p>
            <a:pPr algn="just"/>
            <a:r>
              <a:rPr lang="es-MX" sz="1600" dirty="0"/>
              <a:t> </a:t>
            </a:r>
            <a:r>
              <a:rPr lang="es-MX" sz="1600" dirty="0">
                <a:solidFill>
                  <a:srgbClr val="006666"/>
                </a:solidFill>
              </a:rPr>
              <a:t> </a:t>
            </a:r>
          </a:p>
          <a:p>
            <a:pPr algn="just"/>
            <a:r>
              <a:rPr lang="es-MX" sz="1600" b="1" dirty="0">
                <a:solidFill>
                  <a:srgbClr val="006666"/>
                </a:solidFill>
              </a:rPr>
              <a:t>El documento deberá contener:</a:t>
            </a:r>
            <a:endParaRPr lang="es-MX" sz="1600" dirty="0">
              <a:solidFill>
                <a:srgbClr val="006666"/>
              </a:solidFill>
            </a:endParaRPr>
          </a:p>
          <a:p>
            <a:pPr algn="just"/>
            <a:r>
              <a:rPr lang="es-MX" sz="800" dirty="0"/>
              <a:t> </a:t>
            </a:r>
            <a:endParaRPr lang="es-MX" sz="800" dirty="0" smtClean="0"/>
          </a:p>
          <a:p>
            <a:pPr marL="285750" indent="-285750" algn="just">
              <a:buFont typeface="Wingdings" panose="05000000000000000000" pitchFamily="2" charset="2"/>
              <a:buChar char="§"/>
            </a:pPr>
            <a:r>
              <a:rPr lang="es-MX" sz="1600" dirty="0" smtClean="0"/>
              <a:t>Empresa beneficiaria, Nombre del proyecto y N° de folio.</a:t>
            </a:r>
          </a:p>
          <a:p>
            <a:pPr algn="just"/>
            <a:endParaRPr lang="es-MX" sz="800" dirty="0" smtClean="0"/>
          </a:p>
          <a:p>
            <a:pPr marL="285750" indent="-285750" algn="just">
              <a:buFont typeface="Wingdings" panose="05000000000000000000" pitchFamily="2" charset="2"/>
              <a:buChar char="§"/>
            </a:pPr>
            <a:r>
              <a:rPr lang="es-MX" sz="1600" b="1" dirty="0" smtClean="0"/>
              <a:t>Indicar </a:t>
            </a:r>
            <a:r>
              <a:rPr lang="es-MX" sz="1600" b="1" dirty="0"/>
              <a:t>que se trata únicamente de un cambio de </a:t>
            </a:r>
            <a:r>
              <a:rPr lang="es-MX" sz="1600" b="1" dirty="0" smtClean="0"/>
              <a:t>proveedor</a:t>
            </a:r>
            <a:r>
              <a:rPr lang="es-MX" sz="1600" dirty="0" smtClean="0"/>
              <a:t>.</a:t>
            </a:r>
          </a:p>
          <a:p>
            <a:pPr algn="just"/>
            <a:endParaRPr lang="es-MX" sz="800" dirty="0" smtClean="0"/>
          </a:p>
          <a:p>
            <a:pPr marL="285750" indent="-285750" algn="just">
              <a:buFont typeface="Wingdings" panose="05000000000000000000" pitchFamily="2" charset="2"/>
              <a:buChar char="§"/>
            </a:pPr>
            <a:r>
              <a:rPr lang="es-MX" sz="1600" dirty="0" smtClean="0"/>
              <a:t>Agregar </a:t>
            </a:r>
            <a:r>
              <a:rPr lang="es-MX" sz="1600" dirty="0"/>
              <a:t>la justificación del </a:t>
            </a:r>
            <a:r>
              <a:rPr lang="es-MX" sz="1600" dirty="0" smtClean="0"/>
              <a:t>cambio.</a:t>
            </a:r>
          </a:p>
          <a:p>
            <a:pPr algn="just"/>
            <a:endParaRPr lang="es-MX" sz="800" dirty="0"/>
          </a:p>
          <a:p>
            <a:pPr marL="285750" indent="-285750" algn="just">
              <a:buFont typeface="Wingdings" panose="05000000000000000000" pitchFamily="2" charset="2"/>
              <a:buChar char="§"/>
            </a:pPr>
            <a:r>
              <a:rPr lang="es-MX" sz="1600" dirty="0" smtClean="0"/>
              <a:t>Firma </a:t>
            </a:r>
            <a:r>
              <a:rPr lang="es-MX" sz="1600" dirty="0"/>
              <a:t>del representante </a:t>
            </a:r>
            <a:r>
              <a:rPr lang="es-MX" sz="1600" dirty="0" smtClean="0"/>
              <a:t>legal.</a:t>
            </a:r>
          </a:p>
          <a:p>
            <a:pPr algn="just"/>
            <a:endParaRPr lang="es-MX" sz="800" dirty="0"/>
          </a:p>
          <a:p>
            <a:pPr marL="285750" indent="-285750" algn="just">
              <a:buFont typeface="Wingdings" panose="05000000000000000000" pitchFamily="2" charset="2"/>
              <a:buChar char="§"/>
            </a:pPr>
            <a:r>
              <a:rPr lang="es-MX" sz="1600" dirty="0" smtClean="0"/>
              <a:t>Impresa </a:t>
            </a:r>
            <a:r>
              <a:rPr lang="es-MX" sz="1600" dirty="0"/>
              <a:t>en hoja membretada, con logo y datos de contacto de la </a:t>
            </a:r>
            <a:r>
              <a:rPr lang="es-MX" sz="1600" dirty="0" smtClean="0"/>
              <a:t>empresa.</a:t>
            </a:r>
            <a:endParaRPr lang="es-MX" sz="1600" dirty="0"/>
          </a:p>
          <a:p>
            <a:pPr algn="just"/>
            <a:endParaRPr lang="es-MX" sz="1600" dirty="0"/>
          </a:p>
        </p:txBody>
      </p:sp>
      <p:sp>
        <p:nvSpPr>
          <p:cNvPr id="7" name="6 Rectángulo"/>
          <p:cNvSpPr/>
          <p:nvPr/>
        </p:nvSpPr>
        <p:spPr>
          <a:xfrm>
            <a:off x="2987824" y="6037838"/>
            <a:ext cx="5942076" cy="523220"/>
          </a:xfrm>
          <a:prstGeom prst="rect">
            <a:avLst/>
          </a:prstGeom>
        </p:spPr>
        <p:txBody>
          <a:bodyPr wrap="square">
            <a:spAutoFit/>
          </a:bodyPr>
          <a:lstStyle/>
          <a:p>
            <a:pPr algn="r"/>
            <a:r>
              <a:rPr lang="es-MX" sz="1400" b="1" dirty="0" smtClean="0">
                <a:solidFill>
                  <a:srgbClr val="006666"/>
                </a:solidFill>
              </a:rPr>
              <a:t>ROP, Regla 13, Rubro I, inciso b), Punto 4</a:t>
            </a:r>
          </a:p>
          <a:p>
            <a:pPr algn="r"/>
            <a:endParaRPr lang="es-MX" sz="1400" b="1" dirty="0">
              <a:solidFill>
                <a:srgbClr val="006666"/>
              </a:solidFill>
            </a:endParaRPr>
          </a:p>
        </p:txBody>
      </p:sp>
      <p:sp>
        <p:nvSpPr>
          <p:cNvPr id="9" name="8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2"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13" name="12 Conector recto"/>
          <p:cNvCxnSpPr/>
          <p:nvPr/>
        </p:nvCxnSpPr>
        <p:spPr>
          <a:xfrm>
            <a:off x="0" y="996985"/>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4" name="13 Rectángulo"/>
          <p:cNvSpPr/>
          <p:nvPr/>
        </p:nvSpPr>
        <p:spPr>
          <a:xfrm>
            <a:off x="241470" y="44624"/>
            <a:ext cx="5050610" cy="1384995"/>
          </a:xfrm>
          <a:prstGeom prst="rect">
            <a:avLst/>
          </a:prstGeom>
        </p:spPr>
        <p:txBody>
          <a:bodyPr wrap="square">
            <a:spAutoFit/>
          </a:bodyPr>
          <a:lstStyle/>
          <a:p>
            <a:r>
              <a:rPr lang="es-MX" sz="2800" b="1" dirty="0" smtClean="0">
                <a:solidFill>
                  <a:schemeClr val="accent5">
                    <a:lumMod val="50000"/>
                  </a:schemeClr>
                </a:solidFill>
                <a:latin typeface="+mj-lt"/>
              </a:rPr>
              <a:t>Modificaciones al proyecto</a:t>
            </a:r>
          </a:p>
          <a:p>
            <a:r>
              <a:rPr lang="es-MX" sz="2800" b="1" dirty="0" smtClean="0">
                <a:solidFill>
                  <a:schemeClr val="accent5">
                    <a:lumMod val="50000"/>
                  </a:schemeClr>
                </a:solidFill>
                <a:latin typeface="+mj-lt"/>
              </a:rPr>
              <a:t>Cambio de proveedor</a:t>
            </a:r>
            <a:endParaRPr lang="es-MX" sz="2800" b="1" dirty="0">
              <a:solidFill>
                <a:schemeClr val="accent5">
                  <a:lumMod val="50000"/>
                </a:schemeClr>
              </a:solidFill>
              <a:latin typeface="+mj-lt"/>
            </a:endParaRP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225808"/>
            <a:ext cx="4000967" cy="48120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711615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539552" y="1124744"/>
            <a:ext cx="7964132" cy="4985980"/>
          </a:xfrm>
          <a:prstGeom prst="rect">
            <a:avLst/>
          </a:prstGeom>
        </p:spPr>
        <p:txBody>
          <a:bodyPr wrap="square">
            <a:spAutoFit/>
          </a:bodyPr>
          <a:lstStyle/>
          <a:p>
            <a:pPr algn="just"/>
            <a:r>
              <a:rPr lang="es-MX" sz="2000" b="1" dirty="0">
                <a:solidFill>
                  <a:srgbClr val="006666"/>
                </a:solidFill>
              </a:rPr>
              <a:t>Modificación de cambio de proveedor para proyectos Usuarios de TI</a:t>
            </a:r>
            <a:endParaRPr lang="es-MX" sz="2000" dirty="0">
              <a:solidFill>
                <a:srgbClr val="006666"/>
              </a:solidFill>
            </a:endParaRPr>
          </a:p>
          <a:p>
            <a:pPr algn="just"/>
            <a:endParaRPr lang="es-MX" dirty="0"/>
          </a:p>
          <a:p>
            <a:pPr algn="just"/>
            <a:r>
              <a:rPr lang="es-MX" sz="1600" dirty="0"/>
              <a:t> </a:t>
            </a:r>
            <a:endParaRPr lang="es-MX" sz="1600" dirty="0" smtClean="0"/>
          </a:p>
          <a:p>
            <a:pPr algn="just"/>
            <a:endParaRPr lang="es-MX" sz="1600" dirty="0" smtClean="0"/>
          </a:p>
          <a:p>
            <a:pPr algn="just"/>
            <a:endParaRPr lang="es-MX" sz="1600" dirty="0"/>
          </a:p>
          <a:p>
            <a:pPr algn="just"/>
            <a:endParaRPr lang="es-MX" sz="1600" b="1" dirty="0" smtClean="0"/>
          </a:p>
          <a:p>
            <a:pPr algn="just"/>
            <a:endParaRPr lang="es-MX" sz="1600" b="1" dirty="0"/>
          </a:p>
          <a:p>
            <a:pPr algn="just"/>
            <a:endParaRPr lang="es-MX" sz="800" b="1" dirty="0" smtClean="0"/>
          </a:p>
          <a:p>
            <a:pPr algn="just"/>
            <a:r>
              <a:rPr lang="es-MX" sz="1600" b="1" dirty="0" smtClean="0"/>
              <a:t>Si </a:t>
            </a:r>
            <a:r>
              <a:rPr lang="es-MX" sz="1600" b="1" dirty="0"/>
              <a:t>el beneficiario es “Usuario de TI” y desea realizar un cambio de proveedor tendrá que solicitar la autorización del Consejo Directivo del PROSOFT antes de la ejecución del proyecto. </a:t>
            </a:r>
            <a:r>
              <a:rPr lang="es-MX" sz="1600" dirty="0"/>
              <a:t>Para ello tendrá que dirigir una carta al Organismo Promotor en atención </a:t>
            </a:r>
            <a:r>
              <a:rPr lang="es-MX" sz="1600" dirty="0" smtClean="0"/>
              <a:t>a la </a:t>
            </a:r>
            <a:r>
              <a:rPr lang="es-MX" sz="1600" b="1" dirty="0">
                <a:solidFill>
                  <a:srgbClr val="006666"/>
                </a:solidFill>
              </a:rPr>
              <a:t>Lic.</a:t>
            </a:r>
            <a:r>
              <a:rPr lang="es-MX" sz="1600" b="1" dirty="0">
                <a:solidFill>
                  <a:schemeClr val="accent3">
                    <a:lumMod val="50000"/>
                  </a:schemeClr>
                </a:solidFill>
              </a:rPr>
              <a:t> </a:t>
            </a:r>
            <a:r>
              <a:rPr lang="es-MX" sz="1600" b="1" dirty="0" smtClean="0">
                <a:solidFill>
                  <a:srgbClr val="006666"/>
                </a:solidFill>
              </a:rPr>
              <a:t>Gisela Rangel </a:t>
            </a:r>
            <a:r>
              <a:rPr lang="es-MX" sz="1600" dirty="0" smtClean="0">
                <a:solidFill>
                  <a:srgbClr val="006666"/>
                </a:solidFill>
              </a:rPr>
              <a:t>  </a:t>
            </a:r>
            <a:r>
              <a:rPr lang="es-MX" sz="1600" dirty="0"/>
              <a:t>con la justificación detallada de la </a:t>
            </a:r>
            <a:r>
              <a:rPr lang="es-MX" sz="1600" dirty="0" smtClean="0"/>
              <a:t>modificación, dicha solicitud deberá incluir:</a:t>
            </a:r>
            <a:endParaRPr lang="es-MX" sz="1600" dirty="0"/>
          </a:p>
          <a:p>
            <a:pPr algn="just"/>
            <a:r>
              <a:rPr lang="es-MX" sz="800" dirty="0"/>
              <a:t> </a:t>
            </a:r>
            <a:endParaRPr lang="es-MX" sz="800" dirty="0" smtClean="0"/>
          </a:p>
          <a:p>
            <a:pPr marL="285750" indent="-285750" algn="just">
              <a:buFont typeface="Wingdings" panose="05000000000000000000" pitchFamily="2" charset="2"/>
              <a:buChar char="§"/>
            </a:pPr>
            <a:r>
              <a:rPr lang="es-MX" sz="1600" dirty="0" smtClean="0"/>
              <a:t>Anexo I</a:t>
            </a:r>
          </a:p>
          <a:p>
            <a:pPr algn="just"/>
            <a:endParaRPr lang="es-MX" sz="800" dirty="0" smtClean="0"/>
          </a:p>
          <a:p>
            <a:pPr marL="285750" indent="-285750" algn="just">
              <a:buFont typeface="Wingdings" panose="05000000000000000000" pitchFamily="2" charset="2"/>
              <a:buChar char="§"/>
            </a:pPr>
            <a:r>
              <a:rPr lang="es-MX" sz="1600" b="1" dirty="0"/>
              <a:t>C</a:t>
            </a:r>
            <a:r>
              <a:rPr lang="es-MX" sz="1600" b="1" dirty="0" smtClean="0"/>
              <a:t>otización</a:t>
            </a:r>
            <a:r>
              <a:rPr lang="es-MX" sz="1600" dirty="0" smtClean="0"/>
              <a:t> </a:t>
            </a:r>
            <a:r>
              <a:rPr lang="es-MX" sz="1600" dirty="0"/>
              <a:t>del nuevo proveedor (incluyendo R.F.C.) la cual deberá cumplir con los requisitos detallados en las </a:t>
            </a:r>
            <a:r>
              <a:rPr lang="es-MX" sz="1600" b="1" dirty="0" smtClean="0">
                <a:solidFill>
                  <a:srgbClr val="006666"/>
                </a:solidFill>
              </a:rPr>
              <a:t>ROP </a:t>
            </a:r>
            <a:r>
              <a:rPr lang="es-MX" sz="1600" b="1" dirty="0">
                <a:solidFill>
                  <a:srgbClr val="006666"/>
                </a:solidFill>
              </a:rPr>
              <a:t>y </a:t>
            </a:r>
            <a:r>
              <a:rPr lang="es-MX" sz="1600" b="1" dirty="0" smtClean="0">
                <a:solidFill>
                  <a:srgbClr val="006666"/>
                </a:solidFill>
              </a:rPr>
              <a:t>COP 2015 </a:t>
            </a:r>
            <a:r>
              <a:rPr lang="es-MX" sz="1600" b="1" dirty="0"/>
              <a:t>(En hoja membretada, con fecha, firma, etc</a:t>
            </a:r>
            <a:r>
              <a:rPr lang="es-MX" sz="1600" b="1" dirty="0" smtClean="0"/>
              <a:t>.).</a:t>
            </a:r>
          </a:p>
          <a:p>
            <a:pPr algn="just"/>
            <a:endParaRPr lang="es-MX" sz="800" b="1" dirty="0" smtClean="0"/>
          </a:p>
          <a:p>
            <a:pPr marL="285750" indent="-285750" algn="just">
              <a:buFont typeface="Wingdings" panose="05000000000000000000" pitchFamily="2" charset="2"/>
              <a:buChar char="§"/>
            </a:pPr>
            <a:r>
              <a:rPr lang="es-MX" sz="1600" b="1" dirty="0" smtClean="0"/>
              <a:t>Certificación, evaluación formal, o verificación en un modelo o Norma de Calidad de acuerdo a las </a:t>
            </a:r>
            <a:r>
              <a:rPr lang="es-MX" sz="1600" b="1" dirty="0" smtClean="0">
                <a:solidFill>
                  <a:srgbClr val="006666"/>
                </a:solidFill>
              </a:rPr>
              <a:t>ROP, numeral 13, inciso I</a:t>
            </a:r>
            <a:r>
              <a:rPr lang="es-MX" sz="1600" b="1" dirty="0" smtClean="0"/>
              <a:t> de acuerdo al tipo de desarrollo que corresponda.</a:t>
            </a:r>
            <a:endParaRPr lang="es-MX" sz="1600" dirty="0"/>
          </a:p>
          <a:p>
            <a:pPr algn="just"/>
            <a:endParaRPr lang="es-MX" sz="16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410" y="1556792"/>
            <a:ext cx="7134225" cy="139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2" name="0 Imagen"/>
          <p:cNvPicPr/>
          <p:nvPr/>
        </p:nvPicPr>
        <p:blipFill>
          <a:blip r:embed="rId4"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13" name="12 Conector recto"/>
          <p:cNvCxnSpPr/>
          <p:nvPr/>
        </p:nvCxnSpPr>
        <p:spPr>
          <a:xfrm>
            <a:off x="0" y="996985"/>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4" name="13 Rectángulo"/>
          <p:cNvSpPr/>
          <p:nvPr/>
        </p:nvSpPr>
        <p:spPr>
          <a:xfrm>
            <a:off x="179512" y="140439"/>
            <a:ext cx="5050610" cy="1200329"/>
          </a:xfrm>
          <a:prstGeom prst="rect">
            <a:avLst/>
          </a:prstGeom>
        </p:spPr>
        <p:txBody>
          <a:bodyPr wrap="square">
            <a:spAutoFit/>
          </a:bodyPr>
          <a:lstStyle/>
          <a:p>
            <a:r>
              <a:rPr lang="es-MX" sz="2400" b="1" dirty="0" smtClean="0">
                <a:solidFill>
                  <a:schemeClr val="accent5">
                    <a:lumMod val="50000"/>
                  </a:schemeClr>
                </a:solidFill>
                <a:latin typeface="+mj-lt"/>
              </a:rPr>
              <a:t>Modificaciones al proyecto</a:t>
            </a:r>
          </a:p>
          <a:p>
            <a:r>
              <a:rPr lang="es-MX" sz="2400" b="1" dirty="0" smtClean="0">
                <a:solidFill>
                  <a:schemeClr val="accent5">
                    <a:lumMod val="50000"/>
                  </a:schemeClr>
                </a:solidFill>
                <a:latin typeface="+mj-lt"/>
              </a:rPr>
              <a:t>Cambio de proveedor para usuarios TI</a:t>
            </a:r>
            <a:endParaRPr lang="es-MX" sz="2400" b="1" dirty="0">
              <a:solidFill>
                <a:schemeClr val="accent5">
                  <a:lumMod val="50000"/>
                </a:schemeClr>
              </a:solidFill>
              <a:latin typeface="+mj-lt"/>
            </a:endParaRPr>
          </a:p>
          <a:p>
            <a:endParaRPr lang="pt-BR" sz="2400" b="1" dirty="0">
              <a:solidFill>
                <a:schemeClr val="accent5">
                  <a:lumMod val="50000"/>
                </a:schemeClr>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903697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640316" y="1234495"/>
            <a:ext cx="7964132" cy="2554545"/>
          </a:xfrm>
          <a:prstGeom prst="rect">
            <a:avLst/>
          </a:prstGeom>
        </p:spPr>
        <p:txBody>
          <a:bodyPr wrap="square">
            <a:spAutoFit/>
          </a:bodyPr>
          <a:lstStyle/>
          <a:p>
            <a:pPr algn="just"/>
            <a:r>
              <a:rPr lang="es-MX" sz="1600" b="1" dirty="0" smtClean="0"/>
              <a:t>Podrán </a:t>
            </a:r>
            <a:r>
              <a:rPr lang="es-MX" sz="1600" b="1" dirty="0"/>
              <a:t>someterse prórrogas siempre y cuando el objetivo sea el cumplimiento de los entregables, </a:t>
            </a:r>
            <a:r>
              <a:rPr lang="es-MX" sz="1600" dirty="0"/>
              <a:t>y su aprobación se someterá a la autorización del Consejo Directivo del PROSOFT.</a:t>
            </a:r>
          </a:p>
          <a:p>
            <a:pPr algn="just"/>
            <a:r>
              <a:rPr lang="es-MX" sz="1600" dirty="0"/>
              <a:t> </a:t>
            </a:r>
          </a:p>
          <a:p>
            <a:pPr algn="just"/>
            <a:r>
              <a:rPr lang="es-MX" sz="1600" dirty="0"/>
              <a:t>Se podrá solicitar hasta </a:t>
            </a:r>
            <a:r>
              <a:rPr lang="es-MX" sz="1600" b="1" dirty="0"/>
              <a:t>un máximo de 2 prórrogas </a:t>
            </a:r>
            <a:r>
              <a:rPr lang="es-MX" sz="1600" dirty="0"/>
              <a:t>con un tope de </a:t>
            </a:r>
            <a:r>
              <a:rPr lang="es-MX" sz="1600" b="1" dirty="0"/>
              <a:t>hasta 6 meses cada una</a:t>
            </a:r>
            <a:r>
              <a:rPr lang="es-MX" sz="1600" dirty="0"/>
              <a:t>.</a:t>
            </a:r>
          </a:p>
          <a:p>
            <a:pPr algn="just"/>
            <a:r>
              <a:rPr lang="es-MX" sz="1600" dirty="0"/>
              <a:t>  </a:t>
            </a:r>
          </a:p>
          <a:p>
            <a:pPr algn="just"/>
            <a:r>
              <a:rPr lang="es-MX" sz="1600" dirty="0"/>
              <a:t> </a:t>
            </a:r>
            <a:r>
              <a:rPr lang="es-MX" sz="1600" b="1" dirty="0" smtClean="0"/>
              <a:t>Se </a:t>
            </a:r>
            <a:r>
              <a:rPr lang="es-MX" sz="1600" b="1" dirty="0"/>
              <a:t>deberán solicitar al OP a través de una carta junto con el anexo I, </a:t>
            </a:r>
            <a:r>
              <a:rPr lang="es-MX" sz="1600" dirty="0"/>
              <a:t>por lo menos con </a:t>
            </a:r>
            <a:r>
              <a:rPr lang="es-MX" sz="1600" b="1" dirty="0"/>
              <a:t>un mes de anticipación a la fecha de cierre del proyecto</a:t>
            </a:r>
            <a:r>
              <a:rPr lang="es-MX" sz="1600" dirty="0"/>
              <a:t>; CANIETI verificará el avance   físico   y   financiero,   así   como   la   presentación   de   los   reportes   que correspondan al </a:t>
            </a:r>
            <a:r>
              <a:rPr lang="es-MX" sz="1600" dirty="0" smtClean="0"/>
              <a:t>BEN.</a:t>
            </a:r>
            <a:endParaRPr lang="es-MX" sz="1600" dirty="0"/>
          </a:p>
          <a:p>
            <a:pPr algn="just"/>
            <a:r>
              <a:rPr lang="es-MX" sz="1600" dirty="0"/>
              <a:t> </a:t>
            </a:r>
            <a:endParaRPr lang="es-MX" sz="1600" dirty="0" smtClean="0"/>
          </a:p>
          <a:p>
            <a:pPr algn="just"/>
            <a:endParaRPr lang="es-MX" sz="1600" dirty="0"/>
          </a:p>
        </p:txBody>
      </p:sp>
      <p:sp>
        <p:nvSpPr>
          <p:cNvPr id="7" name="6 Rectángulo"/>
          <p:cNvSpPr/>
          <p:nvPr/>
        </p:nvSpPr>
        <p:spPr>
          <a:xfrm>
            <a:off x="640316" y="3501008"/>
            <a:ext cx="7964132" cy="2554545"/>
          </a:xfrm>
          <a:prstGeom prst="rect">
            <a:avLst/>
          </a:prstGeom>
        </p:spPr>
        <p:txBody>
          <a:bodyPr wrap="square">
            <a:spAutoFit/>
          </a:bodyPr>
          <a:lstStyle/>
          <a:p>
            <a:pPr algn="just"/>
            <a:r>
              <a:rPr lang="es-MX" sz="1600" b="1" dirty="0"/>
              <a:t>Es  indispensable  estar  al  corriente  en  sus  obligaciones  y  mostrar  un  </a:t>
            </a:r>
            <a:r>
              <a:rPr lang="es-MX" sz="1600" b="1" dirty="0" smtClean="0"/>
              <a:t>avance considerable </a:t>
            </a:r>
            <a:r>
              <a:rPr lang="es-MX" sz="1600" b="1" dirty="0"/>
              <a:t>en el reporte a través del sistema</a:t>
            </a:r>
            <a:r>
              <a:rPr lang="es-MX" sz="1600" dirty="0"/>
              <a:t>, de lo contrario no se someterá </a:t>
            </a:r>
            <a:r>
              <a:rPr lang="es-MX" sz="1600" dirty="0" smtClean="0"/>
              <a:t>la solicitud </a:t>
            </a:r>
            <a:r>
              <a:rPr lang="es-MX" sz="1600" dirty="0"/>
              <a:t>al Consejo Directivo.</a:t>
            </a:r>
          </a:p>
          <a:p>
            <a:pPr algn="just"/>
            <a:r>
              <a:rPr lang="es-MX" sz="1600" dirty="0"/>
              <a:t>   </a:t>
            </a:r>
          </a:p>
          <a:p>
            <a:pPr algn="just"/>
            <a:r>
              <a:rPr lang="es-MX" sz="1600" b="1" dirty="0">
                <a:solidFill>
                  <a:srgbClr val="006666"/>
                </a:solidFill>
              </a:rPr>
              <a:t>No se aceptan modificaciones y prórrogas una vez vencida la fecha del cierre</a:t>
            </a:r>
            <a:r>
              <a:rPr lang="es-MX" sz="1600" b="1" dirty="0"/>
              <a:t>.</a:t>
            </a:r>
            <a:endParaRPr lang="es-MX" sz="1600" dirty="0"/>
          </a:p>
          <a:p>
            <a:pPr algn="just"/>
            <a:r>
              <a:rPr lang="es-MX" sz="1600" dirty="0"/>
              <a:t> </a:t>
            </a:r>
          </a:p>
          <a:p>
            <a:pPr algn="just"/>
            <a:r>
              <a:rPr lang="es-MX" sz="1600" b="1" i="1" dirty="0" smtClean="0"/>
              <a:t>NOTA</a:t>
            </a:r>
            <a:r>
              <a:rPr lang="es-MX" sz="1600" b="1" i="1" dirty="0"/>
              <a:t>.-  </a:t>
            </a:r>
            <a:r>
              <a:rPr lang="es-MX" sz="1600" dirty="0"/>
              <a:t>Una  vez  obtenido el  acuerdo  de  aprobación o  rechazo  del  Consejo Directivo deberá </a:t>
            </a:r>
            <a:r>
              <a:rPr lang="es-MX" sz="1600" b="1" dirty="0" smtClean="0"/>
              <a:t>integrar la notificación junto </a:t>
            </a:r>
            <a:r>
              <a:rPr lang="es-MX" sz="1600" b="1" dirty="0"/>
              <a:t>con la solicitud </a:t>
            </a:r>
            <a:r>
              <a:rPr lang="es-MX" sz="1600" dirty="0"/>
              <a:t>en el concepto que aplique </a:t>
            </a:r>
            <a:r>
              <a:rPr lang="es-MX" sz="1600" b="1" dirty="0"/>
              <a:t>en el reporte de avance y final.  </a:t>
            </a:r>
            <a:endParaRPr lang="es-MX" sz="1600" b="1" dirty="0" smtClean="0"/>
          </a:p>
          <a:p>
            <a:pPr algn="just"/>
            <a:endParaRPr lang="es-MX" sz="1600" dirty="0"/>
          </a:p>
        </p:txBody>
      </p:sp>
      <p:sp>
        <p:nvSpPr>
          <p:cNvPr id="15" name="14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7"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18" name="17 Conector recto"/>
          <p:cNvCxnSpPr/>
          <p:nvPr/>
        </p:nvCxnSpPr>
        <p:spPr>
          <a:xfrm>
            <a:off x="0" y="996985"/>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20" name="19 Rectángulo"/>
          <p:cNvSpPr/>
          <p:nvPr/>
        </p:nvSpPr>
        <p:spPr>
          <a:xfrm>
            <a:off x="241470" y="260648"/>
            <a:ext cx="5050610" cy="954107"/>
          </a:xfrm>
          <a:prstGeom prst="rect">
            <a:avLst/>
          </a:prstGeom>
        </p:spPr>
        <p:txBody>
          <a:bodyPr wrap="square">
            <a:spAutoFit/>
          </a:bodyPr>
          <a:lstStyle/>
          <a:p>
            <a:r>
              <a:rPr lang="es-MX" sz="2800" b="1" dirty="0" smtClean="0">
                <a:solidFill>
                  <a:schemeClr val="accent5">
                    <a:lumMod val="50000"/>
                  </a:schemeClr>
                </a:solidFill>
                <a:latin typeface="+mj-lt"/>
              </a:rPr>
              <a:t>Prórrogas  al proyecto</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518429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94476"/>
            <a:ext cx="8036140" cy="5401479"/>
          </a:xfrm>
          <a:prstGeom prst="rect">
            <a:avLst/>
          </a:prstGeom>
        </p:spPr>
        <p:txBody>
          <a:bodyPr wrap="square">
            <a:spAutoFit/>
          </a:bodyPr>
          <a:lstStyle/>
          <a:p>
            <a:pPr algn="just"/>
            <a:r>
              <a:rPr lang="es-MX" sz="2000" b="1" dirty="0">
                <a:solidFill>
                  <a:srgbClr val="006666"/>
                </a:solidFill>
              </a:rPr>
              <a:t>La carta “Solicitud de prórroga” deberá contener:</a:t>
            </a:r>
            <a:endParaRPr lang="es-MX" sz="2000" dirty="0">
              <a:solidFill>
                <a:srgbClr val="006666"/>
              </a:solidFill>
            </a:endParaRPr>
          </a:p>
          <a:p>
            <a:pPr algn="just"/>
            <a:r>
              <a:rPr lang="es-MX" sz="900" dirty="0"/>
              <a:t>  </a:t>
            </a:r>
          </a:p>
          <a:p>
            <a:pPr marL="285750" indent="-285750" algn="just">
              <a:buFont typeface="Wingdings" panose="05000000000000000000" pitchFamily="2" charset="2"/>
              <a:buChar char="§"/>
            </a:pPr>
            <a:r>
              <a:rPr lang="es-MX" dirty="0" smtClean="0"/>
              <a:t>Empresa </a:t>
            </a:r>
            <a:r>
              <a:rPr lang="es-MX" dirty="0"/>
              <a:t>beneficiaria, Nombre del proyecto y N° de </a:t>
            </a:r>
            <a:r>
              <a:rPr lang="es-MX" dirty="0" smtClean="0"/>
              <a:t>folio.</a:t>
            </a:r>
          </a:p>
          <a:p>
            <a:pPr algn="just"/>
            <a:endParaRPr lang="es-MX" sz="800" dirty="0"/>
          </a:p>
          <a:p>
            <a:pPr marL="285750" indent="-285750" algn="just">
              <a:buFont typeface="Wingdings" panose="05000000000000000000" pitchFamily="2" charset="2"/>
              <a:buChar char="§"/>
            </a:pPr>
            <a:r>
              <a:rPr lang="es-MX" dirty="0" smtClean="0"/>
              <a:t>Indicar </a:t>
            </a:r>
            <a:r>
              <a:rPr lang="es-MX" dirty="0"/>
              <a:t>que se trata de una </a:t>
            </a:r>
            <a:r>
              <a:rPr lang="es-MX" dirty="0" smtClean="0"/>
              <a:t>prórroga.</a:t>
            </a:r>
          </a:p>
          <a:p>
            <a:pPr algn="just"/>
            <a:endParaRPr lang="es-MX" sz="800" dirty="0"/>
          </a:p>
          <a:p>
            <a:pPr marL="285750" indent="-285750" algn="just">
              <a:buFont typeface="Wingdings" panose="05000000000000000000" pitchFamily="2" charset="2"/>
              <a:buChar char="§"/>
            </a:pPr>
            <a:r>
              <a:rPr lang="es-MX" b="1" dirty="0" smtClean="0"/>
              <a:t>Fecha </a:t>
            </a:r>
            <a:r>
              <a:rPr lang="es-MX" b="1" dirty="0"/>
              <a:t>de inicio y fecha de cierre </a:t>
            </a:r>
            <a:r>
              <a:rPr lang="es-MX" b="1" dirty="0" smtClean="0"/>
              <a:t>original</a:t>
            </a:r>
            <a:r>
              <a:rPr lang="es-MX" dirty="0" smtClean="0"/>
              <a:t>.</a:t>
            </a:r>
          </a:p>
          <a:p>
            <a:pPr algn="just"/>
            <a:endParaRPr lang="es-MX" sz="800" dirty="0"/>
          </a:p>
          <a:p>
            <a:pPr marL="285750" indent="-285750" algn="just">
              <a:buFont typeface="Wingdings" panose="05000000000000000000" pitchFamily="2" charset="2"/>
              <a:buChar char="§"/>
            </a:pPr>
            <a:r>
              <a:rPr lang="es-MX" dirty="0" smtClean="0"/>
              <a:t>El </a:t>
            </a:r>
            <a:r>
              <a:rPr lang="es-MX" dirty="0"/>
              <a:t>número de prórroga que se somete (Primera o Segunda</a:t>
            </a:r>
            <a:r>
              <a:rPr lang="es-MX" dirty="0" smtClean="0"/>
              <a:t>).</a:t>
            </a:r>
          </a:p>
          <a:p>
            <a:pPr algn="just"/>
            <a:endParaRPr lang="es-MX" sz="800" dirty="0"/>
          </a:p>
          <a:p>
            <a:pPr marL="285750" indent="-285750" algn="just">
              <a:buFont typeface="Wingdings" panose="05000000000000000000" pitchFamily="2" charset="2"/>
              <a:buChar char="§"/>
            </a:pPr>
            <a:r>
              <a:rPr lang="es-MX" dirty="0" smtClean="0"/>
              <a:t>Fecha </a:t>
            </a:r>
            <a:r>
              <a:rPr lang="es-MX" dirty="0"/>
              <a:t>de cierre propuesta (Máximo 6 meses posteriores a la fecha de cierre</a:t>
            </a:r>
            <a:r>
              <a:rPr lang="es-MX" dirty="0" smtClean="0"/>
              <a:t>).</a:t>
            </a:r>
          </a:p>
          <a:p>
            <a:pPr algn="just"/>
            <a:endParaRPr lang="es-MX" sz="800" dirty="0"/>
          </a:p>
          <a:p>
            <a:pPr marL="285750" indent="-285750" algn="just">
              <a:buFont typeface="Wingdings" panose="05000000000000000000" pitchFamily="2" charset="2"/>
              <a:buChar char="§"/>
            </a:pPr>
            <a:r>
              <a:rPr lang="es-MX" b="1" dirty="0" smtClean="0"/>
              <a:t>Justificación </a:t>
            </a:r>
            <a:r>
              <a:rPr lang="es-MX" b="1" dirty="0"/>
              <a:t>detallada </a:t>
            </a:r>
            <a:r>
              <a:rPr lang="es-MX" dirty="0"/>
              <a:t>señalando los entregables e indicadores que ya se realizaron así </a:t>
            </a:r>
            <a:r>
              <a:rPr lang="es-MX" dirty="0" smtClean="0"/>
              <a:t>  como </a:t>
            </a:r>
            <a:r>
              <a:rPr lang="es-MX" dirty="0"/>
              <a:t>los que se encuentran pendientes de ejecución y se cubrirán en el periodo solicitado en la </a:t>
            </a:r>
            <a:r>
              <a:rPr lang="es-MX" dirty="0" smtClean="0"/>
              <a:t>prórroga.</a:t>
            </a:r>
          </a:p>
          <a:p>
            <a:pPr algn="just"/>
            <a:endParaRPr lang="es-MX" sz="800" dirty="0" smtClean="0"/>
          </a:p>
          <a:p>
            <a:pPr marL="285750" indent="-285750" algn="just">
              <a:buFont typeface="Wingdings" panose="05000000000000000000" pitchFamily="2" charset="2"/>
              <a:buChar char="§"/>
            </a:pPr>
            <a:r>
              <a:rPr lang="es-MX" dirty="0" smtClean="0"/>
              <a:t>El </a:t>
            </a:r>
            <a:r>
              <a:rPr lang="es-MX" dirty="0"/>
              <a:t>numeral correspondiente a modificaciones </a:t>
            </a:r>
            <a:r>
              <a:rPr lang="es-MX" dirty="0" smtClean="0"/>
              <a:t> </a:t>
            </a:r>
            <a:r>
              <a:rPr lang="es-MX" b="1" dirty="0" smtClean="0">
                <a:solidFill>
                  <a:srgbClr val="006666"/>
                </a:solidFill>
              </a:rPr>
              <a:t>COP</a:t>
            </a:r>
            <a:r>
              <a:rPr lang="es-MX" dirty="0" smtClean="0">
                <a:solidFill>
                  <a:srgbClr val="006666"/>
                </a:solidFill>
              </a:rPr>
              <a:t> </a:t>
            </a:r>
            <a:r>
              <a:rPr lang="es-MX" b="1" dirty="0" smtClean="0">
                <a:solidFill>
                  <a:srgbClr val="006666"/>
                </a:solidFill>
              </a:rPr>
              <a:t>2015, Numeral 2.1.10.1</a:t>
            </a:r>
          </a:p>
          <a:p>
            <a:pPr algn="just"/>
            <a:endParaRPr lang="es-MX" sz="800" b="1" dirty="0" smtClean="0">
              <a:solidFill>
                <a:srgbClr val="006666"/>
              </a:solidFill>
            </a:endParaRPr>
          </a:p>
          <a:p>
            <a:pPr marL="285750" indent="-285750" algn="just">
              <a:buFont typeface="Wingdings" panose="05000000000000000000" pitchFamily="2" charset="2"/>
              <a:buChar char="§"/>
            </a:pPr>
            <a:r>
              <a:rPr lang="es-MX" dirty="0" smtClean="0"/>
              <a:t>Firma </a:t>
            </a:r>
            <a:r>
              <a:rPr lang="es-MX" dirty="0"/>
              <a:t>del representante </a:t>
            </a:r>
            <a:r>
              <a:rPr lang="es-MX" dirty="0" smtClean="0"/>
              <a:t>legal.</a:t>
            </a:r>
          </a:p>
          <a:p>
            <a:pPr algn="just"/>
            <a:endParaRPr lang="es-MX" sz="800" dirty="0"/>
          </a:p>
          <a:p>
            <a:pPr marL="285750" indent="-285750" algn="just">
              <a:buFont typeface="Wingdings" panose="05000000000000000000" pitchFamily="2" charset="2"/>
              <a:buChar char="§"/>
            </a:pPr>
            <a:r>
              <a:rPr lang="es-MX" dirty="0" smtClean="0"/>
              <a:t>Impresa </a:t>
            </a:r>
            <a:r>
              <a:rPr lang="es-MX" dirty="0"/>
              <a:t>en hoja membretada, con logo y datos de contacto de la </a:t>
            </a:r>
            <a:r>
              <a:rPr lang="es-MX" dirty="0" smtClean="0"/>
              <a:t>empresa.</a:t>
            </a:r>
          </a:p>
          <a:p>
            <a:pPr algn="just"/>
            <a:endParaRPr lang="es-MX" sz="800" dirty="0"/>
          </a:p>
          <a:p>
            <a:pPr marL="285750" indent="-285750" algn="just">
              <a:buFont typeface="Wingdings" panose="05000000000000000000" pitchFamily="2" charset="2"/>
              <a:buChar char="§"/>
            </a:pPr>
            <a:r>
              <a:rPr lang="es-MX" dirty="0" smtClean="0"/>
              <a:t> </a:t>
            </a:r>
            <a:r>
              <a:rPr lang="es-MX" dirty="0"/>
              <a:t>%´s de avance que presenta el proyecto en entregables, egresos e impacto.</a:t>
            </a:r>
          </a:p>
          <a:p>
            <a:pPr algn="just"/>
            <a:endParaRPr lang="es-MX" dirty="0" smtClean="0"/>
          </a:p>
        </p:txBody>
      </p:sp>
      <p:sp>
        <p:nvSpPr>
          <p:cNvPr id="7" name="6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0"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12" name="11 Conector recto"/>
          <p:cNvCxnSpPr/>
          <p:nvPr/>
        </p:nvCxnSpPr>
        <p:spPr>
          <a:xfrm>
            <a:off x="0" y="1005107"/>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3" name="12 Rectángulo"/>
          <p:cNvSpPr/>
          <p:nvPr/>
        </p:nvSpPr>
        <p:spPr>
          <a:xfrm>
            <a:off x="241470" y="260648"/>
            <a:ext cx="5050610" cy="954107"/>
          </a:xfrm>
          <a:prstGeom prst="rect">
            <a:avLst/>
          </a:prstGeom>
        </p:spPr>
        <p:txBody>
          <a:bodyPr wrap="square">
            <a:spAutoFit/>
          </a:bodyPr>
          <a:lstStyle/>
          <a:p>
            <a:r>
              <a:rPr lang="es-MX" sz="2800" b="1" dirty="0" smtClean="0">
                <a:solidFill>
                  <a:schemeClr val="accent5">
                    <a:lumMod val="50000"/>
                  </a:schemeClr>
                </a:solidFill>
                <a:latin typeface="+mj-lt"/>
              </a:rPr>
              <a:t>Prórrogas  al proyecto</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124525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4572001" y="1022236"/>
            <a:ext cx="1758751" cy="369332"/>
          </a:xfrm>
          <a:prstGeom prst="rect">
            <a:avLst/>
          </a:prstGeom>
          <a:noFill/>
        </p:spPr>
        <p:txBody>
          <a:bodyPr wrap="none" rtlCol="0">
            <a:spAutoFit/>
          </a:bodyPr>
          <a:lstStyle/>
          <a:p>
            <a:r>
              <a:rPr lang="es-MX" b="1" dirty="0" smtClean="0">
                <a:solidFill>
                  <a:schemeClr val="accent5">
                    <a:lumMod val="50000"/>
                  </a:schemeClr>
                </a:solidFill>
              </a:rPr>
              <a:t>Formato Anexo I</a:t>
            </a:r>
            <a:endParaRPr lang="es-MX" b="1" dirty="0">
              <a:solidFill>
                <a:schemeClr val="accent5">
                  <a:lumMod val="50000"/>
                </a:schemeClr>
              </a:solidFill>
            </a:endParaRPr>
          </a:p>
        </p:txBody>
      </p:sp>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70082"/>
            <a:ext cx="4261789" cy="48672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26301" y="1397966"/>
            <a:ext cx="3952361" cy="483934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13 CuadroTexto"/>
          <p:cNvSpPr txBox="1"/>
          <p:nvPr/>
        </p:nvSpPr>
        <p:spPr>
          <a:xfrm>
            <a:off x="529076" y="1062305"/>
            <a:ext cx="2437077" cy="369332"/>
          </a:xfrm>
          <a:prstGeom prst="rect">
            <a:avLst/>
          </a:prstGeom>
          <a:noFill/>
        </p:spPr>
        <p:txBody>
          <a:bodyPr wrap="none" rtlCol="0">
            <a:spAutoFit/>
          </a:bodyPr>
          <a:lstStyle/>
          <a:p>
            <a:r>
              <a:rPr lang="es-MX" b="1" dirty="0" smtClean="0">
                <a:solidFill>
                  <a:schemeClr val="accent5">
                    <a:lumMod val="50000"/>
                  </a:schemeClr>
                </a:solidFill>
              </a:rPr>
              <a:t>Formato Carta Prórroga</a:t>
            </a:r>
            <a:endParaRPr lang="es-MX" b="1" dirty="0">
              <a:solidFill>
                <a:schemeClr val="accent5">
                  <a:lumMod val="50000"/>
                </a:schemeClr>
              </a:solidFill>
            </a:endParaRPr>
          </a:p>
        </p:txBody>
      </p:sp>
      <p:sp>
        <p:nvSpPr>
          <p:cNvPr id="20" name="19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2" name="0 Imagen"/>
          <p:cNvPicPr/>
          <p:nvPr/>
        </p:nvPicPr>
        <p:blipFill>
          <a:blip r:embed="rId4"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23" name="22 Conector recto"/>
          <p:cNvCxnSpPr/>
          <p:nvPr/>
        </p:nvCxnSpPr>
        <p:spPr>
          <a:xfrm>
            <a:off x="0" y="1005107"/>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24" name="23 Rectángulo"/>
          <p:cNvSpPr/>
          <p:nvPr/>
        </p:nvSpPr>
        <p:spPr>
          <a:xfrm>
            <a:off x="241470" y="260648"/>
            <a:ext cx="5050610" cy="954107"/>
          </a:xfrm>
          <a:prstGeom prst="rect">
            <a:avLst/>
          </a:prstGeom>
        </p:spPr>
        <p:txBody>
          <a:bodyPr wrap="square">
            <a:spAutoFit/>
          </a:bodyPr>
          <a:lstStyle/>
          <a:p>
            <a:r>
              <a:rPr lang="es-MX" sz="2800" b="1" dirty="0" smtClean="0">
                <a:solidFill>
                  <a:schemeClr val="accent5">
                    <a:lumMod val="50000"/>
                  </a:schemeClr>
                </a:solidFill>
                <a:latin typeface="+mj-lt"/>
              </a:rPr>
              <a:t>Prórrogas  al proyecto</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920819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51520" y="1129382"/>
            <a:ext cx="4176464" cy="4847481"/>
          </a:xfrm>
          <a:prstGeom prst="rect">
            <a:avLst/>
          </a:prstGeom>
        </p:spPr>
        <p:txBody>
          <a:bodyPr wrap="square">
            <a:spAutoFit/>
          </a:bodyPr>
          <a:lstStyle/>
          <a:p>
            <a:pPr algn="just"/>
            <a:r>
              <a:rPr lang="es-MX" sz="1500" dirty="0"/>
              <a:t> </a:t>
            </a:r>
            <a:endParaRPr lang="es-MX" sz="1500" dirty="0">
              <a:solidFill>
                <a:srgbClr val="006666"/>
              </a:solidFill>
            </a:endParaRPr>
          </a:p>
          <a:p>
            <a:pPr algn="just"/>
            <a:r>
              <a:rPr lang="es-MX" b="1" dirty="0" smtClean="0">
                <a:solidFill>
                  <a:srgbClr val="006666"/>
                </a:solidFill>
              </a:rPr>
              <a:t>Cambio </a:t>
            </a:r>
            <a:r>
              <a:rPr lang="es-MX" b="1" dirty="0">
                <a:solidFill>
                  <a:srgbClr val="006666"/>
                </a:solidFill>
              </a:rPr>
              <a:t>de domicilio (legal, fiscal o de ubicación del proyecto)</a:t>
            </a:r>
            <a:endParaRPr lang="es-MX" dirty="0">
              <a:solidFill>
                <a:srgbClr val="006666"/>
              </a:solidFill>
            </a:endParaRPr>
          </a:p>
          <a:p>
            <a:pPr algn="just"/>
            <a:r>
              <a:rPr lang="es-MX" dirty="0"/>
              <a:t> </a:t>
            </a:r>
          </a:p>
          <a:p>
            <a:pPr algn="just"/>
            <a:r>
              <a:rPr lang="es-MX" sz="1500" dirty="0"/>
              <a:t> </a:t>
            </a:r>
            <a:r>
              <a:rPr lang="es-MX" sz="1500" dirty="0" smtClean="0"/>
              <a:t>La </a:t>
            </a:r>
            <a:r>
              <a:rPr lang="es-MX" sz="1500" dirty="0"/>
              <a:t>carta “</a:t>
            </a:r>
            <a:r>
              <a:rPr lang="es-MX" sz="1500" b="1" dirty="0"/>
              <a:t>Solicitud de aclaración</a:t>
            </a:r>
            <a:r>
              <a:rPr lang="es-MX" sz="1500" dirty="0"/>
              <a:t>” deberá contener:</a:t>
            </a:r>
          </a:p>
          <a:p>
            <a:pPr algn="just"/>
            <a:r>
              <a:rPr lang="es-MX" sz="1500" dirty="0"/>
              <a:t> </a:t>
            </a:r>
          </a:p>
          <a:p>
            <a:pPr marL="285750" indent="-285750" algn="just">
              <a:buFont typeface="Wingdings" panose="05000000000000000000" pitchFamily="2" charset="2"/>
              <a:buChar char="§"/>
            </a:pPr>
            <a:r>
              <a:rPr lang="es-MX" sz="1500" dirty="0" smtClean="0"/>
              <a:t>Empresa </a:t>
            </a:r>
            <a:r>
              <a:rPr lang="es-MX" sz="1500" dirty="0"/>
              <a:t>beneficiaria, Nombre del proyecto y N° de </a:t>
            </a:r>
            <a:r>
              <a:rPr lang="es-MX" sz="1500" dirty="0" smtClean="0"/>
              <a:t>folio.</a:t>
            </a:r>
            <a:endParaRPr lang="es-MX" sz="1500" dirty="0"/>
          </a:p>
          <a:p>
            <a:pPr marL="285750" indent="-285750" algn="just">
              <a:buFont typeface="Wingdings" panose="05000000000000000000" pitchFamily="2" charset="2"/>
              <a:buChar char="§"/>
            </a:pPr>
            <a:r>
              <a:rPr lang="es-MX" sz="1500" dirty="0" smtClean="0"/>
              <a:t>Indicar </a:t>
            </a:r>
            <a:r>
              <a:rPr lang="es-MX" sz="1500" dirty="0"/>
              <a:t>que se trata de una </a:t>
            </a:r>
            <a:r>
              <a:rPr lang="es-MX" sz="1500" dirty="0" smtClean="0"/>
              <a:t>aclaración.</a:t>
            </a:r>
            <a:endParaRPr lang="es-MX" sz="1500" dirty="0"/>
          </a:p>
          <a:p>
            <a:pPr marL="285750" indent="-285750" algn="just">
              <a:buFont typeface="Wingdings" panose="05000000000000000000" pitchFamily="2" charset="2"/>
              <a:buChar char="§"/>
            </a:pPr>
            <a:r>
              <a:rPr lang="es-MX" sz="1500" b="1" dirty="0" smtClean="0"/>
              <a:t>Señalar </a:t>
            </a:r>
            <a:r>
              <a:rPr lang="es-MX" sz="1500" b="1" dirty="0"/>
              <a:t>domicilio original y domicilio </a:t>
            </a:r>
            <a:r>
              <a:rPr lang="es-MX" sz="1500" b="1" dirty="0" smtClean="0"/>
              <a:t>actual</a:t>
            </a:r>
            <a:r>
              <a:rPr lang="es-MX" sz="1500" dirty="0" smtClean="0"/>
              <a:t>.</a:t>
            </a:r>
            <a:endParaRPr lang="es-MX" sz="1500" dirty="0"/>
          </a:p>
          <a:p>
            <a:pPr marL="285750" indent="-285750" algn="just">
              <a:buFont typeface="Wingdings" panose="05000000000000000000" pitchFamily="2" charset="2"/>
              <a:buChar char="§"/>
            </a:pPr>
            <a:r>
              <a:rPr lang="es-MX" sz="1500" dirty="0" smtClean="0"/>
              <a:t>Justificación </a:t>
            </a:r>
            <a:r>
              <a:rPr lang="es-MX" sz="1500" dirty="0"/>
              <a:t>detallada </a:t>
            </a:r>
          </a:p>
          <a:p>
            <a:pPr marL="285750" indent="-285750" algn="just">
              <a:buFont typeface="Wingdings" panose="05000000000000000000" pitchFamily="2" charset="2"/>
              <a:buChar char="§"/>
            </a:pPr>
            <a:r>
              <a:rPr lang="es-MX" sz="1500" dirty="0" smtClean="0"/>
              <a:t>El </a:t>
            </a:r>
            <a:r>
              <a:rPr lang="es-MX" sz="1500" dirty="0"/>
              <a:t>numeral correspondiente a modificaciones </a:t>
            </a:r>
            <a:r>
              <a:rPr lang="es-MX" sz="1500" b="1" dirty="0" smtClean="0">
                <a:solidFill>
                  <a:srgbClr val="006666"/>
                </a:solidFill>
              </a:rPr>
              <a:t>COP 2015 Numeral </a:t>
            </a:r>
            <a:r>
              <a:rPr lang="es-MX" sz="1500" b="1" dirty="0">
                <a:solidFill>
                  <a:srgbClr val="006666"/>
                </a:solidFill>
              </a:rPr>
              <a:t>2.1.10.1</a:t>
            </a:r>
          </a:p>
          <a:p>
            <a:pPr marL="285750" indent="-285750" algn="just">
              <a:buFont typeface="Wingdings" panose="05000000000000000000" pitchFamily="2" charset="2"/>
              <a:buChar char="§"/>
            </a:pPr>
            <a:r>
              <a:rPr lang="es-MX" sz="1500" dirty="0" smtClean="0"/>
              <a:t>Firma </a:t>
            </a:r>
            <a:r>
              <a:rPr lang="es-MX" sz="1500" dirty="0"/>
              <a:t>del representante legal</a:t>
            </a:r>
          </a:p>
          <a:p>
            <a:pPr marL="285750" indent="-285750" algn="just">
              <a:buFont typeface="Wingdings" panose="05000000000000000000" pitchFamily="2" charset="2"/>
              <a:buChar char="§"/>
            </a:pPr>
            <a:r>
              <a:rPr lang="es-MX" sz="1500" dirty="0" smtClean="0"/>
              <a:t>Impresa </a:t>
            </a:r>
            <a:r>
              <a:rPr lang="es-MX" sz="1500" dirty="0"/>
              <a:t>en hoja membretada, con logo y datos de contacto de la empresa</a:t>
            </a:r>
          </a:p>
          <a:p>
            <a:pPr marL="285750" indent="-285750" algn="just">
              <a:buFont typeface="Wingdings" panose="05000000000000000000" pitchFamily="2" charset="2"/>
              <a:buChar char="§"/>
            </a:pPr>
            <a:r>
              <a:rPr lang="es-MX" sz="1500" b="1" dirty="0" smtClean="0"/>
              <a:t>Adjuntar </a:t>
            </a:r>
            <a:r>
              <a:rPr lang="es-MX" sz="1500" b="1" dirty="0"/>
              <a:t>comprobante de domicilio (máx. 2 meses de antigüedad) y R.F.C. </a:t>
            </a:r>
            <a:r>
              <a:rPr lang="es-MX" sz="1500" b="1" dirty="0" smtClean="0"/>
              <a:t>de la empresa.</a:t>
            </a:r>
            <a:endParaRPr lang="es-MX" sz="1500" b="1" dirty="0"/>
          </a:p>
          <a:p>
            <a:pPr algn="just"/>
            <a:r>
              <a:rPr lang="es-MX" sz="1500" dirty="0"/>
              <a:t> </a:t>
            </a:r>
            <a:endParaRPr lang="es-MX" sz="1500" dirty="0" smtClean="0"/>
          </a:p>
          <a:p>
            <a:pPr algn="just"/>
            <a:endParaRPr lang="es-MX" sz="1500" dirty="0"/>
          </a:p>
        </p:txBody>
      </p:sp>
      <p:sp>
        <p:nvSpPr>
          <p:cNvPr id="7" name="6 Rectángulo"/>
          <p:cNvSpPr/>
          <p:nvPr/>
        </p:nvSpPr>
        <p:spPr>
          <a:xfrm>
            <a:off x="4644009" y="1441514"/>
            <a:ext cx="4216990" cy="4939814"/>
          </a:xfrm>
          <a:prstGeom prst="rect">
            <a:avLst/>
          </a:prstGeom>
        </p:spPr>
        <p:txBody>
          <a:bodyPr wrap="square">
            <a:spAutoFit/>
          </a:bodyPr>
          <a:lstStyle/>
          <a:p>
            <a:r>
              <a:rPr lang="es-MX" dirty="0">
                <a:solidFill>
                  <a:srgbClr val="006666"/>
                </a:solidFill>
              </a:rPr>
              <a:t> </a:t>
            </a:r>
            <a:r>
              <a:rPr lang="es-MX" b="1" dirty="0">
                <a:solidFill>
                  <a:srgbClr val="006666"/>
                </a:solidFill>
              </a:rPr>
              <a:t>Cambio de representante legal</a:t>
            </a:r>
            <a:endParaRPr lang="es-MX" dirty="0">
              <a:solidFill>
                <a:srgbClr val="006666"/>
              </a:solidFill>
            </a:endParaRPr>
          </a:p>
          <a:p>
            <a:r>
              <a:rPr lang="es-MX" sz="1500" dirty="0"/>
              <a:t>  </a:t>
            </a:r>
          </a:p>
          <a:p>
            <a:endParaRPr lang="es-MX" sz="1500" dirty="0" smtClean="0"/>
          </a:p>
          <a:p>
            <a:r>
              <a:rPr lang="es-MX" sz="1500" dirty="0" smtClean="0"/>
              <a:t>La </a:t>
            </a:r>
            <a:r>
              <a:rPr lang="es-MX" sz="1500" dirty="0"/>
              <a:t>carta “</a:t>
            </a:r>
            <a:r>
              <a:rPr lang="es-MX" sz="1500" b="1" dirty="0"/>
              <a:t>Solicitud de aclaración</a:t>
            </a:r>
            <a:r>
              <a:rPr lang="es-MX" sz="1500" dirty="0"/>
              <a:t>” deberá contener:</a:t>
            </a:r>
          </a:p>
          <a:p>
            <a:r>
              <a:rPr lang="es-MX" sz="1500" dirty="0"/>
              <a:t> </a:t>
            </a:r>
          </a:p>
          <a:p>
            <a:pPr marL="285750" indent="-285750">
              <a:buFont typeface="Wingdings" panose="05000000000000000000" pitchFamily="2" charset="2"/>
              <a:buChar char="§"/>
            </a:pPr>
            <a:r>
              <a:rPr lang="es-MX" sz="1500" dirty="0" smtClean="0"/>
              <a:t>Empresa </a:t>
            </a:r>
            <a:r>
              <a:rPr lang="es-MX" sz="1500" dirty="0"/>
              <a:t>beneficiaria, Nombre del proyecto y N° de </a:t>
            </a:r>
            <a:r>
              <a:rPr lang="es-MX" sz="1500" dirty="0" smtClean="0"/>
              <a:t>folio.</a:t>
            </a:r>
            <a:endParaRPr lang="es-MX" sz="1500" dirty="0"/>
          </a:p>
          <a:p>
            <a:pPr marL="285750" indent="-285750">
              <a:buFont typeface="Wingdings" panose="05000000000000000000" pitchFamily="2" charset="2"/>
              <a:buChar char="§"/>
            </a:pPr>
            <a:r>
              <a:rPr lang="es-MX" sz="1500" dirty="0" smtClean="0"/>
              <a:t>Indicar </a:t>
            </a:r>
            <a:r>
              <a:rPr lang="es-MX" sz="1500" dirty="0"/>
              <a:t>que se trata de una </a:t>
            </a:r>
            <a:r>
              <a:rPr lang="es-MX" sz="1500" dirty="0" smtClean="0"/>
              <a:t>aclaración.</a:t>
            </a:r>
            <a:endParaRPr lang="es-MX" sz="1500" dirty="0"/>
          </a:p>
          <a:p>
            <a:pPr marL="285750" indent="-285750">
              <a:buFont typeface="Wingdings" panose="05000000000000000000" pitchFamily="2" charset="2"/>
              <a:buChar char="§"/>
            </a:pPr>
            <a:r>
              <a:rPr lang="es-MX" sz="1500" b="1" dirty="0" smtClean="0"/>
              <a:t>Señalar </a:t>
            </a:r>
            <a:r>
              <a:rPr lang="es-MX" sz="1500" b="1" dirty="0"/>
              <a:t>representante legal anterior y representante </a:t>
            </a:r>
            <a:r>
              <a:rPr lang="es-MX" sz="1500" b="1" dirty="0" smtClean="0"/>
              <a:t>actual</a:t>
            </a:r>
            <a:r>
              <a:rPr lang="es-MX" sz="1500" dirty="0" smtClean="0"/>
              <a:t>.</a:t>
            </a:r>
            <a:endParaRPr lang="es-MX" sz="1500" dirty="0"/>
          </a:p>
          <a:p>
            <a:pPr marL="285750" indent="-285750">
              <a:buFont typeface="Wingdings" panose="05000000000000000000" pitchFamily="2" charset="2"/>
              <a:buChar char="§"/>
            </a:pPr>
            <a:r>
              <a:rPr lang="es-MX" sz="1500" dirty="0" smtClean="0"/>
              <a:t>No</a:t>
            </a:r>
            <a:r>
              <a:rPr lang="es-MX" sz="1500" dirty="0"/>
              <a:t>. de instrumento de </a:t>
            </a:r>
            <a:r>
              <a:rPr lang="es-MX" sz="1500" dirty="0" smtClean="0"/>
              <a:t>protocolización.</a:t>
            </a:r>
            <a:endParaRPr lang="es-MX" sz="1500" dirty="0"/>
          </a:p>
          <a:p>
            <a:pPr marL="285750" indent="-285750">
              <a:buFont typeface="Wingdings" panose="05000000000000000000" pitchFamily="2" charset="2"/>
              <a:buChar char="§"/>
            </a:pPr>
            <a:r>
              <a:rPr lang="es-MX" sz="1500" dirty="0" smtClean="0"/>
              <a:t>Justificación </a:t>
            </a:r>
            <a:r>
              <a:rPr lang="es-MX" sz="1500" dirty="0"/>
              <a:t>detallada </a:t>
            </a:r>
            <a:r>
              <a:rPr lang="es-MX" sz="1500" dirty="0" smtClean="0"/>
              <a:t>.</a:t>
            </a:r>
          </a:p>
          <a:p>
            <a:pPr marL="285750" indent="-285750">
              <a:buFont typeface="Wingdings" panose="05000000000000000000" pitchFamily="2" charset="2"/>
              <a:buChar char="§"/>
            </a:pPr>
            <a:r>
              <a:rPr lang="es-MX" sz="1500" dirty="0" smtClean="0"/>
              <a:t>El </a:t>
            </a:r>
            <a:r>
              <a:rPr lang="es-MX" sz="1500" dirty="0"/>
              <a:t>numeral correspondiente a </a:t>
            </a:r>
            <a:r>
              <a:rPr lang="es-MX" sz="1500" dirty="0" smtClean="0"/>
              <a:t>modificaciones </a:t>
            </a:r>
            <a:r>
              <a:rPr lang="es-MX" sz="1500" b="1" dirty="0" smtClean="0">
                <a:solidFill>
                  <a:srgbClr val="006666"/>
                </a:solidFill>
              </a:rPr>
              <a:t>COP 2015 Numeral </a:t>
            </a:r>
            <a:r>
              <a:rPr lang="es-MX" sz="1500" b="1" dirty="0">
                <a:solidFill>
                  <a:srgbClr val="006666"/>
                </a:solidFill>
              </a:rPr>
              <a:t>2.1.10.1</a:t>
            </a:r>
          </a:p>
          <a:p>
            <a:pPr marL="285750" indent="-285750">
              <a:buFont typeface="Wingdings" panose="05000000000000000000" pitchFamily="2" charset="2"/>
              <a:buChar char="§"/>
            </a:pPr>
            <a:r>
              <a:rPr lang="es-MX" sz="1500" dirty="0" smtClean="0"/>
              <a:t>Firma </a:t>
            </a:r>
            <a:r>
              <a:rPr lang="es-MX" sz="1500" dirty="0"/>
              <a:t>del representante </a:t>
            </a:r>
            <a:r>
              <a:rPr lang="es-MX" sz="1500" dirty="0" smtClean="0"/>
              <a:t>legal.</a:t>
            </a:r>
            <a:endParaRPr lang="es-MX" sz="1500" dirty="0"/>
          </a:p>
          <a:p>
            <a:pPr marL="285750" indent="-285750">
              <a:buFont typeface="Wingdings" panose="05000000000000000000" pitchFamily="2" charset="2"/>
              <a:buChar char="§"/>
            </a:pPr>
            <a:r>
              <a:rPr lang="es-MX" sz="1500" dirty="0" smtClean="0"/>
              <a:t>Impresa </a:t>
            </a:r>
            <a:r>
              <a:rPr lang="es-MX" sz="1500" dirty="0"/>
              <a:t>en hoja membretada, con logo y datos de contacto de la </a:t>
            </a:r>
            <a:r>
              <a:rPr lang="es-MX" sz="1500" dirty="0" smtClean="0"/>
              <a:t>empresa.</a:t>
            </a:r>
            <a:endParaRPr lang="es-MX" sz="1500" dirty="0"/>
          </a:p>
          <a:p>
            <a:pPr marL="285750" indent="-285750">
              <a:buFont typeface="Wingdings" panose="05000000000000000000" pitchFamily="2" charset="2"/>
              <a:buChar char="§"/>
            </a:pPr>
            <a:r>
              <a:rPr lang="es-MX" sz="1500" b="1" dirty="0" smtClean="0"/>
              <a:t>Adjuntar identificación oficial del nuevo representante y copia del poder.</a:t>
            </a:r>
            <a:endParaRPr lang="es-MX" sz="1500" b="1" dirty="0"/>
          </a:p>
          <a:p>
            <a:r>
              <a:rPr lang="es-MX" sz="1500" dirty="0"/>
              <a:t> </a:t>
            </a:r>
            <a:endParaRPr lang="es-MX" sz="1500" dirty="0" smtClean="0"/>
          </a:p>
          <a:p>
            <a:pPr algn="just"/>
            <a:endParaRPr lang="es-MX" sz="1500" dirty="0"/>
          </a:p>
        </p:txBody>
      </p:sp>
      <p:sp>
        <p:nvSpPr>
          <p:cNvPr id="9" name="8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2"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13" name="12 Conector recto"/>
          <p:cNvCxnSpPr/>
          <p:nvPr/>
        </p:nvCxnSpPr>
        <p:spPr>
          <a:xfrm>
            <a:off x="0" y="1005107"/>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4" name="13 Rectángulo"/>
          <p:cNvSpPr/>
          <p:nvPr/>
        </p:nvSpPr>
        <p:spPr>
          <a:xfrm>
            <a:off x="241470" y="260648"/>
            <a:ext cx="5050610" cy="954107"/>
          </a:xfrm>
          <a:prstGeom prst="rect">
            <a:avLst/>
          </a:prstGeom>
        </p:spPr>
        <p:txBody>
          <a:bodyPr wrap="square">
            <a:spAutoFit/>
          </a:bodyPr>
          <a:lstStyle/>
          <a:p>
            <a:r>
              <a:rPr lang="es-MX" sz="2800" b="1" dirty="0" smtClean="0">
                <a:solidFill>
                  <a:schemeClr val="accent5">
                    <a:lumMod val="50000"/>
                  </a:schemeClr>
                </a:solidFill>
                <a:latin typeface="+mj-lt"/>
              </a:rPr>
              <a:t>Aclaraciones  al proyecto</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881853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251520" y="1052736"/>
            <a:ext cx="2789418" cy="307777"/>
          </a:xfrm>
          <a:prstGeom prst="rect">
            <a:avLst/>
          </a:prstGeom>
          <a:noFill/>
        </p:spPr>
        <p:txBody>
          <a:bodyPr wrap="none" rtlCol="0">
            <a:spAutoFit/>
          </a:bodyPr>
          <a:lstStyle/>
          <a:p>
            <a:r>
              <a:rPr lang="es-MX" sz="1400" b="1" dirty="0" smtClean="0">
                <a:solidFill>
                  <a:schemeClr val="accent5">
                    <a:lumMod val="50000"/>
                  </a:schemeClr>
                </a:solidFill>
              </a:rPr>
              <a:t>Ejemplo Carta Cambio de domicilio</a:t>
            </a:r>
            <a:endParaRPr lang="es-MX" sz="1400" b="1" dirty="0">
              <a:solidFill>
                <a:schemeClr val="accent5">
                  <a:lumMod val="50000"/>
                </a:schemeClr>
              </a:solidFill>
            </a:endParaRPr>
          </a:p>
        </p:txBody>
      </p:sp>
      <p:sp>
        <p:nvSpPr>
          <p:cNvPr id="9" name="8 CuadroTexto"/>
          <p:cNvSpPr txBox="1"/>
          <p:nvPr/>
        </p:nvSpPr>
        <p:spPr>
          <a:xfrm>
            <a:off x="4499992" y="1052736"/>
            <a:ext cx="1408078" cy="307777"/>
          </a:xfrm>
          <a:prstGeom prst="rect">
            <a:avLst/>
          </a:prstGeom>
          <a:noFill/>
        </p:spPr>
        <p:txBody>
          <a:bodyPr wrap="none" rtlCol="0">
            <a:spAutoFit/>
          </a:bodyPr>
          <a:lstStyle/>
          <a:p>
            <a:r>
              <a:rPr lang="es-MX" sz="1400" b="1" dirty="0" smtClean="0">
                <a:solidFill>
                  <a:schemeClr val="accent5">
                    <a:lumMod val="50000"/>
                  </a:schemeClr>
                </a:solidFill>
              </a:rPr>
              <a:t>Formato Anexo I</a:t>
            </a:r>
            <a:endParaRPr lang="es-MX" sz="1400" b="1" dirty="0">
              <a:solidFill>
                <a:schemeClr val="accent5">
                  <a:lumMod val="50000"/>
                </a:schemeClr>
              </a:solidFill>
            </a:endParaRP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93308"/>
            <a:ext cx="4288999" cy="47365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370" y="1409601"/>
            <a:ext cx="4079614" cy="472028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6" name="15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8" name="0 Imagen"/>
          <p:cNvPicPr/>
          <p:nvPr/>
        </p:nvPicPr>
        <p:blipFill>
          <a:blip r:embed="rId5"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19" name="18 Conector recto"/>
          <p:cNvCxnSpPr/>
          <p:nvPr/>
        </p:nvCxnSpPr>
        <p:spPr>
          <a:xfrm>
            <a:off x="0" y="1005107"/>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20" name="19 Rectángulo"/>
          <p:cNvSpPr/>
          <p:nvPr/>
        </p:nvSpPr>
        <p:spPr>
          <a:xfrm>
            <a:off x="241470" y="260648"/>
            <a:ext cx="5050610" cy="954107"/>
          </a:xfrm>
          <a:prstGeom prst="rect">
            <a:avLst/>
          </a:prstGeom>
        </p:spPr>
        <p:txBody>
          <a:bodyPr wrap="square">
            <a:spAutoFit/>
          </a:bodyPr>
          <a:lstStyle/>
          <a:p>
            <a:r>
              <a:rPr lang="es-MX" sz="2800" b="1" dirty="0" smtClean="0">
                <a:solidFill>
                  <a:schemeClr val="accent5">
                    <a:lumMod val="50000"/>
                  </a:schemeClr>
                </a:solidFill>
                <a:latin typeface="+mj-lt"/>
              </a:rPr>
              <a:t>Aclaraciones  al proyecto</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438590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dondear rectángulo de esquina diagonal"/>
          <p:cNvSpPr/>
          <p:nvPr/>
        </p:nvSpPr>
        <p:spPr>
          <a:xfrm>
            <a:off x="752149" y="908720"/>
            <a:ext cx="7639702" cy="4700544"/>
          </a:xfrm>
          <a:prstGeom prst="round2DiagRect">
            <a:avLst/>
          </a:prstGeom>
          <a:solidFill>
            <a:srgbClr val="006666"/>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MX" dirty="0"/>
          </a:p>
        </p:txBody>
      </p:sp>
      <p:sp>
        <p:nvSpPr>
          <p:cNvPr id="11" name="10 Rectángulo"/>
          <p:cNvSpPr/>
          <p:nvPr/>
        </p:nvSpPr>
        <p:spPr>
          <a:xfrm>
            <a:off x="0" y="6453336"/>
            <a:ext cx="9144000" cy="40466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CuadroTexto"/>
          <p:cNvSpPr txBox="1"/>
          <p:nvPr/>
        </p:nvSpPr>
        <p:spPr>
          <a:xfrm>
            <a:off x="1036752" y="1916832"/>
            <a:ext cx="7070493" cy="1938992"/>
          </a:xfrm>
          <a:prstGeom prst="rect">
            <a:avLst/>
          </a:prstGeom>
          <a:noFill/>
        </p:spPr>
        <p:txBody>
          <a:bodyPr wrap="square" rtlCol="0">
            <a:spAutoFit/>
          </a:bodyPr>
          <a:lstStyle/>
          <a:p>
            <a:pPr algn="ctr"/>
            <a:endParaRPr lang="es-MX"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s-MX"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NOTIFICACIONES</a:t>
            </a:r>
            <a:endParaRPr lang="es-MX" sz="6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0926546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323528" y="1834946"/>
            <a:ext cx="8446563" cy="3693319"/>
          </a:xfrm>
          <a:prstGeom prst="rect">
            <a:avLst/>
          </a:prstGeom>
        </p:spPr>
        <p:txBody>
          <a:bodyPr wrap="square">
            <a:spAutoFit/>
          </a:bodyPr>
          <a:lstStyle/>
          <a:p>
            <a:pPr algn="just"/>
            <a:r>
              <a:rPr lang="es-MX" b="1" dirty="0"/>
              <a:t>CANIETI enviará un oficio al beneficiario denominado “Notificación” para comunicar las resoluciones del Consejo Directivo referentes a las prórrogas, modificaciones, aclaraciones, cancelaciones parciales o totales, u otras que considere necesaria la Instancia Ejecutora.</a:t>
            </a:r>
            <a:endParaRPr lang="es-MX" dirty="0"/>
          </a:p>
          <a:p>
            <a:pPr algn="just"/>
            <a:r>
              <a:rPr lang="es-MX" dirty="0"/>
              <a:t>   </a:t>
            </a:r>
          </a:p>
          <a:p>
            <a:pPr algn="just"/>
            <a:r>
              <a:rPr lang="es-MX" dirty="0" smtClean="0"/>
              <a:t>El </a:t>
            </a:r>
            <a:r>
              <a:rPr lang="es-MX" dirty="0"/>
              <a:t>beneficiario deberá </a:t>
            </a:r>
            <a:r>
              <a:rPr lang="es-MX" b="1" dirty="0"/>
              <a:t>leer detalladamente el documento y acusar de recibido </a:t>
            </a:r>
            <a:r>
              <a:rPr lang="es-MX" dirty="0"/>
              <a:t>en un plazo no mayor de </a:t>
            </a:r>
            <a:r>
              <a:rPr lang="es-MX" b="1" dirty="0"/>
              <a:t>tres días </a:t>
            </a:r>
            <a:r>
              <a:rPr lang="es-MX" dirty="0"/>
              <a:t>a la recepción del mismo, con nombre, cargo, sello, fecha y </a:t>
            </a:r>
            <a:r>
              <a:rPr lang="es-MX" dirty="0" smtClean="0"/>
              <a:t>firma del </a:t>
            </a:r>
            <a:r>
              <a:rPr lang="es-MX" dirty="0"/>
              <a:t>representante legal.  </a:t>
            </a:r>
          </a:p>
          <a:p>
            <a:pPr algn="just"/>
            <a:r>
              <a:rPr lang="es-MX" dirty="0"/>
              <a:t> </a:t>
            </a:r>
            <a:endParaRPr lang="es-MX" dirty="0" smtClean="0"/>
          </a:p>
          <a:p>
            <a:r>
              <a:rPr lang="es-MX" dirty="0" smtClean="0"/>
              <a:t>Asimismo </a:t>
            </a:r>
            <a:r>
              <a:rPr lang="es-MX" dirty="0"/>
              <a:t>deberá escanearlo en alta resolución en formato PDF, y remitirlo a través </a:t>
            </a:r>
            <a:r>
              <a:rPr lang="es-MX" dirty="0" smtClean="0"/>
              <a:t>de correo electrónico </a:t>
            </a:r>
            <a:r>
              <a:rPr lang="es-MX" dirty="0"/>
              <a:t>la Lic. </a:t>
            </a:r>
            <a:r>
              <a:rPr lang="es-MX" dirty="0" smtClean="0"/>
              <a:t>Giselle Mendez  </a:t>
            </a:r>
            <a:r>
              <a:rPr lang="es-MX" dirty="0"/>
              <a:t>al correo </a:t>
            </a:r>
            <a:r>
              <a:rPr lang="es-MX" u="heavy" dirty="0" smtClean="0">
                <a:solidFill>
                  <a:schemeClr val="accent6">
                    <a:lumMod val="50000"/>
                  </a:schemeClr>
                </a:solidFill>
                <a:hlinkClick r:id="rId2"/>
              </a:rPr>
              <a:t>gestiondeprocesos@canieti.com.mx</a:t>
            </a:r>
            <a:endParaRPr lang="es-MX" u="heavy" dirty="0">
              <a:solidFill>
                <a:schemeClr val="accent6">
                  <a:lumMod val="50000"/>
                </a:schemeClr>
              </a:solidFill>
            </a:endParaRPr>
          </a:p>
          <a:p>
            <a:pPr algn="just"/>
            <a:endParaRPr lang="es-MX" dirty="0">
              <a:solidFill>
                <a:schemeClr val="accent6">
                  <a:lumMod val="50000"/>
                </a:schemeClr>
              </a:solidFill>
            </a:endParaRPr>
          </a:p>
          <a:p>
            <a:pPr algn="just"/>
            <a:r>
              <a:rPr lang="es-MX" dirty="0"/>
              <a:t> </a:t>
            </a:r>
          </a:p>
        </p:txBody>
      </p:sp>
      <p:sp>
        <p:nvSpPr>
          <p:cNvPr id="7" name="6 Rectángulo"/>
          <p:cNvSpPr/>
          <p:nvPr/>
        </p:nvSpPr>
        <p:spPr>
          <a:xfrm>
            <a:off x="3131840" y="6021288"/>
            <a:ext cx="5724128" cy="307777"/>
          </a:xfrm>
          <a:prstGeom prst="rect">
            <a:avLst/>
          </a:prstGeom>
        </p:spPr>
        <p:txBody>
          <a:bodyPr wrap="square">
            <a:spAutoFit/>
          </a:bodyPr>
          <a:lstStyle/>
          <a:p>
            <a:pPr algn="r"/>
            <a:r>
              <a:rPr lang="es-MX" sz="1400" b="1" dirty="0" smtClean="0">
                <a:solidFill>
                  <a:schemeClr val="accent5">
                    <a:lumMod val="50000"/>
                  </a:schemeClr>
                </a:solidFill>
              </a:rPr>
              <a:t>ROP, Regla 20, Rubro I, inciso h</a:t>
            </a:r>
            <a:endParaRPr lang="es-MX" sz="1400" b="1" dirty="0">
              <a:solidFill>
                <a:schemeClr val="accent5">
                  <a:lumMod val="50000"/>
                </a:schemeClr>
              </a:solidFill>
            </a:endParaRPr>
          </a:p>
        </p:txBody>
      </p:sp>
      <p:sp>
        <p:nvSpPr>
          <p:cNvPr id="15" name="14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7" name="0 Imagen"/>
          <p:cNvPicPr/>
          <p:nvPr/>
        </p:nvPicPr>
        <p:blipFill>
          <a:blip r:embed="rId4"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18" name="17 Conector recto"/>
          <p:cNvCxnSpPr/>
          <p:nvPr/>
        </p:nvCxnSpPr>
        <p:spPr>
          <a:xfrm>
            <a:off x="0" y="1005107"/>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9" name="18 Rectángulo"/>
          <p:cNvSpPr/>
          <p:nvPr/>
        </p:nvSpPr>
        <p:spPr>
          <a:xfrm>
            <a:off x="241470" y="260648"/>
            <a:ext cx="5050610" cy="954107"/>
          </a:xfrm>
          <a:prstGeom prst="rect">
            <a:avLst/>
          </a:prstGeom>
        </p:spPr>
        <p:txBody>
          <a:bodyPr wrap="square">
            <a:spAutoFit/>
          </a:bodyPr>
          <a:lstStyle/>
          <a:p>
            <a:r>
              <a:rPr lang="es-MX" sz="2800" b="1" dirty="0" smtClean="0">
                <a:solidFill>
                  <a:schemeClr val="accent5">
                    <a:lumMod val="50000"/>
                  </a:schemeClr>
                </a:solidFill>
                <a:latin typeface="+mj-lt"/>
              </a:rPr>
              <a:t>Notificaciones</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573820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395536" y="1258882"/>
            <a:ext cx="3985542" cy="4308872"/>
          </a:xfrm>
          <a:prstGeom prst="rect">
            <a:avLst/>
          </a:prstGeom>
        </p:spPr>
        <p:txBody>
          <a:bodyPr wrap="square">
            <a:spAutoFit/>
          </a:bodyPr>
          <a:lstStyle/>
          <a:p>
            <a:pPr algn="just"/>
            <a:endParaRPr lang="es-MX" b="1" dirty="0" smtClean="0">
              <a:solidFill>
                <a:schemeClr val="accent5">
                  <a:lumMod val="50000"/>
                </a:schemeClr>
              </a:solidFill>
            </a:endParaRPr>
          </a:p>
          <a:p>
            <a:r>
              <a:rPr lang="es-MX" sz="2000" b="1" dirty="0" smtClean="0">
                <a:solidFill>
                  <a:srgbClr val="006666"/>
                </a:solidFill>
              </a:rPr>
              <a:t>Oficio de asignación </a:t>
            </a:r>
            <a:r>
              <a:rPr lang="es-MX" sz="2000" b="1" dirty="0">
                <a:solidFill>
                  <a:srgbClr val="006666"/>
                </a:solidFill>
              </a:rPr>
              <a:t>del </a:t>
            </a:r>
            <a:r>
              <a:rPr lang="es-MX" sz="2000" b="1" dirty="0" smtClean="0">
                <a:solidFill>
                  <a:srgbClr val="006666"/>
                </a:solidFill>
              </a:rPr>
              <a:t> Responsable</a:t>
            </a:r>
            <a:r>
              <a:rPr lang="es-MX" sz="2000" dirty="0" smtClean="0">
                <a:solidFill>
                  <a:srgbClr val="006666"/>
                </a:solidFill>
              </a:rPr>
              <a:t> </a:t>
            </a:r>
            <a:r>
              <a:rPr lang="es-MX" sz="2000" b="1" dirty="0">
                <a:solidFill>
                  <a:srgbClr val="006666"/>
                </a:solidFill>
              </a:rPr>
              <a:t>del Proyecto</a:t>
            </a:r>
            <a:endParaRPr lang="es-MX" sz="2000" dirty="0">
              <a:solidFill>
                <a:srgbClr val="006666"/>
              </a:solidFill>
            </a:endParaRPr>
          </a:p>
          <a:p>
            <a:pPr algn="just"/>
            <a:r>
              <a:rPr lang="es-MX" dirty="0"/>
              <a:t> </a:t>
            </a:r>
          </a:p>
          <a:p>
            <a:pPr algn="just"/>
            <a:r>
              <a:rPr lang="es-MX" dirty="0" smtClean="0"/>
              <a:t>El </a:t>
            </a:r>
            <a:r>
              <a:rPr lang="es-MX" dirty="0"/>
              <a:t>beneficiario enviará una carta a CANIETI </a:t>
            </a:r>
            <a:r>
              <a:rPr lang="es-MX" b="1" u="heavy" dirty="0"/>
              <a:t>designando al responsable  de</a:t>
            </a:r>
            <a:r>
              <a:rPr lang="es-MX" b="1" dirty="0"/>
              <a:t> </a:t>
            </a:r>
            <a:r>
              <a:rPr lang="es-MX" b="1" u="heavy" dirty="0"/>
              <a:t>la comprobación del proyecto, así como</a:t>
            </a:r>
            <a:r>
              <a:rPr lang="es-MX" b="1" dirty="0"/>
              <a:t> </a:t>
            </a:r>
            <a:r>
              <a:rPr lang="es-MX" b="1" u="heavy" dirty="0"/>
              <a:t>de atender los requerimientos de</a:t>
            </a:r>
            <a:r>
              <a:rPr lang="es-MX" b="1" dirty="0"/>
              <a:t> </a:t>
            </a:r>
            <a:r>
              <a:rPr lang="es-MX" b="1" u="heavy" dirty="0"/>
              <a:t>Secretaría de Economía o el Organismo</a:t>
            </a:r>
            <a:r>
              <a:rPr lang="es-MX" b="1" dirty="0"/>
              <a:t> </a:t>
            </a:r>
            <a:r>
              <a:rPr lang="es-MX" b="1" u="heavy" dirty="0"/>
              <a:t>Promotor</a:t>
            </a:r>
            <a:r>
              <a:rPr lang="es-MX" dirty="0"/>
              <a:t>. </a:t>
            </a:r>
            <a:endParaRPr lang="es-MX" dirty="0" smtClean="0"/>
          </a:p>
          <a:p>
            <a:pPr algn="just"/>
            <a:r>
              <a:rPr lang="es-MX" dirty="0" smtClean="0"/>
              <a:t>Para </a:t>
            </a:r>
            <a:r>
              <a:rPr lang="es-MX" dirty="0"/>
              <a:t>ello deberá proporcionar los   datos   de   contacto;   en   caso   de cambiar el responsable durante la ejecución del proyecto deberá enviar un nuevo </a:t>
            </a:r>
            <a:r>
              <a:rPr lang="es-MX" dirty="0" smtClean="0"/>
              <a:t>documento.</a:t>
            </a:r>
            <a:endParaRPr lang="es-MX"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101259"/>
            <a:ext cx="3528392" cy="49920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0" name="0 Imagen"/>
          <p:cNvPicPr/>
          <p:nvPr/>
        </p:nvPicPr>
        <p:blipFill>
          <a:blip r:embed="rId4"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13" name="12 Conector recto"/>
          <p:cNvCxnSpPr/>
          <p:nvPr/>
        </p:nvCxnSpPr>
        <p:spPr>
          <a:xfrm>
            <a:off x="0" y="996985"/>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4" name="13 Rectángulo"/>
          <p:cNvSpPr/>
          <p:nvPr/>
        </p:nvSpPr>
        <p:spPr>
          <a:xfrm>
            <a:off x="323528" y="44624"/>
            <a:ext cx="5050610" cy="1384995"/>
          </a:xfrm>
          <a:prstGeom prst="rect">
            <a:avLst/>
          </a:prstGeom>
        </p:spPr>
        <p:txBody>
          <a:bodyPr wrap="square">
            <a:spAutoFit/>
          </a:bodyPr>
          <a:lstStyle/>
          <a:p>
            <a:r>
              <a:rPr lang="es-MX" sz="2800" b="1" dirty="0">
                <a:solidFill>
                  <a:schemeClr val="accent5">
                    <a:lumMod val="50000"/>
                  </a:schemeClr>
                </a:solidFill>
                <a:latin typeface="+mj-lt"/>
              </a:rPr>
              <a:t>Criterios de </a:t>
            </a:r>
            <a:r>
              <a:rPr lang="es-MX" sz="2800" b="1" dirty="0" smtClean="0">
                <a:solidFill>
                  <a:schemeClr val="accent5">
                    <a:lumMod val="50000"/>
                  </a:schemeClr>
                </a:solidFill>
                <a:latin typeface="+mj-lt"/>
              </a:rPr>
              <a:t>revisión</a:t>
            </a:r>
          </a:p>
          <a:p>
            <a:r>
              <a:rPr lang="es-MX" sz="2800" b="1" dirty="0" smtClean="0">
                <a:solidFill>
                  <a:schemeClr val="accent5">
                    <a:lumMod val="50000"/>
                  </a:schemeClr>
                </a:solidFill>
                <a:latin typeface="+mj-lt"/>
              </a:rPr>
              <a:t>de </a:t>
            </a:r>
            <a:r>
              <a:rPr lang="es-MX" sz="2800" b="1" dirty="0">
                <a:solidFill>
                  <a:schemeClr val="accent5">
                    <a:lumMod val="50000"/>
                  </a:schemeClr>
                </a:solidFill>
                <a:latin typeface="+mj-lt"/>
              </a:rPr>
              <a:t>reportes</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15" name="14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5106278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dondear rectángulo de esquina diagonal"/>
          <p:cNvSpPr/>
          <p:nvPr/>
        </p:nvSpPr>
        <p:spPr>
          <a:xfrm>
            <a:off x="752149" y="1196752"/>
            <a:ext cx="7639702" cy="4700544"/>
          </a:xfrm>
          <a:prstGeom prst="round2DiagRect">
            <a:avLst/>
          </a:prstGeom>
          <a:solidFill>
            <a:srgbClr val="006666"/>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MX" dirty="0"/>
          </a:p>
        </p:txBody>
      </p:sp>
      <p:sp>
        <p:nvSpPr>
          <p:cNvPr id="11" name="10 Rectángulo"/>
          <p:cNvSpPr/>
          <p:nvPr/>
        </p:nvSpPr>
        <p:spPr>
          <a:xfrm>
            <a:off x="0" y="6453336"/>
            <a:ext cx="9144000" cy="40466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CuadroTexto"/>
          <p:cNvSpPr txBox="1"/>
          <p:nvPr/>
        </p:nvSpPr>
        <p:spPr>
          <a:xfrm>
            <a:off x="1036753" y="2348880"/>
            <a:ext cx="7070493" cy="1938992"/>
          </a:xfrm>
          <a:prstGeom prst="rect">
            <a:avLst/>
          </a:prstGeom>
          <a:noFill/>
        </p:spPr>
        <p:txBody>
          <a:bodyPr wrap="square" rtlCol="0">
            <a:spAutoFit/>
          </a:bodyPr>
          <a:lstStyle/>
          <a:p>
            <a:pPr algn="ctr"/>
            <a:r>
              <a:rPr lang="es-MX"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INDICADORES DE IMPACTO</a:t>
            </a:r>
          </a:p>
        </p:txBody>
      </p:sp>
    </p:spTree>
    <p:extLst>
      <p:ext uri="{BB962C8B-B14F-4D97-AF65-F5344CB8AC3E}">
        <p14:creationId xmlns:p14="http://schemas.microsoft.com/office/powerpoint/2010/main" val="20840560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79512" y="1196752"/>
            <a:ext cx="4680520" cy="5570756"/>
          </a:xfrm>
          <a:prstGeom prst="rect">
            <a:avLst/>
          </a:prstGeom>
        </p:spPr>
        <p:txBody>
          <a:bodyPr wrap="square">
            <a:spAutoFit/>
          </a:bodyPr>
          <a:lstStyle/>
          <a:p>
            <a:pPr algn="just"/>
            <a:r>
              <a:rPr lang="es-MX" sz="2000" b="1" dirty="0">
                <a:solidFill>
                  <a:schemeClr val="accent5">
                    <a:lumMod val="50000"/>
                  </a:schemeClr>
                </a:solidFill>
              </a:rPr>
              <a:t>E</a:t>
            </a:r>
            <a:r>
              <a:rPr lang="es-MX" sz="2000" b="1" dirty="0" smtClean="0">
                <a:solidFill>
                  <a:schemeClr val="accent5">
                    <a:lumMod val="50000"/>
                  </a:schemeClr>
                </a:solidFill>
              </a:rPr>
              <a:t>mpleo Especializado Generado</a:t>
            </a:r>
            <a:endParaRPr lang="es-MX" sz="2000" dirty="0">
              <a:solidFill>
                <a:schemeClr val="accent5">
                  <a:lumMod val="50000"/>
                </a:schemeClr>
              </a:solidFill>
            </a:endParaRPr>
          </a:p>
          <a:p>
            <a:pPr algn="just"/>
            <a:r>
              <a:rPr lang="es-MX" sz="1400" dirty="0"/>
              <a:t>Para este tipo de contratación se solicita la presentación de copia del Diploma expedido por la </a:t>
            </a:r>
            <a:r>
              <a:rPr lang="es-MX" sz="1400" dirty="0" smtClean="0"/>
              <a:t>Universidad </a:t>
            </a:r>
            <a:r>
              <a:rPr lang="es-MX" sz="1400" dirty="0"/>
              <a:t>o Cédula Profesional emitida por la SEP que compruebe un grado de </a:t>
            </a:r>
            <a:r>
              <a:rPr lang="es-MX" sz="1400" b="1" dirty="0"/>
              <a:t>estudios de postgrado del personal contratado, maestría, doctorado o postdoctorado</a:t>
            </a:r>
            <a:r>
              <a:rPr lang="es-MX" sz="1400" dirty="0"/>
              <a:t>. </a:t>
            </a:r>
          </a:p>
          <a:p>
            <a:pPr algn="just"/>
            <a:endParaRPr lang="es-MX" sz="1400" dirty="0">
              <a:solidFill>
                <a:schemeClr val="accent5">
                  <a:lumMod val="50000"/>
                </a:schemeClr>
              </a:solidFill>
            </a:endParaRPr>
          </a:p>
          <a:p>
            <a:pPr algn="just"/>
            <a:r>
              <a:rPr lang="es-MX" sz="1400" dirty="0" smtClean="0"/>
              <a:t>La </a:t>
            </a:r>
            <a:r>
              <a:rPr lang="es-MX" sz="1400" b="1" dirty="0"/>
              <a:t>duración</a:t>
            </a:r>
            <a:r>
              <a:rPr lang="es-MX" sz="1400" dirty="0"/>
              <a:t> del </a:t>
            </a:r>
            <a:r>
              <a:rPr lang="es-MX" sz="1400" dirty="0" smtClean="0"/>
              <a:t>empleo especializado generado deberá </a:t>
            </a:r>
            <a:r>
              <a:rPr lang="es-MX" sz="1400" dirty="0"/>
              <a:t>ser de </a:t>
            </a:r>
            <a:r>
              <a:rPr lang="es-MX" sz="1400" b="1" dirty="0"/>
              <a:t>un año o por lo menos del período de la duración del proyecto. </a:t>
            </a:r>
            <a:r>
              <a:rPr lang="es-MX" sz="1400" dirty="0"/>
              <a:t>Incluyendo los periodos adicionales por prórrogas.</a:t>
            </a:r>
          </a:p>
          <a:p>
            <a:pPr algn="just"/>
            <a:r>
              <a:rPr lang="es-MX" sz="1400" dirty="0"/>
              <a:t>    </a:t>
            </a:r>
          </a:p>
          <a:p>
            <a:pPr algn="just"/>
            <a:r>
              <a:rPr lang="es-MX" sz="1400" b="1" dirty="0"/>
              <a:t>Presentar identificación oficial escaneada del documento original.</a:t>
            </a:r>
          </a:p>
          <a:p>
            <a:pPr algn="just"/>
            <a:r>
              <a:rPr lang="es-MX" sz="800" dirty="0"/>
              <a:t>  </a:t>
            </a:r>
          </a:p>
          <a:p>
            <a:pPr marL="342900" indent="-342900" algn="just">
              <a:buFont typeface="+mj-lt"/>
              <a:buAutoNum type="arabicPeriod"/>
            </a:pPr>
            <a:r>
              <a:rPr lang="es-MX" sz="1400" b="1" dirty="0" smtClean="0"/>
              <a:t>Pasaporte </a:t>
            </a:r>
            <a:r>
              <a:rPr lang="es-MX" sz="1400" dirty="0"/>
              <a:t>vigente expedido por la SRE; en caso de ser extranjero </a:t>
            </a:r>
            <a:r>
              <a:rPr lang="es-MX" sz="1400" dirty="0" smtClean="0"/>
              <a:t>presentar su </a:t>
            </a:r>
            <a:r>
              <a:rPr lang="es-MX" sz="1400" dirty="0"/>
              <a:t>forma migratoria vigente y completa en los formatos FM2 o FM3;</a:t>
            </a:r>
          </a:p>
          <a:p>
            <a:pPr marL="342900" indent="-342900" algn="just">
              <a:buFont typeface="+mj-lt"/>
              <a:buAutoNum type="arabicPeriod"/>
            </a:pPr>
            <a:r>
              <a:rPr lang="es-MX" sz="1400" b="1" dirty="0" smtClean="0"/>
              <a:t>Credencial </a:t>
            </a:r>
            <a:r>
              <a:rPr lang="es-MX" sz="1400" b="1" dirty="0"/>
              <a:t>para </a:t>
            </a:r>
            <a:r>
              <a:rPr lang="es-MX" sz="1400" b="1" dirty="0" smtClean="0"/>
              <a:t>votar</a:t>
            </a:r>
            <a:r>
              <a:rPr lang="es-MX" sz="1400" dirty="0" smtClean="0"/>
              <a:t>.</a:t>
            </a:r>
          </a:p>
          <a:p>
            <a:pPr marL="342900" indent="-342900" algn="just">
              <a:buFont typeface="+mj-lt"/>
              <a:buAutoNum type="arabicPeriod"/>
            </a:pPr>
            <a:r>
              <a:rPr lang="es-MX" sz="1400" b="1" dirty="0" smtClean="0"/>
              <a:t>Cédula </a:t>
            </a:r>
            <a:r>
              <a:rPr lang="es-MX" sz="1400" b="1" dirty="0"/>
              <a:t>profesional </a:t>
            </a:r>
            <a:r>
              <a:rPr lang="es-MX" sz="1400" dirty="0"/>
              <a:t>expedida por la </a:t>
            </a:r>
            <a:r>
              <a:rPr lang="es-MX" sz="1400" dirty="0" smtClean="0"/>
              <a:t>SEP.</a:t>
            </a:r>
            <a:endParaRPr lang="es-MX" sz="1400" dirty="0"/>
          </a:p>
          <a:p>
            <a:pPr marL="342900" indent="-342900" algn="just">
              <a:buFont typeface="+mj-lt"/>
              <a:buAutoNum type="arabicPeriod"/>
            </a:pPr>
            <a:r>
              <a:rPr lang="es-MX" sz="1400" b="1" dirty="0" smtClean="0"/>
              <a:t>Cartilla </a:t>
            </a:r>
            <a:r>
              <a:rPr lang="es-MX" sz="1400" b="1" dirty="0"/>
              <a:t>de Servicio Militar Nacional </a:t>
            </a:r>
            <a:r>
              <a:rPr lang="es-MX" sz="1400" dirty="0"/>
              <a:t>expedida  por la SDN, identificación oficial vigente con fotografía y firma, expedida por el gobierno federal, municipal o del Distrito Federal.</a:t>
            </a:r>
          </a:p>
          <a:p>
            <a:pPr algn="just"/>
            <a:r>
              <a:rPr lang="es-MX" sz="1400" dirty="0"/>
              <a:t> </a:t>
            </a:r>
            <a:endParaRPr lang="es-MX" sz="1400" dirty="0" smtClean="0"/>
          </a:p>
          <a:p>
            <a:pPr algn="just"/>
            <a:endParaRPr lang="es-MX" sz="1400" dirty="0"/>
          </a:p>
        </p:txBody>
      </p:sp>
      <p:sp>
        <p:nvSpPr>
          <p:cNvPr id="9" name="8 Rectángulo"/>
          <p:cNvSpPr/>
          <p:nvPr/>
        </p:nvSpPr>
        <p:spPr>
          <a:xfrm>
            <a:off x="4392488" y="6280517"/>
            <a:ext cx="4572000" cy="253916"/>
          </a:xfrm>
          <a:prstGeom prst="rect">
            <a:avLst/>
          </a:prstGeom>
        </p:spPr>
        <p:txBody>
          <a:bodyPr>
            <a:spAutoFit/>
          </a:bodyPr>
          <a:lstStyle/>
          <a:p>
            <a:pPr algn="r"/>
            <a:r>
              <a:rPr lang="es-MX" sz="1050" dirty="0">
                <a:solidFill>
                  <a:schemeClr val="bg1">
                    <a:lumMod val="50000"/>
                  </a:schemeClr>
                </a:solidFill>
              </a:rPr>
              <a:t>COP 2015. </a:t>
            </a:r>
            <a:r>
              <a:rPr lang="es-MX" sz="1050" dirty="0" smtClean="0">
                <a:solidFill>
                  <a:schemeClr val="bg1">
                    <a:lumMod val="50000"/>
                  </a:schemeClr>
                </a:solidFill>
              </a:rPr>
              <a:t>Numeral 2.1.7.2  Rubro III Empleo Especializado Generado</a:t>
            </a:r>
            <a:endParaRPr lang="es-MX" sz="1050" dirty="0">
              <a:solidFill>
                <a:schemeClr val="bg1">
                  <a:lumMod val="50000"/>
                </a:schemeClr>
              </a:solidFill>
            </a:endParaRPr>
          </a:p>
        </p:txBody>
      </p:sp>
      <p:sp>
        <p:nvSpPr>
          <p:cNvPr id="16" name="15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8"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19" name="18 Conector recto"/>
          <p:cNvCxnSpPr/>
          <p:nvPr/>
        </p:nvCxnSpPr>
        <p:spPr>
          <a:xfrm>
            <a:off x="0" y="1005107"/>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20" name="19 Rectángulo"/>
          <p:cNvSpPr/>
          <p:nvPr/>
        </p:nvSpPr>
        <p:spPr>
          <a:xfrm>
            <a:off x="179512" y="116632"/>
            <a:ext cx="5050610" cy="1384995"/>
          </a:xfrm>
          <a:prstGeom prst="rect">
            <a:avLst/>
          </a:prstGeom>
        </p:spPr>
        <p:txBody>
          <a:bodyPr wrap="square">
            <a:spAutoFit/>
          </a:bodyPr>
          <a:lstStyle/>
          <a:p>
            <a:r>
              <a:rPr lang="es-MX" sz="2800" b="1" dirty="0" smtClean="0">
                <a:solidFill>
                  <a:schemeClr val="accent5">
                    <a:lumMod val="50000"/>
                  </a:schemeClr>
                </a:solidFill>
                <a:latin typeface="+mj-lt"/>
              </a:rPr>
              <a:t>Indicadores de impacto</a:t>
            </a:r>
          </a:p>
          <a:p>
            <a:r>
              <a:rPr lang="es-MX" sz="2800" b="1" dirty="0" smtClean="0">
                <a:solidFill>
                  <a:schemeClr val="accent5">
                    <a:lumMod val="50000"/>
                  </a:schemeClr>
                </a:solidFill>
                <a:latin typeface="+mj-lt"/>
              </a:rPr>
              <a:t>Empleo Especializado Generado</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21" name="Rectangle 4"/>
          <p:cNvSpPr>
            <a:spLocks noChangeArrowheads="1"/>
          </p:cNvSpPr>
          <p:nvPr/>
        </p:nvSpPr>
        <p:spPr bwMode="auto">
          <a:xfrm>
            <a:off x="5076056" y="1354991"/>
            <a:ext cx="393125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2000" b="1" i="1" u="none" strike="noStrike" cap="none" normalizeH="0" baseline="0" dirty="0" smtClean="0">
                <a:ln>
                  <a:noFill/>
                </a:ln>
                <a:solidFill>
                  <a:schemeClr val="accent5">
                    <a:lumMod val="50000"/>
                  </a:schemeClr>
                </a:solidFill>
                <a:effectLst/>
                <a:latin typeface="Calibri" pitchFamily="34" charset="0"/>
                <a:ea typeface="Times New Roman" pitchFamily="18" charset="0"/>
                <a:cs typeface="Calibri" pitchFamily="34" charset="0"/>
              </a:rPr>
              <a:t>Listado de empleo</a:t>
            </a:r>
            <a:endParaRPr kumimoji="0" lang="es-MX" altLang="es-MX" sz="2000" b="0" i="0" u="none" strike="noStrike" cap="none" normalizeH="0" baseline="0" dirty="0" smtClean="0">
              <a:ln>
                <a:noFill/>
              </a:ln>
              <a:solidFill>
                <a:schemeClr val="accent5">
                  <a:lumMod val="5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1.     Nombre completo del empleado</a:t>
            </a:r>
            <a:endParaRPr kumimoji="0" lang="es-MX" alt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     R.F.C.</a:t>
            </a:r>
            <a:endParaRPr kumimoji="0" lang="es-MX" alt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3.     CURP</a:t>
            </a:r>
            <a:endParaRPr kumimoji="0" lang="es-MX" alt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4.     Fecha de alta en IMSS/ Fecha de contrato</a:t>
            </a:r>
            <a:endParaRPr kumimoji="0" lang="es-MX" alt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5.     Número de Seguridad Social (si aplica)</a:t>
            </a:r>
            <a:endParaRPr kumimoji="0" lang="es-MX" alt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6.     Indicar si pertenece a una empresa Usuaria de              TI o No.</a:t>
            </a:r>
            <a:endParaRPr kumimoji="0" lang="es-MX" alt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7.     Indicar si tiene contrato con empresa  de outsourcing.</a:t>
            </a:r>
            <a:endParaRPr kumimoji="0" lang="es-MX" alt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8.     Tipo de contratación (temporal/permanente).</a:t>
            </a:r>
            <a:endParaRPr kumimoji="0" lang="es-MX" alt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9.     Número de meses contratados.</a:t>
            </a:r>
            <a:endParaRPr kumimoji="0" lang="es-MX" altLang="es-MX" sz="14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4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14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8469229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40768"/>
            <a:ext cx="8676268" cy="4824536"/>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10" name="Rectangle 5"/>
          <p:cNvSpPr>
            <a:spLocks noChangeArrowheads="1"/>
          </p:cNvSpPr>
          <p:nvPr/>
        </p:nvSpPr>
        <p:spPr bwMode="auto">
          <a:xfrm>
            <a:off x="515938" y="365581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15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8" name="0 Imagen"/>
          <p:cNvPicPr/>
          <p:nvPr/>
        </p:nvPicPr>
        <p:blipFill>
          <a:blip r:embed="rId4"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19" name="18 Conector recto"/>
          <p:cNvCxnSpPr/>
          <p:nvPr/>
        </p:nvCxnSpPr>
        <p:spPr>
          <a:xfrm>
            <a:off x="0" y="1005107"/>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21" name="20 Rectángulo"/>
          <p:cNvSpPr/>
          <p:nvPr/>
        </p:nvSpPr>
        <p:spPr>
          <a:xfrm>
            <a:off x="179512" y="116632"/>
            <a:ext cx="5050610" cy="1384995"/>
          </a:xfrm>
          <a:prstGeom prst="rect">
            <a:avLst/>
          </a:prstGeom>
        </p:spPr>
        <p:txBody>
          <a:bodyPr wrap="square">
            <a:spAutoFit/>
          </a:bodyPr>
          <a:lstStyle/>
          <a:p>
            <a:r>
              <a:rPr lang="es-MX" sz="2800" b="1" dirty="0" smtClean="0">
                <a:solidFill>
                  <a:schemeClr val="accent5">
                    <a:lumMod val="50000"/>
                  </a:schemeClr>
                </a:solidFill>
                <a:latin typeface="+mj-lt"/>
              </a:rPr>
              <a:t>Indicadores de impacto</a:t>
            </a:r>
          </a:p>
          <a:p>
            <a:r>
              <a:rPr lang="es-MX" sz="2800" b="1" dirty="0" smtClean="0">
                <a:solidFill>
                  <a:schemeClr val="accent5">
                    <a:lumMod val="50000"/>
                  </a:schemeClr>
                </a:solidFill>
                <a:latin typeface="+mj-lt"/>
              </a:rPr>
              <a:t>Empleo Especializado Generado</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113340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5"/>
          <p:cNvSpPr>
            <a:spLocks noChangeArrowheads="1"/>
          </p:cNvSpPr>
          <p:nvPr/>
        </p:nvSpPr>
        <p:spPr bwMode="auto">
          <a:xfrm>
            <a:off x="515938" y="365581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5"/>
          <p:cNvSpPr>
            <a:spLocks noChangeArrowheads="1"/>
          </p:cNvSpPr>
          <p:nvPr/>
        </p:nvSpPr>
        <p:spPr bwMode="auto">
          <a:xfrm>
            <a:off x="595772" y="1673364"/>
            <a:ext cx="7952456" cy="412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altLang="es-MX" sz="2000" b="1" i="0" u="none" strike="noStrike" cap="none" normalizeH="0" baseline="0" dirty="0" smtClean="0">
                <a:ln>
                  <a:noFill/>
                </a:ln>
                <a:solidFill>
                  <a:schemeClr val="accent5">
                    <a:lumMod val="50000"/>
                  </a:schemeClr>
                </a:solidFill>
                <a:effectLst/>
                <a:latin typeface="Calibri" pitchFamily="34" charset="0"/>
                <a:ea typeface="Times New Roman" pitchFamily="18" charset="0"/>
                <a:cs typeface="Calibri" pitchFamily="34" charset="0"/>
              </a:rPr>
              <a:t>Tipos de Comprobación de Empleo </a:t>
            </a:r>
            <a:r>
              <a:rPr lang="es-MX" altLang="es-MX" sz="2000" b="1" dirty="0" smtClean="0">
                <a:solidFill>
                  <a:schemeClr val="accent5">
                    <a:lumMod val="50000"/>
                  </a:schemeClr>
                </a:solidFill>
                <a:latin typeface="Calibri" pitchFamily="34" charset="0"/>
                <a:ea typeface="Times New Roman" pitchFamily="18" charset="0"/>
                <a:cs typeface="Calibri" pitchFamily="34" charset="0"/>
              </a:rPr>
              <a:t>Especializado Generado</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altLang="es-MX" b="0" i="0" u="none" strike="noStrike" cap="none" normalizeH="0" baseline="0" dirty="0" smtClean="0">
              <a:ln>
                <a:noFill/>
              </a:ln>
              <a:solidFill>
                <a:schemeClr val="accent3">
                  <a:lumMod val="50000"/>
                </a:schemeClr>
              </a:solidFill>
              <a:effectLst/>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lphaLcParenR"/>
              <a:tabLst/>
            </a:pPr>
            <a:r>
              <a:rPr kumimoji="0" lang="es-MX" altLang="es-MX"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Altas y liquidaciones ante el IMSS de la empresa beneficiaria:</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MX" altLang="es-MX"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Copia de Altas y liquidaciones mensuales del IMSS de la empresa beneficiaria (las liquidaciones deberán corresponder a todos los meses de  ejecución del proyecto o por un año) Incluir listado e identificación oficial.</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MX" altLang="es-MX"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Validar que todas los documentos presenten movimiento 8 </a:t>
            </a:r>
            <a:r>
              <a:rPr kumimoji="0" lang="es-MX" altLang="es-MX"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(alta ante el IMSS). No se aceptarán rechazos en sistema u otros (mov. 7).</a:t>
            </a:r>
          </a:p>
          <a:p>
            <a:pPr marL="0" marR="0" lvl="0" indent="0" algn="just" defTabSz="914400" rtl="0" eaLnBrk="0" fontAlgn="base" latinLnBrk="0" hangingPunct="0">
              <a:lnSpc>
                <a:spcPct val="100000"/>
              </a:lnSpc>
              <a:spcBef>
                <a:spcPct val="0"/>
              </a:spcBef>
              <a:spcAft>
                <a:spcPct val="0"/>
              </a:spcAft>
              <a:buClrTx/>
              <a:buSzTx/>
              <a:buFontTx/>
              <a:buNone/>
              <a:tabLst/>
            </a:pPr>
            <a:endParaRPr lang="es-MX" altLang="es-MX" dirty="0">
              <a:solidFill>
                <a:srgbClr val="000000"/>
              </a:solidFill>
              <a:latin typeface="Calibri" pitchFamily="34" charset="0"/>
              <a:cs typeface="Arial" pitchFamily="34" charset="0"/>
            </a:endParaRPr>
          </a:p>
          <a:p>
            <a:pPr algn="just" eaLnBrk="0" fontAlgn="base" hangingPunct="0">
              <a:spcBef>
                <a:spcPct val="0"/>
              </a:spcBef>
              <a:spcAft>
                <a:spcPct val="0"/>
              </a:spcAft>
            </a:pPr>
            <a:r>
              <a:rPr lang="es-MX" altLang="es-MX" dirty="0">
                <a:solidFill>
                  <a:srgbClr val="000000"/>
                </a:solidFill>
                <a:latin typeface="+mj-lt"/>
                <a:cs typeface="Calibri" pitchFamily="34" charset="0"/>
              </a:rPr>
              <a:t>Para  las  Altas  en  el  IMSS:  Las  identificaciones  deberán  integrarse seguida del Alta </a:t>
            </a:r>
            <a:r>
              <a:rPr lang="es-MX" altLang="es-MX" dirty="0" smtClean="0">
                <a:solidFill>
                  <a:srgbClr val="000000"/>
                </a:solidFill>
                <a:latin typeface="+mj-lt"/>
                <a:cs typeface="Calibri" pitchFamily="34" charset="0"/>
              </a:rPr>
              <a:t> en </a:t>
            </a:r>
            <a:r>
              <a:rPr lang="es-MX" altLang="es-MX" dirty="0">
                <a:solidFill>
                  <a:srgbClr val="000000"/>
                </a:solidFill>
                <a:latin typeface="+mj-lt"/>
                <a:cs typeface="Calibri" pitchFamily="34" charset="0"/>
              </a:rPr>
              <a:t>un mismo archivo. </a:t>
            </a:r>
            <a:r>
              <a:rPr lang="es-MX" altLang="es-MX" b="1" dirty="0">
                <a:latin typeface="+mj-lt"/>
                <a:cs typeface="Calibri" pitchFamily="34" charset="0"/>
              </a:rPr>
              <a:t>(Se anexa ejemplo</a:t>
            </a:r>
            <a:r>
              <a:rPr lang="es-MX" altLang="es-MX" b="1" dirty="0" smtClean="0">
                <a:latin typeface="+mj-lt"/>
                <a:cs typeface="Calibri" pitchFamily="34" charset="0"/>
              </a:rPr>
              <a:t>).</a:t>
            </a:r>
            <a:endParaRPr lang="es-MX" altLang="es-MX" dirty="0">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14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7"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18" name="17 Conector recto"/>
          <p:cNvCxnSpPr/>
          <p:nvPr/>
        </p:nvCxnSpPr>
        <p:spPr>
          <a:xfrm>
            <a:off x="0" y="1005107"/>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20" name="19 Rectángulo"/>
          <p:cNvSpPr/>
          <p:nvPr/>
        </p:nvSpPr>
        <p:spPr>
          <a:xfrm>
            <a:off x="179512" y="116632"/>
            <a:ext cx="5050610" cy="1384995"/>
          </a:xfrm>
          <a:prstGeom prst="rect">
            <a:avLst/>
          </a:prstGeom>
        </p:spPr>
        <p:txBody>
          <a:bodyPr wrap="square">
            <a:spAutoFit/>
          </a:bodyPr>
          <a:lstStyle/>
          <a:p>
            <a:r>
              <a:rPr lang="es-MX" sz="2800" b="1" dirty="0" smtClean="0">
                <a:solidFill>
                  <a:schemeClr val="accent5">
                    <a:lumMod val="50000"/>
                  </a:schemeClr>
                </a:solidFill>
                <a:latin typeface="+mj-lt"/>
              </a:rPr>
              <a:t>Indicadores de impacto</a:t>
            </a:r>
          </a:p>
          <a:p>
            <a:r>
              <a:rPr lang="es-MX" sz="2800" b="1" dirty="0" smtClean="0">
                <a:solidFill>
                  <a:schemeClr val="accent5">
                    <a:lumMod val="50000"/>
                  </a:schemeClr>
                </a:solidFill>
                <a:latin typeface="+mj-lt"/>
              </a:rPr>
              <a:t>Empleo Especializado Generado</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249078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5"/>
          <p:cNvSpPr>
            <a:spLocks noChangeArrowheads="1"/>
          </p:cNvSpPr>
          <p:nvPr/>
        </p:nvSpPr>
        <p:spPr bwMode="auto">
          <a:xfrm>
            <a:off x="515938" y="365581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04" y="1340467"/>
            <a:ext cx="3312492" cy="38487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12 CuadroTexto"/>
          <p:cNvSpPr txBox="1"/>
          <p:nvPr/>
        </p:nvSpPr>
        <p:spPr>
          <a:xfrm>
            <a:off x="435040" y="991009"/>
            <a:ext cx="2797754" cy="369332"/>
          </a:xfrm>
          <a:prstGeom prst="rect">
            <a:avLst/>
          </a:prstGeom>
          <a:noFill/>
        </p:spPr>
        <p:txBody>
          <a:bodyPr wrap="none" rtlCol="0">
            <a:spAutoFit/>
          </a:bodyPr>
          <a:lstStyle/>
          <a:p>
            <a:r>
              <a:rPr lang="es-MX" b="1" dirty="0" smtClean="0">
                <a:solidFill>
                  <a:schemeClr val="accent5">
                    <a:lumMod val="50000"/>
                  </a:schemeClr>
                </a:solidFill>
              </a:rPr>
              <a:t>Ejemplo Formato Alta IMSS</a:t>
            </a:r>
            <a:endParaRPr lang="es-MX" b="1" dirty="0">
              <a:solidFill>
                <a:schemeClr val="accent5">
                  <a:lumMod val="50000"/>
                </a:schemeClr>
              </a:solidFill>
            </a:endParaRPr>
          </a:p>
        </p:txBody>
      </p:sp>
      <p:sp>
        <p:nvSpPr>
          <p:cNvPr id="12" name="11 CuadroTexto"/>
          <p:cNvSpPr txBox="1"/>
          <p:nvPr/>
        </p:nvSpPr>
        <p:spPr>
          <a:xfrm>
            <a:off x="4572000" y="971135"/>
            <a:ext cx="2269596" cy="369332"/>
          </a:xfrm>
          <a:prstGeom prst="rect">
            <a:avLst/>
          </a:prstGeom>
          <a:noFill/>
        </p:spPr>
        <p:txBody>
          <a:bodyPr wrap="none" rtlCol="0">
            <a:spAutoFit/>
          </a:bodyPr>
          <a:lstStyle/>
          <a:p>
            <a:r>
              <a:rPr lang="es-MX" b="1" dirty="0" smtClean="0">
                <a:solidFill>
                  <a:schemeClr val="accent5">
                    <a:lumMod val="50000"/>
                  </a:schemeClr>
                </a:solidFill>
              </a:rPr>
              <a:t>Ejemplo Formato SUA</a:t>
            </a:r>
            <a:endParaRPr lang="es-MX" b="1" dirty="0">
              <a:solidFill>
                <a:schemeClr val="accent5">
                  <a:lumMod val="50000"/>
                </a:schemeClr>
              </a:solidFill>
            </a:endParaRPr>
          </a:p>
        </p:txBody>
      </p:sp>
      <p:sp>
        <p:nvSpPr>
          <p:cNvPr id="14" name="13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6" name="0 Imagen"/>
          <p:cNvPicPr/>
          <p:nvPr/>
        </p:nvPicPr>
        <p:blipFill>
          <a:blip r:embed="rId4"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17" name="16 Conector recto"/>
          <p:cNvCxnSpPr/>
          <p:nvPr/>
        </p:nvCxnSpPr>
        <p:spPr>
          <a:xfrm>
            <a:off x="0" y="1005107"/>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9" name="18 Rectángulo"/>
          <p:cNvSpPr/>
          <p:nvPr/>
        </p:nvSpPr>
        <p:spPr>
          <a:xfrm>
            <a:off x="290003" y="27781"/>
            <a:ext cx="5050610" cy="1384995"/>
          </a:xfrm>
          <a:prstGeom prst="rect">
            <a:avLst/>
          </a:prstGeom>
        </p:spPr>
        <p:txBody>
          <a:bodyPr wrap="square">
            <a:spAutoFit/>
          </a:bodyPr>
          <a:lstStyle/>
          <a:p>
            <a:r>
              <a:rPr lang="es-MX" sz="2800" b="1" dirty="0" smtClean="0">
                <a:solidFill>
                  <a:schemeClr val="accent5">
                    <a:lumMod val="50000"/>
                  </a:schemeClr>
                </a:solidFill>
                <a:latin typeface="+mj-lt"/>
              </a:rPr>
              <a:t>Indicadores de impacto</a:t>
            </a:r>
          </a:p>
          <a:p>
            <a:r>
              <a:rPr lang="es-MX" sz="2800" b="1" dirty="0" smtClean="0">
                <a:solidFill>
                  <a:schemeClr val="accent5">
                    <a:lumMod val="50000"/>
                  </a:schemeClr>
                </a:solidFill>
                <a:latin typeface="+mj-lt"/>
              </a:rPr>
              <a:t>Empleo Especializado Generado</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pic>
        <p:nvPicPr>
          <p:cNvPr id="1026" name="Picture 2" descr="http://images.slideplayer.es/11/3128063/slides/slide_10.jpg"/>
          <p:cNvPicPr>
            <a:picLocks noChangeAspect="1" noChangeArrowheads="1"/>
          </p:cNvPicPr>
          <p:nvPr/>
        </p:nvPicPr>
        <p:blipFill rotWithShape="1">
          <a:blip r:embed="rId5">
            <a:extLst>
              <a:ext uri="{28A0092B-C50C-407E-A947-70E740481C1C}">
                <a14:useLocalDpi xmlns:a14="http://schemas.microsoft.com/office/drawing/2010/main" val="0"/>
              </a:ext>
            </a:extLst>
          </a:blip>
          <a:srcRect l="4120" t="13097" r="3722" b="2678"/>
          <a:stretch/>
        </p:blipFill>
        <p:spPr bwMode="auto">
          <a:xfrm>
            <a:off x="4499992" y="1302167"/>
            <a:ext cx="4464496" cy="47815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689" t="50000" r="10869" b="-661"/>
          <a:stretch/>
        </p:blipFill>
        <p:spPr bwMode="auto">
          <a:xfrm>
            <a:off x="243535" y="5295091"/>
            <a:ext cx="1629557" cy="878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7527" t="8912" r="5517" b="46828"/>
          <a:stretch/>
        </p:blipFill>
        <p:spPr bwMode="auto">
          <a:xfrm>
            <a:off x="2004257" y="5406145"/>
            <a:ext cx="1698171" cy="767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46361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5"/>
          <p:cNvSpPr>
            <a:spLocks noChangeArrowheads="1"/>
          </p:cNvSpPr>
          <p:nvPr/>
        </p:nvSpPr>
        <p:spPr bwMode="auto">
          <a:xfrm>
            <a:off x="515938" y="365581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16 Rectángulo"/>
          <p:cNvSpPr/>
          <p:nvPr/>
        </p:nvSpPr>
        <p:spPr>
          <a:xfrm>
            <a:off x="515938" y="1365660"/>
            <a:ext cx="1941109" cy="400110"/>
          </a:xfrm>
          <a:prstGeom prst="rect">
            <a:avLst/>
          </a:prstGeom>
        </p:spPr>
        <p:txBody>
          <a:bodyPr wrap="none">
            <a:spAutoFit/>
          </a:bodyPr>
          <a:lstStyle/>
          <a:p>
            <a:pPr marL="457200" indent="-457200">
              <a:buFont typeface="+mj-lt"/>
              <a:buAutoNum type="alphaLcParenR" startAt="2"/>
            </a:pPr>
            <a:r>
              <a:rPr lang="es-MX" sz="2000" b="1" dirty="0" err="1" smtClean="0">
                <a:solidFill>
                  <a:schemeClr val="accent5">
                    <a:lumMod val="50000"/>
                  </a:schemeClr>
                </a:solidFill>
              </a:rPr>
              <a:t>Outsourcing</a:t>
            </a:r>
            <a:endParaRPr lang="es-MX" sz="2000" dirty="0">
              <a:solidFill>
                <a:schemeClr val="accent5">
                  <a:lumMod val="50000"/>
                </a:schemeClr>
              </a:solidFill>
            </a:endParaRPr>
          </a:p>
        </p:txBody>
      </p:sp>
      <p:sp>
        <p:nvSpPr>
          <p:cNvPr id="19" name="18 Rectángulo"/>
          <p:cNvSpPr/>
          <p:nvPr/>
        </p:nvSpPr>
        <p:spPr>
          <a:xfrm>
            <a:off x="515938" y="1801847"/>
            <a:ext cx="7632848" cy="3139321"/>
          </a:xfrm>
          <a:prstGeom prst="rect">
            <a:avLst/>
          </a:prstGeom>
        </p:spPr>
        <p:txBody>
          <a:bodyPr wrap="square">
            <a:spAutoFit/>
          </a:bodyPr>
          <a:lstStyle/>
          <a:p>
            <a:pPr algn="just"/>
            <a:r>
              <a:rPr lang="es-MX" b="1" dirty="0"/>
              <a:t>Presentar el contrato con la empresa prestadora del servicio y el acta constitutiva de la misma (donde especifique que sus actividades preponderantes  sea  contratar  personal  a  nombre  de  terceros).  </a:t>
            </a:r>
            <a:r>
              <a:rPr lang="es-MX" dirty="0"/>
              <a:t>De igual forma, adjuntar copia de altas del IMSS de los trabajadores. Incluir listado e identificación oficial.</a:t>
            </a:r>
          </a:p>
          <a:p>
            <a:pPr algn="just"/>
            <a:r>
              <a:rPr lang="es-MX" dirty="0"/>
              <a:t>  </a:t>
            </a:r>
          </a:p>
          <a:p>
            <a:pPr algn="just"/>
            <a:r>
              <a:rPr lang="es-MX" b="1" dirty="0"/>
              <a:t>Validar que </a:t>
            </a:r>
            <a:r>
              <a:rPr lang="es-MX" b="1" dirty="0" smtClean="0"/>
              <a:t>todos </a:t>
            </a:r>
            <a:r>
              <a:rPr lang="es-MX" b="1" dirty="0"/>
              <a:t>los documentos presenten movimiento 8 </a:t>
            </a:r>
            <a:r>
              <a:rPr lang="es-MX" dirty="0"/>
              <a:t>(alta ante el IMSS). No se aceptarán rechazos en sistema u otros (mov. 7</a:t>
            </a:r>
            <a:r>
              <a:rPr lang="es-MX" dirty="0" smtClean="0"/>
              <a:t>).</a:t>
            </a:r>
            <a:endParaRPr lang="es-MX" dirty="0"/>
          </a:p>
          <a:p>
            <a:pPr algn="just"/>
            <a:r>
              <a:rPr lang="es-MX" dirty="0"/>
              <a:t> </a:t>
            </a:r>
          </a:p>
          <a:p>
            <a:pPr algn="just"/>
            <a:r>
              <a:rPr lang="es-MX" dirty="0" smtClean="0"/>
              <a:t>Para  </a:t>
            </a:r>
            <a:r>
              <a:rPr lang="es-MX" dirty="0"/>
              <a:t>las  Altas  en  el  IMSS:  Las  identificaciones  deberán  integrarse seguida del Alta en un mismo </a:t>
            </a:r>
            <a:r>
              <a:rPr lang="es-MX" dirty="0" smtClean="0"/>
              <a:t>archivo.</a:t>
            </a:r>
            <a:endParaRPr lang="es-MX" dirty="0"/>
          </a:p>
        </p:txBody>
      </p:sp>
      <p:sp>
        <p:nvSpPr>
          <p:cNvPr id="12" name="11 Rectángulo"/>
          <p:cNvSpPr/>
          <p:nvPr/>
        </p:nvSpPr>
        <p:spPr>
          <a:xfrm>
            <a:off x="4360692" y="6055405"/>
            <a:ext cx="4572000" cy="523220"/>
          </a:xfrm>
          <a:prstGeom prst="rect">
            <a:avLst/>
          </a:prstGeom>
        </p:spPr>
        <p:txBody>
          <a:bodyPr>
            <a:spAutoFit/>
          </a:bodyPr>
          <a:lstStyle/>
          <a:p>
            <a:pPr algn="r"/>
            <a:r>
              <a:rPr lang="es-MX" sz="1400" b="1" dirty="0">
                <a:solidFill>
                  <a:schemeClr val="accent5">
                    <a:lumMod val="50000"/>
                  </a:schemeClr>
                </a:solidFill>
              </a:rPr>
              <a:t>COP 2015. </a:t>
            </a:r>
            <a:r>
              <a:rPr lang="es-MX" sz="1400" b="1" dirty="0" smtClean="0">
                <a:solidFill>
                  <a:schemeClr val="accent5">
                    <a:lumMod val="50000"/>
                  </a:schemeClr>
                </a:solidFill>
              </a:rPr>
              <a:t>Numeral 2.1.7.2  Rubro III Empleo Especializado Generado</a:t>
            </a:r>
            <a:endParaRPr lang="es-MX" sz="1400" b="1" dirty="0">
              <a:solidFill>
                <a:schemeClr val="accent5">
                  <a:lumMod val="50000"/>
                </a:schemeClr>
              </a:solidFill>
            </a:endParaRPr>
          </a:p>
        </p:txBody>
      </p:sp>
      <p:pic>
        <p:nvPicPr>
          <p:cNvPr id="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4"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15" name="14 Conector recto"/>
          <p:cNvCxnSpPr/>
          <p:nvPr/>
        </p:nvCxnSpPr>
        <p:spPr>
          <a:xfrm>
            <a:off x="0" y="1005107"/>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6" name="15 Rectángulo"/>
          <p:cNvSpPr/>
          <p:nvPr/>
        </p:nvSpPr>
        <p:spPr>
          <a:xfrm>
            <a:off x="179512" y="116632"/>
            <a:ext cx="5050610" cy="1384995"/>
          </a:xfrm>
          <a:prstGeom prst="rect">
            <a:avLst/>
          </a:prstGeom>
        </p:spPr>
        <p:txBody>
          <a:bodyPr wrap="square">
            <a:spAutoFit/>
          </a:bodyPr>
          <a:lstStyle/>
          <a:p>
            <a:r>
              <a:rPr lang="es-MX" sz="2800" b="1" dirty="0" smtClean="0">
                <a:solidFill>
                  <a:schemeClr val="accent5">
                    <a:lumMod val="50000"/>
                  </a:schemeClr>
                </a:solidFill>
                <a:latin typeface="+mj-lt"/>
              </a:rPr>
              <a:t>Indicadores de impacto</a:t>
            </a:r>
          </a:p>
          <a:p>
            <a:r>
              <a:rPr lang="es-MX" sz="2800" b="1" dirty="0" smtClean="0">
                <a:solidFill>
                  <a:schemeClr val="accent5">
                    <a:lumMod val="50000"/>
                  </a:schemeClr>
                </a:solidFill>
                <a:latin typeface="+mj-lt"/>
              </a:rPr>
              <a:t>Empleo Especializado Generado</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18" name="17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24794279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16 Rectángulo"/>
          <p:cNvSpPr/>
          <p:nvPr/>
        </p:nvSpPr>
        <p:spPr>
          <a:xfrm>
            <a:off x="639813" y="1436530"/>
            <a:ext cx="2223557" cy="400110"/>
          </a:xfrm>
          <a:prstGeom prst="rect">
            <a:avLst/>
          </a:prstGeom>
        </p:spPr>
        <p:txBody>
          <a:bodyPr wrap="none">
            <a:spAutoFit/>
          </a:bodyPr>
          <a:lstStyle/>
          <a:p>
            <a:pPr marL="457200" indent="-457200">
              <a:buFont typeface="+mj-lt"/>
              <a:buAutoNum type="alphaLcParenR" startAt="3"/>
            </a:pPr>
            <a:r>
              <a:rPr lang="es-MX" sz="2000" b="1" dirty="0" smtClean="0">
                <a:solidFill>
                  <a:schemeClr val="accent5">
                    <a:lumMod val="50000"/>
                  </a:schemeClr>
                </a:solidFill>
              </a:rPr>
              <a:t>Por honorarios</a:t>
            </a:r>
            <a:endParaRPr lang="es-MX" sz="2000" dirty="0">
              <a:solidFill>
                <a:schemeClr val="accent5">
                  <a:lumMod val="50000"/>
                </a:schemeClr>
              </a:solidFill>
            </a:endParaRPr>
          </a:p>
        </p:txBody>
      </p:sp>
      <p:sp>
        <p:nvSpPr>
          <p:cNvPr id="12" name="11 Rectángulo"/>
          <p:cNvSpPr/>
          <p:nvPr/>
        </p:nvSpPr>
        <p:spPr>
          <a:xfrm>
            <a:off x="559911" y="1848530"/>
            <a:ext cx="7938630" cy="1200329"/>
          </a:xfrm>
          <a:prstGeom prst="rect">
            <a:avLst/>
          </a:prstGeom>
        </p:spPr>
        <p:txBody>
          <a:bodyPr wrap="square">
            <a:spAutoFit/>
          </a:bodyPr>
          <a:lstStyle/>
          <a:p>
            <a:pPr algn="just"/>
            <a:r>
              <a:rPr lang="es-MX" b="1" dirty="0"/>
              <a:t>Contrato  por  empleado  con  la  empresa  beneficiaria,  así  como incluir   el   primer   y   último   recibo   de   honorarios  que   deberán corresponder a la duración de ejecución del proyecto o por </a:t>
            </a:r>
            <a:r>
              <a:rPr lang="es-MX" b="1" dirty="0" smtClean="0"/>
              <a:t>un </a:t>
            </a:r>
            <a:r>
              <a:rPr lang="es-MX" b="1" dirty="0"/>
              <a:t>año. </a:t>
            </a:r>
            <a:r>
              <a:rPr lang="es-MX" dirty="0"/>
              <a:t>Incluir listado e identificación oficial.</a:t>
            </a:r>
          </a:p>
        </p:txBody>
      </p:sp>
      <p:sp>
        <p:nvSpPr>
          <p:cNvPr id="13" name="Rectangle 5"/>
          <p:cNvSpPr>
            <a:spLocks noChangeArrowheads="1"/>
          </p:cNvSpPr>
          <p:nvPr/>
        </p:nvSpPr>
        <p:spPr bwMode="auto">
          <a:xfrm>
            <a:off x="565658" y="3215821"/>
            <a:ext cx="45954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457200" marR="0" lvl="0" indent="-457200" algn="l" defTabSz="914400" rtl="0" eaLnBrk="1" fontAlgn="base" latinLnBrk="0" hangingPunct="1">
              <a:lnSpc>
                <a:spcPct val="100000"/>
              </a:lnSpc>
              <a:spcBef>
                <a:spcPct val="0"/>
              </a:spcBef>
              <a:spcAft>
                <a:spcPct val="0"/>
              </a:spcAft>
              <a:buClrTx/>
              <a:buSzTx/>
              <a:buFont typeface="+mj-lt"/>
              <a:buAutoNum type="alphaLcParenR" startAt="4"/>
              <a:tabLst/>
            </a:pPr>
            <a:r>
              <a:rPr kumimoji="0" lang="es-MX" altLang="es-MX" sz="2000" b="1" i="0" u="none" strike="noStrike" cap="none" normalizeH="0" baseline="0" dirty="0" smtClean="0">
                <a:ln>
                  <a:noFill/>
                </a:ln>
                <a:solidFill>
                  <a:schemeClr val="accent5">
                    <a:lumMod val="50000"/>
                  </a:schemeClr>
                </a:solidFill>
                <a:effectLst/>
                <a:latin typeface="Calibri" pitchFamily="34" charset="0"/>
                <a:ea typeface="Times New Roman" pitchFamily="18" charset="0"/>
                <a:cs typeface="Calibri" pitchFamily="34" charset="0"/>
              </a:rPr>
              <a:t>Estudiantes. (Prácticas Profesionales)</a:t>
            </a:r>
            <a:endParaRPr kumimoji="0" lang="es-MX" altLang="es-MX" sz="2000" b="0" i="0" u="none" strike="noStrike" cap="none" normalizeH="0" baseline="0" dirty="0" smtClean="0">
              <a:ln>
                <a:noFill/>
              </a:ln>
              <a:solidFill>
                <a:schemeClr val="accent5">
                  <a:lumMod val="5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2000" b="0" i="0" u="none" strike="noStrike" cap="none" normalizeH="0" baseline="0" dirty="0" smtClean="0">
              <a:ln>
                <a:noFill/>
              </a:ln>
              <a:solidFill>
                <a:schemeClr val="accent5">
                  <a:lumMod val="50000"/>
                </a:schemeClr>
              </a:solidFill>
              <a:effectLst/>
              <a:latin typeface="Arial" pitchFamily="34" charset="0"/>
              <a:cs typeface="Arial" pitchFamily="34" charset="0"/>
            </a:endParaRPr>
          </a:p>
        </p:txBody>
      </p:sp>
      <p:sp>
        <p:nvSpPr>
          <p:cNvPr id="16" name="Rectangle 6"/>
          <p:cNvSpPr>
            <a:spLocks noChangeArrowheads="1"/>
          </p:cNvSpPr>
          <p:nvPr/>
        </p:nvSpPr>
        <p:spPr bwMode="auto">
          <a:xfrm>
            <a:off x="565658" y="3372904"/>
            <a:ext cx="7966783"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altLang="es-MX" b="1" i="0" u="none" strike="noStrike" cap="none" normalizeH="0" baseline="0" dirty="0" smtClean="0">
              <a:ln>
                <a:noFill/>
              </a:ln>
              <a:solidFill>
                <a:srgbClr val="000000"/>
              </a:solidFill>
              <a:effectLst/>
              <a:latin typeface="+mj-lt"/>
              <a:ea typeface="Times New Roman" pitchFamily="18"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b="1" i="0" u="none" strike="noStrike" cap="none" normalizeH="0" baseline="0" dirty="0" smtClean="0">
                <a:ln>
                  <a:noFill/>
                </a:ln>
                <a:solidFill>
                  <a:srgbClr val="000000"/>
                </a:solidFill>
                <a:effectLst/>
                <a:latin typeface="+mj-lt"/>
                <a:ea typeface="Times New Roman" pitchFamily="18" charset="0"/>
                <a:cs typeface="Calibri" pitchFamily="34" charset="0"/>
              </a:rPr>
              <a:t>Solo si  la solicitud de  apoyo lo indica e  incluir el  convenio con la institución. Asimismo se deberán integrar el documento de pago e identificación oficial</a:t>
            </a:r>
            <a:r>
              <a:rPr kumimoji="0" lang="es-MX" altLang="es-MX" b="0" i="0" u="none" strike="noStrike" cap="none" normalizeH="0" baseline="0" dirty="0" smtClean="0">
                <a:ln>
                  <a:noFill/>
                </a:ln>
                <a:solidFill>
                  <a:srgbClr val="000000"/>
                </a:solidFill>
                <a:effectLst/>
                <a:latin typeface="+mj-lt"/>
                <a:ea typeface="Times New Roman" pitchFamily="18" charset="0"/>
                <a:cs typeface="Calibri"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lang="es-MX" altLang="es-MX" dirty="0" smtClean="0">
                <a:solidFill>
                  <a:srgbClr val="000000"/>
                </a:solidFill>
                <a:latin typeface="+mj-lt"/>
                <a:ea typeface="Times New Roman" pitchFamily="18" charset="0"/>
                <a:cs typeface="Calibri" pitchFamily="34" charset="0"/>
              </a:rPr>
              <a:t>La identificación será credencial de la institución académica del nivel medio superior o superior con registro ante la SEP </a:t>
            </a:r>
            <a:endParaRPr lang="es-MX" altLang="es-MX" dirty="0">
              <a:solidFill>
                <a:srgbClr val="000000"/>
              </a:solidFill>
              <a:latin typeface="+mj-lt"/>
              <a:ea typeface="Times New Roman" pitchFamily="18"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b="0" i="0" u="none" strike="noStrike" cap="none" normalizeH="0" baseline="0" dirty="0" smtClean="0">
                <a:ln>
                  <a:noFill/>
                </a:ln>
                <a:solidFill>
                  <a:srgbClr val="000000"/>
                </a:solidFill>
                <a:effectLst/>
                <a:latin typeface="+mj-lt"/>
                <a:ea typeface="Times New Roman" pitchFamily="18" charset="0"/>
                <a:cs typeface="Calibri" pitchFamily="34" charset="0"/>
              </a:rPr>
              <a:t>La duración mínima para los estudios será de 6 meses. Incluir listado e identificación oficial</a:t>
            </a:r>
            <a:r>
              <a:rPr lang="es-MX" altLang="es-MX" dirty="0">
                <a:latin typeface="+mj-lt"/>
                <a:cs typeface="Arial" pitchFamily="34" charset="0"/>
              </a:rPr>
              <a:t>.</a:t>
            </a:r>
            <a:endParaRPr kumimoji="0" lang="es-MX" altLang="es-MX" b="0" i="0" u="none" strike="noStrike" cap="none" normalizeH="0" baseline="0" dirty="0" smtClean="0">
              <a:ln>
                <a:noFill/>
              </a:ln>
              <a:solidFill>
                <a:schemeClr val="tx1"/>
              </a:solidFill>
              <a:effectLst/>
              <a:latin typeface="+mj-lt"/>
              <a:cs typeface="Arial" pitchFamily="34" charset="0"/>
            </a:endParaRPr>
          </a:p>
        </p:txBody>
      </p:sp>
      <p:sp>
        <p:nvSpPr>
          <p:cNvPr id="14" name="13 Rectángulo"/>
          <p:cNvSpPr/>
          <p:nvPr/>
        </p:nvSpPr>
        <p:spPr>
          <a:xfrm>
            <a:off x="3419872" y="5881396"/>
            <a:ext cx="5520798" cy="369332"/>
          </a:xfrm>
          <a:prstGeom prst="rect">
            <a:avLst/>
          </a:prstGeom>
        </p:spPr>
        <p:txBody>
          <a:bodyPr wrap="square">
            <a:spAutoFit/>
          </a:bodyPr>
          <a:lstStyle/>
          <a:p>
            <a:pPr algn="r"/>
            <a:r>
              <a:rPr lang="es-MX" b="1" dirty="0">
                <a:solidFill>
                  <a:schemeClr val="accent5">
                    <a:lumMod val="50000"/>
                  </a:schemeClr>
                </a:solidFill>
              </a:rPr>
              <a:t>COP 2015. </a:t>
            </a:r>
            <a:r>
              <a:rPr lang="es-MX" b="1" dirty="0" smtClean="0">
                <a:solidFill>
                  <a:schemeClr val="accent5">
                    <a:lumMod val="50000"/>
                  </a:schemeClr>
                </a:solidFill>
              </a:rPr>
              <a:t>Numeral 2.1.7.2  Rubro III </a:t>
            </a:r>
            <a:endParaRPr lang="es-MX" b="1" dirty="0">
              <a:solidFill>
                <a:schemeClr val="accent5">
                  <a:lumMod val="50000"/>
                </a:schemeClr>
              </a:solidFill>
            </a:endParaRPr>
          </a:p>
        </p:txBody>
      </p:sp>
      <p:pic>
        <p:nvPicPr>
          <p:cNvPr id="2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3"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24" name="23 Conector recto"/>
          <p:cNvCxnSpPr/>
          <p:nvPr/>
        </p:nvCxnSpPr>
        <p:spPr>
          <a:xfrm>
            <a:off x="0" y="1005107"/>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25" name="24 Rectángulo"/>
          <p:cNvSpPr/>
          <p:nvPr/>
        </p:nvSpPr>
        <p:spPr>
          <a:xfrm>
            <a:off x="179512" y="116632"/>
            <a:ext cx="5050610" cy="1384995"/>
          </a:xfrm>
          <a:prstGeom prst="rect">
            <a:avLst/>
          </a:prstGeom>
        </p:spPr>
        <p:txBody>
          <a:bodyPr wrap="square">
            <a:spAutoFit/>
          </a:bodyPr>
          <a:lstStyle/>
          <a:p>
            <a:r>
              <a:rPr lang="es-MX" sz="2800" b="1" dirty="0" smtClean="0">
                <a:solidFill>
                  <a:schemeClr val="accent5">
                    <a:lumMod val="50000"/>
                  </a:schemeClr>
                </a:solidFill>
                <a:latin typeface="+mj-lt"/>
              </a:rPr>
              <a:t>Indicadores de impacto</a:t>
            </a:r>
          </a:p>
          <a:p>
            <a:r>
              <a:rPr lang="es-MX" sz="2800" b="1" dirty="0" smtClean="0">
                <a:solidFill>
                  <a:schemeClr val="accent5">
                    <a:lumMod val="50000"/>
                  </a:schemeClr>
                </a:solidFill>
                <a:latin typeface="+mj-lt"/>
              </a:rPr>
              <a:t>Empleo Especializado Generado</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26" name="25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2685703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660315" y="1440751"/>
            <a:ext cx="7823369" cy="4031873"/>
          </a:xfrm>
          <a:prstGeom prst="rect">
            <a:avLst/>
          </a:prstGeom>
        </p:spPr>
        <p:txBody>
          <a:bodyPr wrap="square">
            <a:spAutoFit/>
          </a:bodyPr>
          <a:lstStyle/>
          <a:p>
            <a:pPr marL="285750" indent="-285750" algn="just">
              <a:buFont typeface="Wingdings" panose="05000000000000000000" pitchFamily="2" charset="2"/>
              <a:buChar char="§"/>
            </a:pPr>
            <a:r>
              <a:rPr lang="es-MX" sz="1600" b="1" dirty="0"/>
              <a:t>Listado </a:t>
            </a:r>
            <a:r>
              <a:rPr lang="es-MX" sz="1600" dirty="0"/>
              <a:t>de todas las personas capacitadas, </a:t>
            </a:r>
            <a:r>
              <a:rPr lang="es-MX" sz="1600" b="1" dirty="0"/>
              <a:t>con nombre, R.F.C., nombre del curso y/o certificación, documento de comprobación, fecha del curso, horas de capacitación y firma del </a:t>
            </a:r>
            <a:r>
              <a:rPr lang="es-MX" sz="1600" b="1" dirty="0" smtClean="0"/>
              <a:t>participante.</a:t>
            </a:r>
          </a:p>
          <a:p>
            <a:pPr algn="just"/>
            <a:r>
              <a:rPr lang="es-MX" sz="1600" dirty="0" smtClean="0"/>
              <a:t>Para los </a:t>
            </a:r>
            <a:r>
              <a:rPr lang="es-MX" sz="1600" b="1" dirty="0" smtClean="0"/>
              <a:t>cursos en modalidad en línea</a:t>
            </a:r>
            <a:r>
              <a:rPr lang="es-MX" sz="1600" dirty="0" smtClean="0"/>
              <a:t>, se podrá comprobar mediante un listado donde se lleve la participación de los usuarios en sistema o plataforma del proveedor en curso (</a:t>
            </a:r>
            <a:r>
              <a:rPr lang="es-MX" sz="1600" b="1" dirty="0" smtClean="0"/>
              <a:t>Login de entrada y Login de salida</a:t>
            </a:r>
            <a:r>
              <a:rPr lang="es-MX" sz="1600" dirty="0" smtClean="0"/>
              <a:t>).</a:t>
            </a:r>
            <a:endParaRPr lang="es-MX" sz="1600" dirty="0"/>
          </a:p>
          <a:p>
            <a:pPr algn="just"/>
            <a:r>
              <a:rPr lang="es-MX" sz="1600" dirty="0"/>
              <a:t> </a:t>
            </a:r>
          </a:p>
          <a:p>
            <a:pPr marL="285750" indent="-285750" algn="just">
              <a:buFont typeface="Wingdings" panose="05000000000000000000" pitchFamily="2" charset="2"/>
              <a:buChar char="§"/>
            </a:pPr>
            <a:r>
              <a:rPr lang="es-MX" sz="1600" b="1" dirty="0" smtClean="0"/>
              <a:t>Identificación </a:t>
            </a:r>
            <a:r>
              <a:rPr lang="es-MX" sz="1600" b="1" dirty="0"/>
              <a:t>oficial (documentos válidos)</a:t>
            </a:r>
            <a:endParaRPr lang="es-MX" sz="1600" dirty="0"/>
          </a:p>
          <a:p>
            <a:pPr algn="just"/>
            <a:r>
              <a:rPr lang="es-MX" sz="1600" b="1" dirty="0"/>
              <a:t>Pasaporte vigente </a:t>
            </a:r>
            <a:r>
              <a:rPr lang="es-MX" sz="1600" dirty="0"/>
              <a:t>expedido por la SRE; en caso de ser extranjero presentar su </a:t>
            </a:r>
            <a:r>
              <a:rPr lang="es-MX" sz="1600" b="1" dirty="0"/>
              <a:t>forma migratoria vigente </a:t>
            </a:r>
            <a:r>
              <a:rPr lang="es-MX" sz="1600" dirty="0"/>
              <a:t>y completa en los formatos    FM2  o  FM3</a:t>
            </a:r>
            <a:r>
              <a:rPr lang="es-MX" sz="1600" b="1" dirty="0"/>
              <a:t>;  credencial para </a:t>
            </a:r>
            <a:r>
              <a:rPr lang="es-MX" sz="1600" b="1" dirty="0" smtClean="0"/>
              <a:t>votar</a:t>
            </a:r>
            <a:r>
              <a:rPr lang="es-MX" sz="1600" dirty="0" smtClean="0"/>
              <a:t>, </a:t>
            </a:r>
            <a:r>
              <a:rPr lang="es-MX" sz="1600" b="1" dirty="0"/>
              <a:t>Cédula profesional</a:t>
            </a:r>
            <a:r>
              <a:rPr lang="es-MX" sz="1600" dirty="0"/>
              <a:t> expedida por la SEP, </a:t>
            </a:r>
            <a:r>
              <a:rPr lang="es-MX" sz="1600" b="1" dirty="0"/>
              <a:t>Cartilla de Servicio Militar </a:t>
            </a:r>
            <a:r>
              <a:rPr lang="es-MX" sz="1600" dirty="0"/>
              <a:t>Nacional expedida  por   la   </a:t>
            </a:r>
            <a:r>
              <a:rPr lang="es-MX" sz="1600" dirty="0" smtClean="0"/>
              <a:t>SDN.</a:t>
            </a:r>
          </a:p>
          <a:p>
            <a:pPr algn="just"/>
            <a:r>
              <a:rPr lang="es-MX" sz="1600" dirty="0"/>
              <a:t> </a:t>
            </a:r>
          </a:p>
          <a:p>
            <a:pPr marL="285750" indent="-285750" algn="just">
              <a:buFont typeface="Wingdings" panose="05000000000000000000" pitchFamily="2" charset="2"/>
              <a:buChar char="§"/>
            </a:pPr>
            <a:r>
              <a:rPr lang="es-MX" sz="1600" b="1" dirty="0"/>
              <a:t>Constancia,   diploma,   reconocimiento,  y/o  certificación   </a:t>
            </a:r>
            <a:r>
              <a:rPr lang="es-MX" sz="1600" dirty="0"/>
              <a:t>(con  base  en   el concepto seleccionado en la solicitud de apoyo) por persona, emitido por el proveedor del servicio. </a:t>
            </a:r>
            <a:r>
              <a:rPr lang="es-MX" sz="1600" u="heavy" dirty="0"/>
              <a:t>Escaneado del original</a:t>
            </a:r>
            <a:r>
              <a:rPr lang="es-MX" sz="1600" dirty="0" smtClean="0"/>
              <a:t>.</a:t>
            </a:r>
            <a:endParaRPr lang="es-MX" sz="1600" dirty="0"/>
          </a:p>
        </p:txBody>
      </p:sp>
      <p:sp>
        <p:nvSpPr>
          <p:cNvPr id="13" name="12 Rectángulo"/>
          <p:cNvSpPr/>
          <p:nvPr/>
        </p:nvSpPr>
        <p:spPr>
          <a:xfrm>
            <a:off x="3635896" y="5877273"/>
            <a:ext cx="5225103" cy="338554"/>
          </a:xfrm>
          <a:prstGeom prst="rect">
            <a:avLst/>
          </a:prstGeom>
        </p:spPr>
        <p:txBody>
          <a:bodyPr wrap="square">
            <a:spAutoFit/>
          </a:bodyPr>
          <a:lstStyle/>
          <a:p>
            <a:pPr algn="r"/>
            <a:r>
              <a:rPr lang="es-MX" sz="1600" b="1" dirty="0">
                <a:solidFill>
                  <a:schemeClr val="accent5">
                    <a:lumMod val="50000"/>
                  </a:schemeClr>
                </a:solidFill>
              </a:rPr>
              <a:t>COP 2015. </a:t>
            </a:r>
            <a:r>
              <a:rPr lang="es-MX" sz="1600" b="1" dirty="0" smtClean="0">
                <a:solidFill>
                  <a:schemeClr val="accent5">
                    <a:lumMod val="50000"/>
                  </a:schemeClr>
                </a:solidFill>
              </a:rPr>
              <a:t>Numeral 2.1.7.2  Rubro III Empleo Mejorado</a:t>
            </a:r>
            <a:endParaRPr lang="es-MX" sz="1600" b="1" dirty="0">
              <a:solidFill>
                <a:schemeClr val="accent5">
                  <a:lumMod val="50000"/>
                </a:schemeClr>
              </a:solidFill>
            </a:endParaRPr>
          </a:p>
        </p:txBody>
      </p:sp>
      <p:pic>
        <p:nvPicPr>
          <p:cNvPr id="2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1"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22" name="21 Conector recto"/>
          <p:cNvCxnSpPr/>
          <p:nvPr/>
        </p:nvCxnSpPr>
        <p:spPr>
          <a:xfrm>
            <a:off x="0" y="1005107"/>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23" name="22 Rectángulo"/>
          <p:cNvSpPr/>
          <p:nvPr/>
        </p:nvSpPr>
        <p:spPr>
          <a:xfrm>
            <a:off x="179512" y="116632"/>
            <a:ext cx="5050610" cy="1384995"/>
          </a:xfrm>
          <a:prstGeom prst="rect">
            <a:avLst/>
          </a:prstGeom>
        </p:spPr>
        <p:txBody>
          <a:bodyPr wrap="square">
            <a:spAutoFit/>
          </a:bodyPr>
          <a:lstStyle/>
          <a:p>
            <a:r>
              <a:rPr lang="es-MX" sz="2800" b="1" dirty="0" smtClean="0">
                <a:solidFill>
                  <a:schemeClr val="accent5">
                    <a:lumMod val="50000"/>
                  </a:schemeClr>
                </a:solidFill>
                <a:latin typeface="+mj-lt"/>
              </a:rPr>
              <a:t>Indicadores de impacto</a:t>
            </a:r>
          </a:p>
          <a:p>
            <a:r>
              <a:rPr lang="es-MX" sz="2800" b="1" dirty="0" smtClean="0">
                <a:solidFill>
                  <a:schemeClr val="accent5">
                    <a:lumMod val="50000"/>
                  </a:schemeClr>
                </a:solidFill>
                <a:latin typeface="+mj-lt"/>
              </a:rPr>
              <a:t>Empleo Mejorado</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24" name="23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20805349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12 CuadroTexto"/>
          <p:cNvSpPr txBox="1"/>
          <p:nvPr/>
        </p:nvSpPr>
        <p:spPr>
          <a:xfrm>
            <a:off x="179512" y="1157329"/>
            <a:ext cx="2937599" cy="369332"/>
          </a:xfrm>
          <a:prstGeom prst="rect">
            <a:avLst/>
          </a:prstGeom>
          <a:noFill/>
        </p:spPr>
        <p:txBody>
          <a:bodyPr wrap="none" rtlCol="0">
            <a:spAutoFit/>
          </a:bodyPr>
          <a:lstStyle/>
          <a:p>
            <a:r>
              <a:rPr lang="es-MX" b="1" dirty="0" smtClean="0">
                <a:solidFill>
                  <a:schemeClr val="accent5">
                    <a:lumMod val="50000"/>
                  </a:schemeClr>
                </a:solidFill>
              </a:rPr>
              <a:t>Formato Empleos Mejorados</a:t>
            </a:r>
            <a:endParaRPr lang="es-MX" b="1" dirty="0">
              <a:solidFill>
                <a:schemeClr val="accent5">
                  <a:lumMod val="50000"/>
                </a:schemeClr>
              </a:solidFill>
            </a:endParaRP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039" y="1537115"/>
            <a:ext cx="8629960" cy="47722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2" name="0 Imagen"/>
          <p:cNvPicPr/>
          <p:nvPr/>
        </p:nvPicPr>
        <p:blipFill>
          <a:blip r:embed="rId4"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14" name="13 Conector recto"/>
          <p:cNvCxnSpPr/>
          <p:nvPr/>
        </p:nvCxnSpPr>
        <p:spPr>
          <a:xfrm>
            <a:off x="0" y="1005107"/>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5" name="14 Rectángulo"/>
          <p:cNvSpPr/>
          <p:nvPr/>
        </p:nvSpPr>
        <p:spPr>
          <a:xfrm>
            <a:off x="179512" y="99789"/>
            <a:ext cx="5050610" cy="1384995"/>
          </a:xfrm>
          <a:prstGeom prst="rect">
            <a:avLst/>
          </a:prstGeom>
        </p:spPr>
        <p:txBody>
          <a:bodyPr wrap="square">
            <a:spAutoFit/>
          </a:bodyPr>
          <a:lstStyle/>
          <a:p>
            <a:r>
              <a:rPr lang="es-MX" sz="2800" b="1" dirty="0" smtClean="0">
                <a:solidFill>
                  <a:schemeClr val="accent5">
                    <a:lumMod val="50000"/>
                  </a:schemeClr>
                </a:solidFill>
                <a:latin typeface="+mj-lt"/>
              </a:rPr>
              <a:t>Indicadores de impacto</a:t>
            </a:r>
          </a:p>
          <a:p>
            <a:r>
              <a:rPr lang="es-MX" sz="2800" b="1" dirty="0" smtClean="0">
                <a:solidFill>
                  <a:schemeClr val="accent5">
                    <a:lumMod val="50000"/>
                  </a:schemeClr>
                </a:solidFill>
                <a:latin typeface="+mj-lt"/>
              </a:rPr>
              <a:t>Empleo Mejorado</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16" name="15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0198417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231040" y="1268761"/>
            <a:ext cx="4340961" cy="5632311"/>
          </a:xfrm>
          <a:prstGeom prst="rect">
            <a:avLst/>
          </a:prstGeom>
        </p:spPr>
        <p:txBody>
          <a:bodyPr wrap="square">
            <a:spAutoFit/>
          </a:bodyPr>
          <a:lstStyle/>
          <a:p>
            <a:pPr algn="just"/>
            <a:endParaRPr lang="es-MX" dirty="0"/>
          </a:p>
          <a:p>
            <a:pPr algn="just"/>
            <a:r>
              <a:rPr lang="es-MX" b="1" dirty="0"/>
              <a:t>Carta signada por el representante legal bajo  protesta de  decir verdad de  que toda  la  documentación comprobatoria del gasto, de entregables e impacto, es </a:t>
            </a:r>
            <a:r>
              <a:rPr lang="es-MX" b="1" u="sng" dirty="0"/>
              <a:t>fidedigna.</a:t>
            </a:r>
            <a:endParaRPr lang="es-MX" u="sng" dirty="0"/>
          </a:p>
          <a:p>
            <a:pPr algn="just"/>
            <a:endParaRPr lang="es-MX" dirty="0"/>
          </a:p>
          <a:p>
            <a:pPr algn="just"/>
            <a:r>
              <a:rPr lang="es-MX" dirty="0" smtClean="0"/>
              <a:t>En </a:t>
            </a:r>
            <a:r>
              <a:rPr lang="es-MX" dirty="0"/>
              <a:t>caso de identificarse lo contrario se aplicarán las sanciones establecidas en la </a:t>
            </a:r>
            <a:r>
              <a:rPr lang="es-MX" dirty="0" smtClean="0"/>
              <a:t>reglas de operación 2015 </a:t>
            </a:r>
            <a:r>
              <a:rPr lang="es-MX" b="1" dirty="0" smtClean="0">
                <a:solidFill>
                  <a:schemeClr val="accent5">
                    <a:lumMod val="50000"/>
                  </a:schemeClr>
                </a:solidFill>
              </a:rPr>
              <a:t>Regla 21, numerales I </a:t>
            </a:r>
            <a:r>
              <a:rPr lang="es-MX" b="1" dirty="0">
                <a:solidFill>
                  <a:schemeClr val="accent5">
                    <a:lumMod val="50000"/>
                  </a:schemeClr>
                </a:solidFill>
              </a:rPr>
              <a:t>y </a:t>
            </a:r>
            <a:r>
              <a:rPr lang="es-MX" b="1" dirty="0" smtClean="0">
                <a:solidFill>
                  <a:schemeClr val="accent5">
                    <a:lumMod val="50000"/>
                  </a:schemeClr>
                </a:solidFill>
              </a:rPr>
              <a:t>II.</a:t>
            </a:r>
            <a:endParaRPr lang="es-MX" b="1" dirty="0">
              <a:solidFill>
                <a:schemeClr val="accent5">
                  <a:lumMod val="50000"/>
                </a:schemeClr>
              </a:solidFill>
            </a:endParaRPr>
          </a:p>
          <a:p>
            <a:pPr algn="just"/>
            <a:r>
              <a:rPr lang="es-MX" dirty="0"/>
              <a:t>   </a:t>
            </a:r>
          </a:p>
          <a:p>
            <a:pPr algn="just"/>
            <a:r>
              <a:rPr lang="es-MX" dirty="0"/>
              <a:t> </a:t>
            </a:r>
          </a:p>
          <a:p>
            <a:pPr algn="just"/>
            <a:r>
              <a:rPr lang="es-MX" dirty="0"/>
              <a:t>La  carta  deberá  ser  fechada  antes  del</a:t>
            </a:r>
          </a:p>
          <a:p>
            <a:pPr algn="just"/>
            <a:r>
              <a:rPr lang="es-MX" dirty="0"/>
              <a:t>cierre del </a:t>
            </a:r>
            <a:r>
              <a:rPr lang="es-MX" dirty="0" smtClean="0"/>
              <a:t>proyecto.</a:t>
            </a:r>
            <a:endParaRPr lang="es-MX" dirty="0"/>
          </a:p>
          <a:p>
            <a:pPr algn="just"/>
            <a:r>
              <a:rPr lang="es-MX" dirty="0"/>
              <a:t/>
            </a:r>
            <a:br>
              <a:rPr lang="es-MX" dirty="0"/>
            </a:br>
            <a:endParaRPr lang="es-MX" dirty="0"/>
          </a:p>
          <a:p>
            <a:pPr algn="just"/>
            <a:endParaRPr lang="es-MX" dirty="0"/>
          </a:p>
          <a:p>
            <a:pPr algn="just"/>
            <a:endParaRPr lang="es-MX" dirty="0" smtClean="0"/>
          </a:p>
          <a:p>
            <a:pPr algn="just"/>
            <a:endParaRPr lang="es-MX" dirty="0" smtClean="0"/>
          </a:p>
          <a:p>
            <a:pPr algn="just"/>
            <a:r>
              <a:rPr lang="es-MX" dirty="0"/>
              <a:t> </a:t>
            </a:r>
            <a:r>
              <a:rPr lang="es-MX" dirty="0" smtClean="0"/>
              <a:t>		</a:t>
            </a:r>
            <a:endParaRPr lang="es-MX"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3721" y="1545455"/>
            <a:ext cx="3708412" cy="46198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12 CuadroTexto"/>
          <p:cNvSpPr txBox="1"/>
          <p:nvPr/>
        </p:nvSpPr>
        <p:spPr>
          <a:xfrm>
            <a:off x="4691815" y="1145650"/>
            <a:ext cx="2886688" cy="369332"/>
          </a:xfrm>
          <a:prstGeom prst="rect">
            <a:avLst/>
          </a:prstGeom>
          <a:noFill/>
        </p:spPr>
        <p:txBody>
          <a:bodyPr wrap="none" rtlCol="0">
            <a:spAutoFit/>
          </a:bodyPr>
          <a:lstStyle/>
          <a:p>
            <a:r>
              <a:rPr lang="es-MX" b="1" dirty="0" smtClean="0">
                <a:solidFill>
                  <a:schemeClr val="accent5">
                    <a:lumMod val="50000"/>
                  </a:schemeClr>
                </a:solidFill>
              </a:rPr>
              <a:t>Formato Carta Bajo Protesta</a:t>
            </a:r>
            <a:endParaRPr lang="es-MX" b="1" dirty="0">
              <a:solidFill>
                <a:schemeClr val="accent5">
                  <a:lumMod val="50000"/>
                </a:schemeClr>
              </a:solidFill>
            </a:endParaRPr>
          </a:p>
        </p:txBody>
      </p:sp>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5" name="0 Imagen"/>
          <p:cNvPicPr/>
          <p:nvPr/>
        </p:nvPicPr>
        <p:blipFill>
          <a:blip r:embed="rId4"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16" name="15 Conector recto"/>
          <p:cNvCxnSpPr/>
          <p:nvPr/>
        </p:nvCxnSpPr>
        <p:spPr>
          <a:xfrm>
            <a:off x="0" y="1005107"/>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7" name="16 Rectángulo"/>
          <p:cNvSpPr/>
          <p:nvPr/>
        </p:nvSpPr>
        <p:spPr>
          <a:xfrm>
            <a:off x="231039" y="-1203"/>
            <a:ext cx="5050610" cy="1384995"/>
          </a:xfrm>
          <a:prstGeom prst="rect">
            <a:avLst/>
          </a:prstGeom>
        </p:spPr>
        <p:txBody>
          <a:bodyPr wrap="square">
            <a:spAutoFit/>
          </a:bodyPr>
          <a:lstStyle/>
          <a:p>
            <a:r>
              <a:rPr lang="es-MX" sz="2800" b="1" dirty="0" smtClean="0">
                <a:solidFill>
                  <a:schemeClr val="accent5">
                    <a:lumMod val="50000"/>
                  </a:schemeClr>
                </a:solidFill>
                <a:latin typeface="+mj-lt"/>
              </a:rPr>
              <a:t>Indicadores de impacto</a:t>
            </a:r>
          </a:p>
          <a:p>
            <a:r>
              <a:rPr lang="es-MX" sz="2800" b="1" dirty="0" smtClean="0">
                <a:solidFill>
                  <a:schemeClr val="accent5">
                    <a:lumMod val="50000"/>
                  </a:schemeClr>
                </a:solidFill>
                <a:latin typeface="+mj-lt"/>
              </a:rPr>
              <a:t>Carta bajo protesta</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18" name="17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8378715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539552" y="764704"/>
            <a:ext cx="8136904" cy="2954655"/>
          </a:xfrm>
          <a:prstGeom prst="rect">
            <a:avLst/>
          </a:prstGeom>
        </p:spPr>
        <p:txBody>
          <a:bodyPr wrap="square">
            <a:spAutoFit/>
          </a:bodyPr>
          <a:lstStyle/>
          <a:p>
            <a:pPr algn="ctr"/>
            <a:endParaRPr lang="es-MX" dirty="0" smtClean="0"/>
          </a:p>
          <a:p>
            <a:pPr algn="ctr"/>
            <a:r>
              <a:rPr lang="es-MX" sz="2000" b="1" dirty="0" smtClean="0">
                <a:solidFill>
                  <a:schemeClr val="accent5">
                    <a:lumMod val="50000"/>
                  </a:schemeClr>
                </a:solidFill>
                <a:latin typeface="+mj-lt"/>
              </a:rPr>
              <a:t>Datos Generales del Proyecto</a:t>
            </a:r>
          </a:p>
          <a:p>
            <a:r>
              <a:rPr lang="es-MX" sz="2000" b="1" dirty="0" smtClean="0">
                <a:solidFill>
                  <a:schemeClr val="accent5">
                    <a:lumMod val="50000"/>
                  </a:schemeClr>
                </a:solidFill>
                <a:latin typeface="+mj-lt"/>
              </a:rPr>
              <a:t>Solicitud de apoyo</a:t>
            </a:r>
          </a:p>
          <a:p>
            <a:pPr marL="285750" indent="-285750">
              <a:buFont typeface="Wingdings" panose="05000000000000000000" pitchFamily="2" charset="2"/>
              <a:buChar char="§"/>
            </a:pPr>
            <a:r>
              <a:rPr lang="es-MX" b="1" dirty="0" smtClean="0"/>
              <a:t>Nombre del proyecto: </a:t>
            </a:r>
            <a:r>
              <a:rPr lang="es-MX" dirty="0" smtClean="0"/>
              <a:t>Sistema Administrativo de Archivo Electrónico</a:t>
            </a:r>
            <a:endParaRPr lang="es-MX" b="1" dirty="0" smtClean="0"/>
          </a:p>
          <a:p>
            <a:pPr marL="285750" indent="-285750">
              <a:buFont typeface="Wingdings" panose="05000000000000000000" pitchFamily="2" charset="2"/>
              <a:buChar char="§"/>
            </a:pPr>
            <a:r>
              <a:rPr lang="es-MX" b="1" dirty="0" smtClean="0"/>
              <a:t>Folio (integrado por 9 a 10 dígitos) : </a:t>
            </a:r>
            <a:r>
              <a:rPr lang="es-MX" dirty="0" smtClean="0"/>
              <a:t>201513186</a:t>
            </a:r>
            <a:endParaRPr lang="es-MX" b="1" dirty="0" smtClean="0"/>
          </a:p>
          <a:p>
            <a:pPr marL="285750" indent="-285750">
              <a:buFont typeface="Wingdings" panose="05000000000000000000" pitchFamily="2" charset="2"/>
              <a:buChar char="§"/>
            </a:pPr>
            <a:r>
              <a:rPr lang="es-MX" b="1" dirty="0" smtClean="0"/>
              <a:t>Duración en semanas: </a:t>
            </a:r>
            <a:r>
              <a:rPr lang="es-MX" dirty="0" smtClean="0"/>
              <a:t>52 semanas</a:t>
            </a:r>
            <a:endParaRPr lang="es-MX" b="1" dirty="0" smtClean="0"/>
          </a:p>
          <a:p>
            <a:endParaRPr lang="es-MX" b="1" dirty="0" smtClean="0"/>
          </a:p>
          <a:p>
            <a:r>
              <a:rPr lang="es-MX" sz="2000" b="1" dirty="0" smtClean="0">
                <a:solidFill>
                  <a:schemeClr val="accent5">
                    <a:lumMod val="50000"/>
                  </a:schemeClr>
                </a:solidFill>
                <a:latin typeface="+mj-lt"/>
              </a:rPr>
              <a:t>Convenio</a:t>
            </a:r>
          </a:p>
          <a:p>
            <a:pPr marL="285750" indent="-285750">
              <a:buFont typeface="Wingdings" panose="05000000000000000000" pitchFamily="2" charset="2"/>
              <a:buChar char="§"/>
            </a:pPr>
            <a:r>
              <a:rPr lang="es-MX" dirty="0" smtClean="0"/>
              <a:t>Fecha de inicio del proyecto (especificada en la hoja de firmas).</a:t>
            </a:r>
          </a:p>
          <a:p>
            <a:pPr marL="285750" indent="-285750">
              <a:buFont typeface="Wingdings" panose="05000000000000000000" pitchFamily="2" charset="2"/>
              <a:buChar char="§"/>
            </a:pPr>
            <a:r>
              <a:rPr lang="es-MX" dirty="0" smtClean="0"/>
              <a:t>Fecha de cierre del proyecto (especificada en la plataforma de PROSOFT).</a:t>
            </a:r>
            <a:endParaRPr lang="es-MX" dirty="0"/>
          </a:p>
        </p:txBody>
      </p:sp>
      <p:sp>
        <p:nvSpPr>
          <p:cNvPr id="10" name="9 CuadroTexto"/>
          <p:cNvSpPr txBox="1"/>
          <p:nvPr/>
        </p:nvSpPr>
        <p:spPr>
          <a:xfrm>
            <a:off x="683568" y="3775033"/>
            <a:ext cx="4217180" cy="307777"/>
          </a:xfrm>
          <a:prstGeom prst="rect">
            <a:avLst/>
          </a:prstGeom>
          <a:noFill/>
        </p:spPr>
        <p:txBody>
          <a:bodyPr wrap="none" rtlCol="0">
            <a:spAutoFit/>
          </a:bodyPr>
          <a:lstStyle/>
          <a:p>
            <a:r>
              <a:rPr lang="es-MX" sz="1400" b="1" dirty="0" smtClean="0">
                <a:solidFill>
                  <a:schemeClr val="accent5">
                    <a:lumMod val="50000"/>
                  </a:schemeClr>
                </a:solidFill>
              </a:rPr>
              <a:t>Formato notificación </a:t>
            </a:r>
            <a:r>
              <a:rPr lang="es-MX" sz="1400" b="1" dirty="0">
                <a:solidFill>
                  <a:schemeClr val="accent5">
                    <a:lumMod val="50000"/>
                  </a:schemeClr>
                </a:solidFill>
              </a:rPr>
              <a:t>fechas de ejecución de proyectos</a:t>
            </a:r>
          </a:p>
        </p:txBody>
      </p:sp>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sp>
        <p:nvSpPr>
          <p:cNvPr id="14" name="13 Rectángulo"/>
          <p:cNvSpPr/>
          <p:nvPr/>
        </p:nvSpPr>
        <p:spPr>
          <a:xfrm>
            <a:off x="323528" y="44624"/>
            <a:ext cx="5050610" cy="1384995"/>
          </a:xfrm>
          <a:prstGeom prst="rect">
            <a:avLst/>
          </a:prstGeom>
        </p:spPr>
        <p:txBody>
          <a:bodyPr wrap="square">
            <a:spAutoFit/>
          </a:bodyPr>
          <a:lstStyle/>
          <a:p>
            <a:r>
              <a:rPr lang="es-MX" sz="2800" b="1" dirty="0">
                <a:solidFill>
                  <a:schemeClr val="accent5">
                    <a:lumMod val="50000"/>
                  </a:schemeClr>
                </a:solidFill>
                <a:latin typeface="+mj-lt"/>
              </a:rPr>
              <a:t>Criterios de </a:t>
            </a:r>
            <a:r>
              <a:rPr lang="es-MX" sz="2800" b="1" dirty="0" smtClean="0">
                <a:solidFill>
                  <a:schemeClr val="accent5">
                    <a:lumMod val="50000"/>
                  </a:schemeClr>
                </a:solidFill>
                <a:latin typeface="+mj-lt"/>
              </a:rPr>
              <a:t>revisión</a:t>
            </a:r>
          </a:p>
          <a:p>
            <a:r>
              <a:rPr lang="es-MX" sz="2800" b="1" dirty="0" smtClean="0">
                <a:solidFill>
                  <a:schemeClr val="accent5">
                    <a:lumMod val="50000"/>
                  </a:schemeClr>
                </a:solidFill>
                <a:latin typeface="+mj-lt"/>
              </a:rPr>
              <a:t>de </a:t>
            </a:r>
            <a:r>
              <a:rPr lang="es-MX" sz="2800" b="1" dirty="0">
                <a:solidFill>
                  <a:schemeClr val="accent5">
                    <a:lumMod val="50000"/>
                  </a:schemeClr>
                </a:solidFill>
                <a:latin typeface="+mj-lt"/>
              </a:rPr>
              <a:t>reportes</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cxnSp>
        <p:nvCxnSpPr>
          <p:cNvPr id="15" name="14 Conector recto"/>
          <p:cNvCxnSpPr/>
          <p:nvPr/>
        </p:nvCxnSpPr>
        <p:spPr>
          <a:xfrm>
            <a:off x="0" y="996985"/>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4077072"/>
            <a:ext cx="7920880" cy="21298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15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3921803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184731" y="1383791"/>
            <a:ext cx="4387270" cy="4801314"/>
          </a:xfrm>
          <a:prstGeom prst="rect">
            <a:avLst/>
          </a:prstGeom>
        </p:spPr>
        <p:txBody>
          <a:bodyPr wrap="square">
            <a:spAutoFit/>
          </a:bodyPr>
          <a:lstStyle/>
          <a:p>
            <a:pPr algn="just"/>
            <a:r>
              <a:rPr lang="es-MX" b="1" dirty="0"/>
              <a:t>Deberá incluirse carta de participación/satisfacción por parte de las empresas atendidas, sin considerarse clientes ni proveedores de los servicios. </a:t>
            </a:r>
            <a:endParaRPr lang="es-MX" b="1" dirty="0" smtClean="0"/>
          </a:p>
          <a:p>
            <a:pPr algn="just"/>
            <a:endParaRPr lang="es-MX" sz="900" b="1" dirty="0"/>
          </a:p>
          <a:p>
            <a:pPr algn="just"/>
            <a:r>
              <a:rPr lang="es-MX" b="1" dirty="0" smtClean="0"/>
              <a:t>La </a:t>
            </a:r>
            <a:r>
              <a:rPr lang="es-MX" b="1" dirty="0"/>
              <a:t>carta deberá </a:t>
            </a:r>
            <a:r>
              <a:rPr lang="es-MX" b="1" dirty="0" smtClean="0"/>
              <a:t>incluir:</a:t>
            </a:r>
          </a:p>
          <a:p>
            <a:pPr algn="just"/>
            <a:endParaRPr lang="es-MX" sz="900" b="1" dirty="0" smtClean="0"/>
          </a:p>
          <a:p>
            <a:pPr marL="285750" indent="-285750" algn="just">
              <a:buFont typeface="Wingdings" panose="05000000000000000000" pitchFamily="2" charset="2"/>
              <a:buChar char="§"/>
            </a:pPr>
            <a:r>
              <a:rPr lang="es-MX" dirty="0" smtClean="0"/>
              <a:t>Fecha </a:t>
            </a:r>
            <a:r>
              <a:rPr lang="es-MX" dirty="0"/>
              <a:t>antes del término del proyecto</a:t>
            </a:r>
          </a:p>
          <a:p>
            <a:pPr marL="285750" indent="-285750" algn="just">
              <a:buFont typeface="Wingdings" panose="05000000000000000000" pitchFamily="2" charset="2"/>
              <a:buChar char="§"/>
            </a:pPr>
            <a:r>
              <a:rPr lang="es-MX" dirty="0" smtClean="0"/>
              <a:t>Nombre </a:t>
            </a:r>
            <a:r>
              <a:rPr lang="es-MX" dirty="0"/>
              <a:t>y folio del proyecto</a:t>
            </a:r>
          </a:p>
          <a:p>
            <a:pPr marL="285750" indent="-285750" algn="just">
              <a:buFont typeface="Wingdings" panose="05000000000000000000" pitchFamily="2" charset="2"/>
              <a:buChar char="§"/>
            </a:pPr>
            <a:r>
              <a:rPr lang="es-MX" dirty="0" smtClean="0"/>
              <a:t>Monto </a:t>
            </a:r>
            <a:r>
              <a:rPr lang="es-MX" dirty="0"/>
              <a:t>autorizado</a:t>
            </a:r>
          </a:p>
          <a:p>
            <a:pPr marL="285750" indent="-285750" algn="just">
              <a:buFont typeface="Wingdings" panose="05000000000000000000" pitchFamily="2" charset="2"/>
              <a:buChar char="§"/>
            </a:pPr>
            <a:r>
              <a:rPr lang="es-MX" dirty="0" smtClean="0"/>
              <a:t>Rubros </a:t>
            </a:r>
            <a:r>
              <a:rPr lang="es-MX" dirty="0"/>
              <a:t>apoyados</a:t>
            </a:r>
          </a:p>
          <a:p>
            <a:pPr marL="285750" indent="-285750" algn="just">
              <a:buFont typeface="Wingdings" panose="05000000000000000000" pitchFamily="2" charset="2"/>
              <a:buChar char="§"/>
            </a:pPr>
            <a:r>
              <a:rPr lang="es-MX" dirty="0" smtClean="0"/>
              <a:t>Año </a:t>
            </a:r>
            <a:r>
              <a:rPr lang="es-MX" dirty="0"/>
              <a:t>fiscal</a:t>
            </a:r>
          </a:p>
          <a:p>
            <a:pPr marL="285750" indent="-285750" algn="just">
              <a:buFont typeface="Wingdings" panose="05000000000000000000" pitchFamily="2" charset="2"/>
              <a:buChar char="§"/>
            </a:pPr>
            <a:r>
              <a:rPr lang="es-MX" dirty="0" smtClean="0"/>
              <a:t>Impresa </a:t>
            </a:r>
            <a:r>
              <a:rPr lang="es-MX" dirty="0"/>
              <a:t>en hoja membretada</a:t>
            </a:r>
          </a:p>
          <a:p>
            <a:pPr marL="285750" indent="-285750" algn="just">
              <a:buFont typeface="Wingdings" panose="05000000000000000000" pitchFamily="2" charset="2"/>
              <a:buChar char="§"/>
            </a:pPr>
            <a:r>
              <a:rPr lang="es-MX" dirty="0" smtClean="0"/>
              <a:t>Firmada </a:t>
            </a:r>
            <a:r>
              <a:rPr lang="es-MX" dirty="0"/>
              <a:t>por representante </a:t>
            </a:r>
            <a:r>
              <a:rPr lang="es-MX" dirty="0" smtClean="0"/>
              <a:t>legal</a:t>
            </a:r>
          </a:p>
          <a:p>
            <a:pPr marL="285750" indent="-285750" algn="just">
              <a:buFont typeface="Wingdings" panose="05000000000000000000" pitchFamily="2" charset="2"/>
              <a:buChar char="§"/>
            </a:pPr>
            <a:endParaRPr lang="es-MX" dirty="0"/>
          </a:p>
          <a:p>
            <a:pPr algn="just"/>
            <a:endParaRPr lang="es-MX" sz="900" dirty="0" smtClean="0"/>
          </a:p>
          <a:p>
            <a:pPr algn="just"/>
            <a:r>
              <a:rPr lang="es-MX" b="1" dirty="0"/>
              <a:t>(Se anexa ejemplo</a:t>
            </a:r>
            <a:r>
              <a:rPr lang="es-MX" b="1" dirty="0" smtClean="0"/>
              <a:t>)</a:t>
            </a:r>
          </a:p>
          <a:p>
            <a:pPr algn="just"/>
            <a:endParaRPr lang="es-MX" sz="900" dirty="0"/>
          </a:p>
          <a:p>
            <a:pPr algn="just"/>
            <a:r>
              <a:rPr lang="es-MX" dirty="0"/>
              <a:t> </a:t>
            </a:r>
            <a:r>
              <a:rPr lang="es-MX" dirty="0" smtClean="0"/>
              <a:t>		</a:t>
            </a:r>
            <a:endParaRPr lang="es-MX" dirty="0"/>
          </a:p>
        </p:txBody>
      </p:sp>
      <p:sp>
        <p:nvSpPr>
          <p:cNvPr id="13" name="12 Rectángulo"/>
          <p:cNvSpPr/>
          <p:nvPr/>
        </p:nvSpPr>
        <p:spPr>
          <a:xfrm>
            <a:off x="4288999" y="6047710"/>
            <a:ext cx="4572000" cy="523220"/>
          </a:xfrm>
          <a:prstGeom prst="rect">
            <a:avLst/>
          </a:prstGeom>
        </p:spPr>
        <p:txBody>
          <a:bodyPr>
            <a:spAutoFit/>
          </a:bodyPr>
          <a:lstStyle/>
          <a:p>
            <a:pPr algn="r"/>
            <a:r>
              <a:rPr lang="es-MX" sz="1400" b="1" dirty="0">
                <a:solidFill>
                  <a:schemeClr val="accent5">
                    <a:lumMod val="50000"/>
                  </a:schemeClr>
                </a:solidFill>
              </a:rPr>
              <a:t>COP 2015. </a:t>
            </a:r>
            <a:r>
              <a:rPr lang="es-MX" sz="1400" b="1" dirty="0" smtClean="0">
                <a:solidFill>
                  <a:schemeClr val="accent5">
                    <a:lumMod val="50000"/>
                  </a:schemeClr>
                </a:solidFill>
              </a:rPr>
              <a:t>Numeral 2.1.7.2  Rubro III Listado de empresas         atendidas</a:t>
            </a:r>
            <a:endParaRPr lang="es-MX" sz="1400" b="1" dirty="0">
              <a:solidFill>
                <a:schemeClr val="accent5">
                  <a:lumMod val="50000"/>
                </a:schemeClr>
              </a:solidFill>
            </a:endParaRPr>
          </a:p>
        </p:txBody>
      </p:sp>
      <p:pic>
        <p:nvPicPr>
          <p:cNvPr id="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5"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16" name="15 Conector recto"/>
          <p:cNvCxnSpPr/>
          <p:nvPr/>
        </p:nvCxnSpPr>
        <p:spPr>
          <a:xfrm>
            <a:off x="0" y="1005107"/>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8" name="17 Rectángulo"/>
          <p:cNvSpPr/>
          <p:nvPr/>
        </p:nvSpPr>
        <p:spPr>
          <a:xfrm>
            <a:off x="307717" y="-1204"/>
            <a:ext cx="5050610" cy="1384995"/>
          </a:xfrm>
          <a:prstGeom prst="rect">
            <a:avLst/>
          </a:prstGeom>
        </p:spPr>
        <p:txBody>
          <a:bodyPr wrap="square">
            <a:spAutoFit/>
          </a:bodyPr>
          <a:lstStyle/>
          <a:p>
            <a:r>
              <a:rPr lang="es-MX" sz="2800" b="1" dirty="0" smtClean="0">
                <a:solidFill>
                  <a:schemeClr val="accent5">
                    <a:lumMod val="50000"/>
                  </a:schemeClr>
                </a:solidFill>
                <a:latin typeface="+mj-lt"/>
              </a:rPr>
              <a:t>Indicadores de impacto</a:t>
            </a:r>
          </a:p>
          <a:p>
            <a:r>
              <a:rPr lang="es-MX" sz="2800" b="1" dirty="0" smtClean="0">
                <a:solidFill>
                  <a:schemeClr val="accent5">
                    <a:lumMod val="50000"/>
                  </a:schemeClr>
                </a:solidFill>
                <a:latin typeface="+mj-lt"/>
              </a:rPr>
              <a:t>Carta de empresa atendida</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19" name="18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2117" y="1268760"/>
            <a:ext cx="4148882" cy="46236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3239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16 Rectángulo"/>
          <p:cNvSpPr/>
          <p:nvPr/>
        </p:nvSpPr>
        <p:spPr>
          <a:xfrm>
            <a:off x="449508" y="1383791"/>
            <a:ext cx="4257640" cy="400110"/>
          </a:xfrm>
          <a:prstGeom prst="rect">
            <a:avLst/>
          </a:prstGeom>
        </p:spPr>
        <p:txBody>
          <a:bodyPr wrap="none">
            <a:spAutoFit/>
          </a:bodyPr>
          <a:lstStyle/>
          <a:p>
            <a:r>
              <a:rPr lang="es-MX" sz="2000" b="1" dirty="0" smtClean="0">
                <a:solidFill>
                  <a:schemeClr val="accent5">
                    <a:lumMod val="50000"/>
                  </a:schemeClr>
                </a:solidFill>
              </a:rPr>
              <a:t>Carta de empresa Atendida en el caso:</a:t>
            </a:r>
            <a:endParaRPr lang="es-MX" sz="2000" dirty="0">
              <a:solidFill>
                <a:schemeClr val="accent5">
                  <a:lumMod val="50000"/>
                </a:schemeClr>
              </a:solidFill>
            </a:endParaRPr>
          </a:p>
        </p:txBody>
      </p:sp>
      <p:sp>
        <p:nvSpPr>
          <p:cNvPr id="12" name="11 Rectángulo"/>
          <p:cNvSpPr/>
          <p:nvPr/>
        </p:nvSpPr>
        <p:spPr>
          <a:xfrm>
            <a:off x="431897" y="2132599"/>
            <a:ext cx="7823369" cy="3139321"/>
          </a:xfrm>
          <a:prstGeom prst="rect">
            <a:avLst/>
          </a:prstGeom>
        </p:spPr>
        <p:txBody>
          <a:bodyPr wrap="square">
            <a:spAutoFit/>
          </a:bodyPr>
          <a:lstStyle/>
          <a:p>
            <a:pPr marL="285750" indent="-285750" algn="just">
              <a:buFont typeface="Wingdings" panose="05000000000000000000" pitchFamily="2" charset="2"/>
              <a:buChar char="§"/>
            </a:pPr>
            <a:r>
              <a:rPr lang="es-MX" b="1" dirty="0"/>
              <a:t>Capacitación a personal</a:t>
            </a:r>
            <a:r>
              <a:rPr lang="es-MX" dirty="0"/>
              <a:t>. Incluir listado con los nombres de las personas atendidas en la carta de la empresa.</a:t>
            </a:r>
          </a:p>
          <a:p>
            <a:pPr algn="just"/>
            <a:endParaRPr lang="es-MX" dirty="0"/>
          </a:p>
          <a:p>
            <a:pPr marL="285750" indent="-285750" algn="just">
              <a:buFont typeface="Wingdings" panose="05000000000000000000" pitchFamily="2" charset="2"/>
              <a:buChar char="§"/>
            </a:pPr>
            <a:r>
              <a:rPr lang="es-MX" b="1" dirty="0"/>
              <a:t>Proyectos productivos. </a:t>
            </a:r>
            <a:r>
              <a:rPr lang="es-MX" dirty="0"/>
              <a:t>Esta carta deberá mencionar las posiciones de </a:t>
            </a:r>
            <a:r>
              <a:rPr lang="es-MX" dirty="0" smtClean="0"/>
              <a:t>trabajo habilitadas</a:t>
            </a:r>
            <a:r>
              <a:rPr lang="es-MX" dirty="0"/>
              <a:t>, así como la dirección en la cual se ubica el equipo.</a:t>
            </a:r>
          </a:p>
          <a:p>
            <a:pPr algn="just"/>
            <a:endParaRPr lang="es-MX" dirty="0"/>
          </a:p>
          <a:p>
            <a:pPr marL="285750" indent="-285750" algn="just">
              <a:buFont typeface="Wingdings" panose="05000000000000000000" pitchFamily="2" charset="2"/>
              <a:buChar char="§"/>
            </a:pPr>
            <a:r>
              <a:rPr lang="es-MX" b="1" dirty="0" smtClean="0"/>
              <a:t>Proyectos </a:t>
            </a:r>
            <a:r>
              <a:rPr lang="es-MX" b="1" dirty="0"/>
              <a:t>con equipamiento y habilitación de espacios. </a:t>
            </a:r>
            <a:r>
              <a:rPr lang="es-MX" dirty="0"/>
              <a:t>Esta carta deberá mencionar el equipo y/o la habilitación realizada así como la dirección en la cual se ubica el equipo.</a:t>
            </a:r>
          </a:p>
          <a:p>
            <a:pPr algn="just"/>
            <a:r>
              <a:rPr lang="es-MX" dirty="0"/>
              <a:t>  </a:t>
            </a:r>
          </a:p>
          <a:p>
            <a:pPr algn="just"/>
            <a:r>
              <a:rPr lang="es-MX" dirty="0"/>
              <a:t> </a:t>
            </a:r>
            <a:r>
              <a:rPr lang="es-MX" dirty="0" smtClean="0"/>
              <a:t>		</a:t>
            </a:r>
            <a:endParaRPr lang="es-MX" dirty="0"/>
          </a:p>
        </p:txBody>
      </p:sp>
      <p:pic>
        <p:nvPicPr>
          <p:cNvPr id="1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9"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20" name="19 Conector recto"/>
          <p:cNvCxnSpPr/>
          <p:nvPr/>
        </p:nvCxnSpPr>
        <p:spPr>
          <a:xfrm>
            <a:off x="0" y="1005107"/>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21" name="20 Rectángulo"/>
          <p:cNvSpPr/>
          <p:nvPr/>
        </p:nvSpPr>
        <p:spPr>
          <a:xfrm>
            <a:off x="307717" y="-1204"/>
            <a:ext cx="5050610" cy="1384995"/>
          </a:xfrm>
          <a:prstGeom prst="rect">
            <a:avLst/>
          </a:prstGeom>
        </p:spPr>
        <p:txBody>
          <a:bodyPr wrap="square">
            <a:spAutoFit/>
          </a:bodyPr>
          <a:lstStyle/>
          <a:p>
            <a:r>
              <a:rPr lang="es-MX" sz="2800" b="1" dirty="0" smtClean="0">
                <a:solidFill>
                  <a:schemeClr val="accent5">
                    <a:lumMod val="50000"/>
                  </a:schemeClr>
                </a:solidFill>
                <a:latin typeface="+mj-lt"/>
              </a:rPr>
              <a:t>Indicadores de impacto</a:t>
            </a:r>
          </a:p>
          <a:p>
            <a:r>
              <a:rPr lang="es-MX" sz="2800" b="1" dirty="0" smtClean="0">
                <a:solidFill>
                  <a:schemeClr val="accent5">
                    <a:lumMod val="50000"/>
                  </a:schemeClr>
                </a:solidFill>
                <a:latin typeface="+mj-lt"/>
              </a:rPr>
              <a:t>Carta de empresa atendida</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22" name="21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2029574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16 Rectángulo"/>
          <p:cNvSpPr/>
          <p:nvPr/>
        </p:nvSpPr>
        <p:spPr>
          <a:xfrm>
            <a:off x="323528" y="980728"/>
            <a:ext cx="3650999" cy="400110"/>
          </a:xfrm>
          <a:prstGeom prst="rect">
            <a:avLst/>
          </a:prstGeom>
        </p:spPr>
        <p:txBody>
          <a:bodyPr wrap="none">
            <a:spAutoFit/>
          </a:bodyPr>
          <a:lstStyle/>
          <a:p>
            <a:r>
              <a:rPr lang="es-MX" sz="2000" b="1" dirty="0">
                <a:solidFill>
                  <a:schemeClr val="accent5">
                    <a:lumMod val="50000"/>
                  </a:schemeClr>
                </a:solidFill>
              </a:rPr>
              <a:t>Listado de empresas atendidas </a:t>
            </a:r>
            <a:endParaRPr lang="es-MX" sz="2000" dirty="0">
              <a:solidFill>
                <a:schemeClr val="accent5">
                  <a:lumMod val="50000"/>
                </a:schemeClr>
              </a:solidFill>
            </a:endParaRPr>
          </a:p>
        </p:txBody>
      </p:sp>
      <p:sp>
        <p:nvSpPr>
          <p:cNvPr id="12" name="11 Rectángulo"/>
          <p:cNvSpPr/>
          <p:nvPr/>
        </p:nvSpPr>
        <p:spPr>
          <a:xfrm>
            <a:off x="91723" y="1387797"/>
            <a:ext cx="4387394" cy="5878532"/>
          </a:xfrm>
          <a:prstGeom prst="rect">
            <a:avLst/>
          </a:prstGeom>
        </p:spPr>
        <p:txBody>
          <a:bodyPr wrap="square">
            <a:spAutoFit/>
          </a:bodyPr>
          <a:lstStyle/>
          <a:p>
            <a:pPr algn="just"/>
            <a:r>
              <a:rPr lang="es-MX" sz="1600" dirty="0"/>
              <a:t>Se deberá anexar un listado al reporte final, mismo que deberá contemplar lo siguiente:</a:t>
            </a:r>
          </a:p>
          <a:p>
            <a:pPr algn="just"/>
            <a:r>
              <a:rPr lang="es-MX" sz="1600" dirty="0"/>
              <a:t> </a:t>
            </a:r>
          </a:p>
          <a:p>
            <a:pPr marL="285750" indent="-285750" algn="just">
              <a:buFont typeface="Wingdings" panose="05000000000000000000" pitchFamily="2" charset="2"/>
              <a:buChar char="§"/>
            </a:pPr>
            <a:r>
              <a:rPr lang="es-MX" sz="1600" b="1" dirty="0" smtClean="0"/>
              <a:t>Datos </a:t>
            </a:r>
            <a:r>
              <a:rPr lang="es-MX" sz="1600" b="1" dirty="0"/>
              <a:t>del proyecto </a:t>
            </a:r>
            <a:r>
              <a:rPr lang="es-MX" sz="1600" dirty="0"/>
              <a:t>(nombre del proyecto, nombre del beneficiario y folio</a:t>
            </a:r>
            <a:r>
              <a:rPr lang="es-MX" sz="1600" dirty="0" smtClean="0"/>
              <a:t>).</a:t>
            </a:r>
          </a:p>
          <a:p>
            <a:pPr marL="285750" indent="-285750" algn="just">
              <a:buFont typeface="Wingdings" panose="05000000000000000000" pitchFamily="2" charset="2"/>
              <a:buChar char="§"/>
            </a:pPr>
            <a:endParaRPr lang="es-MX" sz="800" dirty="0"/>
          </a:p>
          <a:p>
            <a:pPr marL="285750" indent="-285750" algn="just">
              <a:buFont typeface="Wingdings" panose="05000000000000000000" pitchFamily="2" charset="2"/>
              <a:buChar char="§"/>
            </a:pPr>
            <a:r>
              <a:rPr lang="es-MX" sz="1600" b="1" dirty="0" smtClean="0"/>
              <a:t>Datos </a:t>
            </a:r>
            <a:r>
              <a:rPr lang="es-MX" sz="1600" b="1" dirty="0"/>
              <a:t>de la empresa atendida </a:t>
            </a:r>
            <a:r>
              <a:rPr lang="es-MX" sz="1600" dirty="0"/>
              <a:t>(Nombre, RFC, Clasificación SCIAN del INEGI, Tamaño de   la   empresa,   Nombre   del   representante   legal,   Teléfono   con   lada,   correo electrónico</a:t>
            </a:r>
            <a:r>
              <a:rPr lang="es-MX" sz="1600" dirty="0" smtClean="0"/>
              <a:t>).</a:t>
            </a:r>
          </a:p>
          <a:p>
            <a:pPr marL="285750" indent="-285750" algn="just">
              <a:buFont typeface="Wingdings" panose="05000000000000000000" pitchFamily="2" charset="2"/>
              <a:buChar char="§"/>
            </a:pPr>
            <a:endParaRPr lang="es-MX" sz="900" dirty="0"/>
          </a:p>
          <a:p>
            <a:pPr marL="285750" indent="-285750" algn="just">
              <a:buFont typeface="Wingdings" panose="05000000000000000000" pitchFamily="2" charset="2"/>
              <a:buChar char="§"/>
            </a:pPr>
            <a:r>
              <a:rPr lang="es-MX" sz="1600" b="1" dirty="0" smtClean="0"/>
              <a:t>Dirección</a:t>
            </a:r>
            <a:r>
              <a:rPr lang="es-MX" sz="1600" b="1" dirty="0"/>
              <a:t>, de acuerdo al INEGI </a:t>
            </a:r>
            <a:r>
              <a:rPr lang="es-MX" sz="1600" dirty="0"/>
              <a:t>(Tipo de vialidad, nombre de vialidad, número exterior, número interior, tipo de asentamiento humano, nombre asentamiento humano, nombre de localidad, código postal, nombre de la entidad federativa, nombre del municipio o delegación, entre que vialidades está señalando tipo y nombre, tipo y nombre de vialidad posterior, descripción de la ubicación</a:t>
            </a:r>
            <a:r>
              <a:rPr lang="es-MX" sz="1600" dirty="0" smtClean="0"/>
              <a:t>).</a:t>
            </a:r>
          </a:p>
          <a:p>
            <a:pPr marL="285750" indent="-285750" algn="just">
              <a:buFont typeface="Wingdings" panose="05000000000000000000" pitchFamily="2" charset="2"/>
              <a:buChar char="§"/>
            </a:pPr>
            <a:endParaRPr lang="es-MX" sz="1600" dirty="0"/>
          </a:p>
          <a:p>
            <a:pPr algn="just"/>
            <a:endParaRPr lang="es-MX" sz="1600" dirty="0" smtClean="0"/>
          </a:p>
          <a:p>
            <a:pPr algn="just"/>
            <a:endParaRPr lang="es-MX" sz="1600" dirty="0" smtClean="0"/>
          </a:p>
          <a:p>
            <a:pPr algn="just"/>
            <a:r>
              <a:rPr lang="es-MX" sz="1600" dirty="0"/>
              <a:t> </a:t>
            </a:r>
            <a:r>
              <a:rPr lang="es-MX" sz="1600" dirty="0" smtClean="0"/>
              <a:t>		</a:t>
            </a:r>
            <a:endParaRPr lang="es-MX" sz="1600" dirty="0"/>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14" name="13 Conector recto"/>
          <p:cNvCxnSpPr/>
          <p:nvPr/>
        </p:nvCxnSpPr>
        <p:spPr>
          <a:xfrm>
            <a:off x="0" y="1005107"/>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5" name="14 Rectángulo"/>
          <p:cNvSpPr/>
          <p:nvPr/>
        </p:nvSpPr>
        <p:spPr>
          <a:xfrm>
            <a:off x="307717" y="-1204"/>
            <a:ext cx="5050610" cy="1384995"/>
          </a:xfrm>
          <a:prstGeom prst="rect">
            <a:avLst/>
          </a:prstGeom>
        </p:spPr>
        <p:txBody>
          <a:bodyPr wrap="square">
            <a:spAutoFit/>
          </a:bodyPr>
          <a:lstStyle/>
          <a:p>
            <a:r>
              <a:rPr lang="es-MX" sz="2800" b="1" dirty="0" smtClean="0">
                <a:solidFill>
                  <a:schemeClr val="accent5">
                    <a:lumMod val="50000"/>
                  </a:schemeClr>
                </a:solidFill>
                <a:latin typeface="+mj-lt"/>
              </a:rPr>
              <a:t>Indicadores de impacto</a:t>
            </a:r>
          </a:p>
          <a:p>
            <a:r>
              <a:rPr lang="es-MX" sz="2800" b="1" dirty="0" smtClean="0">
                <a:solidFill>
                  <a:schemeClr val="accent5">
                    <a:lumMod val="50000"/>
                  </a:schemeClr>
                </a:solidFill>
                <a:latin typeface="+mj-lt"/>
              </a:rPr>
              <a:t>Formato de empresa atendida</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16" name="15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018791"/>
            <a:ext cx="4346093" cy="51125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689536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16 Rectángulo"/>
          <p:cNvSpPr/>
          <p:nvPr/>
        </p:nvSpPr>
        <p:spPr>
          <a:xfrm>
            <a:off x="323528" y="980728"/>
            <a:ext cx="3650999" cy="400110"/>
          </a:xfrm>
          <a:prstGeom prst="rect">
            <a:avLst/>
          </a:prstGeom>
        </p:spPr>
        <p:txBody>
          <a:bodyPr wrap="none">
            <a:spAutoFit/>
          </a:bodyPr>
          <a:lstStyle/>
          <a:p>
            <a:r>
              <a:rPr lang="es-MX" sz="2000" b="1" dirty="0">
                <a:solidFill>
                  <a:schemeClr val="accent5">
                    <a:lumMod val="50000"/>
                  </a:schemeClr>
                </a:solidFill>
              </a:rPr>
              <a:t>Listado de empresas atendidas </a:t>
            </a:r>
            <a:endParaRPr lang="es-MX" sz="2000" dirty="0">
              <a:solidFill>
                <a:schemeClr val="accent5">
                  <a:lumMod val="50000"/>
                </a:schemeClr>
              </a:solidFill>
            </a:endParaRPr>
          </a:p>
        </p:txBody>
      </p:sp>
      <p:sp>
        <p:nvSpPr>
          <p:cNvPr id="12" name="11 Rectángulo"/>
          <p:cNvSpPr/>
          <p:nvPr/>
        </p:nvSpPr>
        <p:spPr>
          <a:xfrm>
            <a:off x="184730" y="1550571"/>
            <a:ext cx="4171245" cy="4770537"/>
          </a:xfrm>
          <a:prstGeom prst="rect">
            <a:avLst/>
          </a:prstGeom>
        </p:spPr>
        <p:txBody>
          <a:bodyPr wrap="square">
            <a:spAutoFit/>
          </a:bodyPr>
          <a:lstStyle/>
          <a:p>
            <a:pPr algn="just"/>
            <a:r>
              <a:rPr lang="es-MX" sz="1600" b="1" dirty="0" smtClean="0"/>
              <a:t>Información </a:t>
            </a:r>
            <a:r>
              <a:rPr lang="es-MX" sz="1600" b="1" dirty="0"/>
              <a:t>adicional en caso de Proyectos Grupales:</a:t>
            </a:r>
          </a:p>
          <a:p>
            <a:pPr algn="just"/>
            <a:endParaRPr lang="es-MX" sz="1600" dirty="0" smtClean="0"/>
          </a:p>
          <a:p>
            <a:pPr marL="285750" indent="-285750" algn="just">
              <a:buFont typeface="Wingdings" panose="05000000000000000000" pitchFamily="2" charset="2"/>
              <a:buChar char="§"/>
            </a:pPr>
            <a:r>
              <a:rPr lang="es-MX" sz="1600" dirty="0"/>
              <a:t>Para comprobar que las empresas fueron atendidas, se deberá </a:t>
            </a:r>
            <a:r>
              <a:rPr lang="es-MX" sz="1600" b="1" dirty="0"/>
              <a:t>presentar adicional  al  listado  de  empresas  atendidas  </a:t>
            </a:r>
            <a:r>
              <a:rPr lang="es-MX" sz="1600" dirty="0"/>
              <a:t>evidencia  documental  de  que dichas empresas estuvieron asociadas al proyecto.</a:t>
            </a:r>
          </a:p>
          <a:p>
            <a:pPr marL="285750" indent="-285750" algn="just">
              <a:buFont typeface="Wingdings" panose="05000000000000000000" pitchFamily="2" charset="2"/>
              <a:buChar char="§"/>
            </a:pPr>
            <a:endParaRPr lang="es-MX" sz="1600" dirty="0"/>
          </a:p>
          <a:p>
            <a:pPr marL="285750" indent="-285750" algn="just">
              <a:buFont typeface="Wingdings" panose="05000000000000000000" pitchFamily="2" charset="2"/>
              <a:buChar char="§"/>
            </a:pPr>
            <a:r>
              <a:rPr lang="es-MX" sz="1600" dirty="0" smtClean="0"/>
              <a:t>Será </a:t>
            </a:r>
            <a:r>
              <a:rPr lang="es-MX" sz="1600" dirty="0"/>
              <a:t>necesario </a:t>
            </a:r>
            <a:r>
              <a:rPr lang="es-MX" sz="1600" b="1" dirty="0"/>
              <a:t>adjuntar copia de las actas constitutivas completas y/o R.F.C. de las empresas (físicas y morales); </a:t>
            </a:r>
            <a:r>
              <a:rPr lang="es-MX" sz="1600" dirty="0"/>
              <a:t>sólo podrán considerarse aquellas que pertenezcan al sector de TI y que durante la ejecución del proyecto hayan estado </a:t>
            </a:r>
            <a:r>
              <a:rPr lang="es-MX" sz="1600" dirty="0" smtClean="0"/>
              <a:t>activas.</a:t>
            </a:r>
            <a:endParaRPr lang="es-MX" sz="1600" dirty="0"/>
          </a:p>
          <a:p>
            <a:pPr marL="285750" indent="-285750" algn="just">
              <a:buFont typeface="Wingdings" panose="05000000000000000000" pitchFamily="2" charset="2"/>
              <a:buChar char="§"/>
            </a:pPr>
            <a:endParaRPr lang="es-MX" sz="1600" dirty="0"/>
          </a:p>
          <a:p>
            <a:pPr algn="just"/>
            <a:endParaRPr lang="es-MX" sz="1600" dirty="0" smtClean="0"/>
          </a:p>
          <a:p>
            <a:pPr algn="just"/>
            <a:endParaRPr lang="es-MX" sz="1600" dirty="0" smtClean="0"/>
          </a:p>
          <a:p>
            <a:pPr algn="just"/>
            <a:r>
              <a:rPr lang="es-MX" sz="1600" dirty="0"/>
              <a:t> </a:t>
            </a:r>
            <a:r>
              <a:rPr lang="es-MX" sz="1600" dirty="0" smtClean="0"/>
              <a:t>		</a:t>
            </a:r>
            <a:endParaRPr lang="es-MX" sz="1600" dirty="0"/>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14" name="13 Conector recto"/>
          <p:cNvCxnSpPr/>
          <p:nvPr/>
        </p:nvCxnSpPr>
        <p:spPr>
          <a:xfrm>
            <a:off x="0" y="1005107"/>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5" name="14 Rectángulo"/>
          <p:cNvSpPr/>
          <p:nvPr/>
        </p:nvSpPr>
        <p:spPr>
          <a:xfrm>
            <a:off x="307717" y="-1204"/>
            <a:ext cx="5050610" cy="1384995"/>
          </a:xfrm>
          <a:prstGeom prst="rect">
            <a:avLst/>
          </a:prstGeom>
        </p:spPr>
        <p:txBody>
          <a:bodyPr wrap="square">
            <a:spAutoFit/>
          </a:bodyPr>
          <a:lstStyle/>
          <a:p>
            <a:r>
              <a:rPr lang="es-MX" sz="2800" b="1" dirty="0" smtClean="0">
                <a:solidFill>
                  <a:schemeClr val="accent5">
                    <a:lumMod val="50000"/>
                  </a:schemeClr>
                </a:solidFill>
                <a:latin typeface="+mj-lt"/>
              </a:rPr>
              <a:t>Indicadores de impacto</a:t>
            </a:r>
          </a:p>
          <a:p>
            <a:r>
              <a:rPr lang="es-MX" sz="2800" b="1" dirty="0" smtClean="0">
                <a:solidFill>
                  <a:schemeClr val="accent5">
                    <a:lumMod val="50000"/>
                  </a:schemeClr>
                </a:solidFill>
                <a:latin typeface="+mj-lt"/>
              </a:rPr>
              <a:t>Formato de empresa atendida</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16" name="15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4515" y="1145985"/>
            <a:ext cx="4306823" cy="511256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032851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19 Rectángulo"/>
          <p:cNvSpPr/>
          <p:nvPr/>
        </p:nvSpPr>
        <p:spPr>
          <a:xfrm>
            <a:off x="4323279" y="6040049"/>
            <a:ext cx="4572000" cy="523220"/>
          </a:xfrm>
          <a:prstGeom prst="rect">
            <a:avLst/>
          </a:prstGeom>
        </p:spPr>
        <p:txBody>
          <a:bodyPr>
            <a:spAutoFit/>
          </a:bodyPr>
          <a:lstStyle/>
          <a:p>
            <a:pPr algn="r"/>
            <a:r>
              <a:rPr lang="es-MX" sz="1400" b="1" dirty="0" smtClean="0">
                <a:solidFill>
                  <a:schemeClr val="accent5">
                    <a:lumMod val="50000"/>
                  </a:schemeClr>
                </a:solidFill>
              </a:rPr>
              <a:t>COP 2015. Numeral 2.1.3.1,Rubro III , inciso c) Ficha técnica del solicitante</a:t>
            </a:r>
            <a:endParaRPr lang="es-MX" sz="1400" b="1" dirty="0">
              <a:solidFill>
                <a:schemeClr val="accent5">
                  <a:lumMod val="50000"/>
                </a:schemeClr>
              </a:solidFill>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04" y="1196752"/>
            <a:ext cx="3999875" cy="4657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9966" y="1241985"/>
            <a:ext cx="4238625" cy="3638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1" name="0 Imagen"/>
          <p:cNvPicPr/>
          <p:nvPr/>
        </p:nvPicPr>
        <p:blipFill>
          <a:blip r:embed="rId5"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22" name="21 Conector recto"/>
          <p:cNvCxnSpPr/>
          <p:nvPr/>
        </p:nvCxnSpPr>
        <p:spPr>
          <a:xfrm>
            <a:off x="0" y="1005107"/>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23" name="22 Rectángulo"/>
          <p:cNvSpPr/>
          <p:nvPr/>
        </p:nvSpPr>
        <p:spPr>
          <a:xfrm>
            <a:off x="307717" y="-1204"/>
            <a:ext cx="5050610" cy="1384995"/>
          </a:xfrm>
          <a:prstGeom prst="rect">
            <a:avLst/>
          </a:prstGeom>
        </p:spPr>
        <p:txBody>
          <a:bodyPr wrap="square">
            <a:spAutoFit/>
          </a:bodyPr>
          <a:lstStyle/>
          <a:p>
            <a:r>
              <a:rPr lang="es-MX" sz="2800" b="1" dirty="0" smtClean="0">
                <a:solidFill>
                  <a:schemeClr val="accent5">
                    <a:lumMod val="50000"/>
                  </a:schemeClr>
                </a:solidFill>
                <a:latin typeface="+mj-lt"/>
              </a:rPr>
              <a:t>Indicadores de impacto</a:t>
            </a:r>
          </a:p>
          <a:p>
            <a:r>
              <a:rPr lang="es-MX" sz="2800" b="1" dirty="0" smtClean="0">
                <a:solidFill>
                  <a:schemeClr val="accent5">
                    <a:lumMod val="50000"/>
                  </a:schemeClr>
                </a:solidFill>
                <a:latin typeface="+mj-lt"/>
              </a:rPr>
              <a:t>Ficha final del proyecto</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24" name="23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3939582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231039" y="1286407"/>
            <a:ext cx="3844207" cy="5693866"/>
          </a:xfrm>
          <a:prstGeom prst="rect">
            <a:avLst/>
          </a:prstGeom>
        </p:spPr>
        <p:txBody>
          <a:bodyPr wrap="square">
            <a:spAutoFit/>
          </a:bodyPr>
          <a:lstStyle/>
          <a:p>
            <a:pPr algn="just"/>
            <a:r>
              <a:rPr lang="es-MX" sz="1600" b="1" dirty="0" smtClean="0"/>
              <a:t>Todas </a:t>
            </a:r>
            <a:r>
              <a:rPr lang="es-MX" sz="1600" b="1" dirty="0"/>
              <a:t>las empresas MIPYME del sector de TI </a:t>
            </a:r>
            <a:r>
              <a:rPr lang="es-MX" sz="1600" dirty="0"/>
              <a:t>que reciban apoyos del PROSOFT, </a:t>
            </a:r>
            <a:r>
              <a:rPr lang="es-MX" sz="1600" b="1" dirty="0" smtClean="0"/>
              <a:t>deberán evaluarse </a:t>
            </a:r>
            <a:r>
              <a:rPr lang="es-MX" sz="1600" b="1" dirty="0"/>
              <a:t>dentro del Programa FIT </a:t>
            </a:r>
            <a:r>
              <a:rPr lang="es-MX" sz="1600" dirty="0"/>
              <a:t>y presentar los resultados a la Instancia Ejecutora</a:t>
            </a:r>
            <a:r>
              <a:rPr lang="es-MX" sz="1600" dirty="0" smtClean="0"/>
              <a:t>, cuando </a:t>
            </a:r>
            <a:r>
              <a:rPr lang="es-MX" sz="1600" dirty="0"/>
              <a:t>ésta lo requiera, o en su defecto permitir que la misma tenga acceso a ellos</a:t>
            </a:r>
            <a:r>
              <a:rPr lang="es-MX" sz="1600" dirty="0" smtClean="0"/>
              <a:t>.</a:t>
            </a:r>
          </a:p>
          <a:p>
            <a:pPr algn="just"/>
            <a:endParaRPr lang="es-MX" sz="1600" dirty="0"/>
          </a:p>
          <a:p>
            <a:pPr algn="just"/>
            <a:r>
              <a:rPr lang="es-MX" sz="1600" dirty="0"/>
              <a:t>Independientemente del número de proyectos que le sean aprobados a una </a:t>
            </a:r>
            <a:r>
              <a:rPr lang="es-MX" sz="1600" dirty="0" smtClean="0"/>
              <a:t>misma empresa </a:t>
            </a:r>
            <a:r>
              <a:rPr lang="es-MX" sz="1600" dirty="0"/>
              <a:t>en el mismo ejercicio fiscal, </a:t>
            </a:r>
            <a:r>
              <a:rPr lang="es-MX" sz="1600" b="1" dirty="0"/>
              <a:t>sólo será necesario presentar un reporte </a:t>
            </a:r>
            <a:r>
              <a:rPr lang="es-MX" sz="1600" b="1" dirty="0" smtClean="0"/>
              <a:t>de Resultados por </a:t>
            </a:r>
            <a:r>
              <a:rPr lang="es-MX" sz="1600" b="1" dirty="0"/>
              <a:t>empresa</a:t>
            </a:r>
            <a:r>
              <a:rPr lang="es-MX" sz="1600" dirty="0" smtClean="0"/>
              <a:t>.</a:t>
            </a:r>
          </a:p>
          <a:p>
            <a:pPr algn="just"/>
            <a:endParaRPr lang="es-MX" sz="1600" dirty="0" smtClean="0"/>
          </a:p>
          <a:p>
            <a:r>
              <a:rPr lang="es-MX" sz="1600" b="1" dirty="0" smtClean="0"/>
              <a:t>Asociaciones Civiles y Cámaras no reportan este cuestionario</a:t>
            </a:r>
            <a:r>
              <a:rPr lang="es-MX" sz="1600" dirty="0" smtClean="0"/>
              <a:t>.</a:t>
            </a:r>
            <a:endParaRPr lang="es-MX" sz="1600" dirty="0"/>
          </a:p>
          <a:p>
            <a:pPr algn="just"/>
            <a:endParaRPr lang="es-MX" sz="1600" dirty="0" smtClean="0"/>
          </a:p>
          <a:p>
            <a:r>
              <a:rPr lang="es-MX" sz="1400" dirty="0" smtClean="0"/>
              <a:t>Para el llenado de este cuestionario se </a:t>
            </a:r>
            <a:r>
              <a:rPr lang="es-MX" sz="1400" dirty="0"/>
              <a:t>anexa link: </a:t>
            </a:r>
            <a:r>
              <a:rPr lang="es-MX" sz="1400" dirty="0">
                <a:hlinkClick r:id="rId2"/>
              </a:rPr>
              <a:t>https://prosoft.economia.gob.mx/guias</a:t>
            </a:r>
            <a:r>
              <a:rPr lang="es-MX" sz="1400" dirty="0" smtClean="0">
                <a:hlinkClick r:id="rId2"/>
              </a:rPr>
              <a:t>/</a:t>
            </a:r>
            <a:endParaRPr lang="es-MX" sz="1400" dirty="0" smtClean="0"/>
          </a:p>
          <a:p>
            <a:pPr algn="just"/>
            <a:endParaRPr lang="es-MX" sz="1600" dirty="0"/>
          </a:p>
          <a:p>
            <a:pPr algn="just"/>
            <a:endParaRPr lang="es-MX" sz="1600" dirty="0" smtClean="0"/>
          </a:p>
          <a:p>
            <a:pPr algn="just"/>
            <a:endParaRPr lang="es-MX" sz="1600" dirty="0" smtClean="0"/>
          </a:p>
          <a:p>
            <a:pPr algn="just"/>
            <a:r>
              <a:rPr lang="es-MX" sz="1600" dirty="0"/>
              <a:t> </a:t>
            </a:r>
            <a:r>
              <a:rPr lang="es-MX" sz="1600" dirty="0" smtClean="0"/>
              <a:t>		</a:t>
            </a:r>
            <a:endParaRPr lang="es-MX" sz="1600" dirty="0"/>
          </a:p>
        </p:txBody>
      </p:sp>
      <p:sp>
        <p:nvSpPr>
          <p:cNvPr id="14" name="13 Rectángulo"/>
          <p:cNvSpPr/>
          <p:nvPr/>
        </p:nvSpPr>
        <p:spPr>
          <a:xfrm>
            <a:off x="4320480" y="6047710"/>
            <a:ext cx="4572000" cy="523220"/>
          </a:xfrm>
          <a:prstGeom prst="rect">
            <a:avLst/>
          </a:prstGeom>
        </p:spPr>
        <p:txBody>
          <a:bodyPr>
            <a:spAutoFit/>
          </a:bodyPr>
          <a:lstStyle/>
          <a:p>
            <a:pPr algn="r"/>
            <a:r>
              <a:rPr lang="es-MX" sz="1400" b="1" dirty="0" smtClean="0">
                <a:solidFill>
                  <a:schemeClr val="accent5">
                    <a:lumMod val="50000"/>
                  </a:schemeClr>
                </a:solidFill>
              </a:rPr>
              <a:t>ROP. Regla 20,Rubro II , inciso n) Evaluación en programa FIT</a:t>
            </a:r>
            <a:endParaRPr lang="es-MX" sz="1400" b="1" dirty="0">
              <a:solidFill>
                <a:schemeClr val="accent5">
                  <a:lumMod val="50000"/>
                </a:schemeClr>
              </a:solidFill>
            </a:endParaRPr>
          </a:p>
        </p:txBody>
      </p:sp>
      <p:pic>
        <p:nvPicPr>
          <p:cNvPr id="15" name="14 Imagen"/>
          <p:cNvPicPr/>
          <p:nvPr/>
        </p:nvPicPr>
        <p:blipFill rotWithShape="1">
          <a:blip r:embed="rId3"/>
          <a:srcRect l="24998" t="6592" r="23990" b="10909"/>
          <a:stretch/>
        </p:blipFill>
        <p:spPr bwMode="auto">
          <a:xfrm>
            <a:off x="4572001" y="1306286"/>
            <a:ext cx="3886200" cy="4602990"/>
          </a:xfrm>
          <a:prstGeom prst="rect">
            <a:avLst/>
          </a:prstGeom>
          <a:ln>
            <a:solidFill>
              <a:schemeClr val="bg1">
                <a:lumMod val="50000"/>
              </a:schemeClr>
            </a:solidFill>
          </a:ln>
          <a:extLst>
            <a:ext uri="{53640926-AAD7-44D8-BBD7-CCE9431645EC}">
              <a14:shadowObscured xmlns:a14="http://schemas.microsoft.com/office/drawing/2010/main"/>
            </a:ext>
          </a:extLst>
        </p:spPr>
      </p:pic>
      <p:pic>
        <p:nvPicPr>
          <p:cNvPr id="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6" name="0 Imagen"/>
          <p:cNvPicPr/>
          <p:nvPr/>
        </p:nvPicPr>
        <p:blipFill>
          <a:blip r:embed="rId5"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17" name="16 Conector recto"/>
          <p:cNvCxnSpPr/>
          <p:nvPr/>
        </p:nvCxnSpPr>
        <p:spPr>
          <a:xfrm>
            <a:off x="0" y="1005107"/>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8" name="17 Rectángulo"/>
          <p:cNvSpPr/>
          <p:nvPr/>
        </p:nvSpPr>
        <p:spPr>
          <a:xfrm>
            <a:off x="307717" y="-1204"/>
            <a:ext cx="5050610" cy="1384995"/>
          </a:xfrm>
          <a:prstGeom prst="rect">
            <a:avLst/>
          </a:prstGeom>
        </p:spPr>
        <p:txBody>
          <a:bodyPr wrap="square">
            <a:spAutoFit/>
          </a:bodyPr>
          <a:lstStyle/>
          <a:p>
            <a:r>
              <a:rPr lang="es-MX" sz="2800" b="1" dirty="0" smtClean="0">
                <a:solidFill>
                  <a:schemeClr val="accent5">
                    <a:lumMod val="50000"/>
                  </a:schemeClr>
                </a:solidFill>
                <a:latin typeface="+mj-lt"/>
              </a:rPr>
              <a:t>Indicadores de impacto</a:t>
            </a:r>
          </a:p>
          <a:p>
            <a:r>
              <a:rPr lang="es-MX" sz="2800" b="1" dirty="0" smtClean="0">
                <a:solidFill>
                  <a:schemeClr val="accent5">
                    <a:lumMod val="50000"/>
                  </a:schemeClr>
                </a:solidFill>
                <a:latin typeface="+mj-lt"/>
              </a:rPr>
              <a:t>Cuestionario FIT</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19" name="18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3884506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dondear rectángulo de esquina diagonal"/>
          <p:cNvSpPr/>
          <p:nvPr/>
        </p:nvSpPr>
        <p:spPr>
          <a:xfrm>
            <a:off x="752148" y="1052736"/>
            <a:ext cx="7639702" cy="4700544"/>
          </a:xfrm>
          <a:prstGeom prst="round2DiagRect">
            <a:avLst/>
          </a:prstGeom>
          <a:solidFill>
            <a:srgbClr val="006666"/>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MX" dirty="0"/>
          </a:p>
        </p:txBody>
      </p:sp>
      <p:sp>
        <p:nvSpPr>
          <p:cNvPr id="11" name="10 Rectángulo"/>
          <p:cNvSpPr/>
          <p:nvPr/>
        </p:nvSpPr>
        <p:spPr>
          <a:xfrm>
            <a:off x="0" y="6453336"/>
            <a:ext cx="9144000" cy="40466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CuadroTexto"/>
          <p:cNvSpPr txBox="1"/>
          <p:nvPr/>
        </p:nvSpPr>
        <p:spPr>
          <a:xfrm>
            <a:off x="1036753" y="2060848"/>
            <a:ext cx="7070493" cy="1938992"/>
          </a:xfrm>
          <a:prstGeom prst="rect">
            <a:avLst/>
          </a:prstGeom>
          <a:noFill/>
        </p:spPr>
        <p:txBody>
          <a:bodyPr wrap="square" rtlCol="0">
            <a:spAutoFit/>
          </a:bodyPr>
          <a:lstStyle/>
          <a:p>
            <a:pPr algn="ctr"/>
            <a:endParaRPr lang="es-MX"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s-MX"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EVIDENCIA FÍSICA</a:t>
            </a:r>
          </a:p>
        </p:txBody>
      </p:sp>
    </p:spTree>
    <p:extLst>
      <p:ext uri="{BB962C8B-B14F-4D97-AF65-F5344CB8AC3E}">
        <p14:creationId xmlns:p14="http://schemas.microsoft.com/office/powerpoint/2010/main" val="30508668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231039" y="1110074"/>
            <a:ext cx="8589433" cy="4639732"/>
          </a:xfrm>
          <a:prstGeom prst="rect">
            <a:avLst/>
          </a:prstGeom>
        </p:spPr>
        <p:txBody>
          <a:bodyPr wrap="square">
            <a:spAutoFit/>
          </a:bodyPr>
          <a:lstStyle/>
          <a:p>
            <a:pPr algn="just"/>
            <a:r>
              <a:rPr lang="es-MX" sz="1350" b="1" dirty="0"/>
              <a:t>Para que el reporte de avance sea válido debe de contener</a:t>
            </a:r>
            <a:r>
              <a:rPr lang="es-MX" sz="1350" b="1" u="heavy" dirty="0"/>
              <a:t> evidencia digital</a:t>
            </a:r>
            <a:r>
              <a:rPr lang="es-MX" sz="1350" b="1" dirty="0"/>
              <a:t> </a:t>
            </a:r>
            <a:r>
              <a:rPr lang="es-MX" sz="1350" dirty="0" smtClean="0"/>
              <a:t>de entregables, indicadores de impacto y documentación financiera.</a:t>
            </a:r>
          </a:p>
          <a:p>
            <a:pPr algn="just"/>
            <a:r>
              <a:rPr lang="es-MX" sz="1350" dirty="0"/>
              <a:t> </a:t>
            </a:r>
          </a:p>
          <a:p>
            <a:pPr marL="285750" indent="-285750" algn="just">
              <a:buFont typeface="Wingdings" panose="05000000000000000000" pitchFamily="2" charset="2"/>
              <a:buChar char="§"/>
            </a:pPr>
            <a:r>
              <a:rPr lang="es-MX" sz="1350" dirty="0" smtClean="0"/>
              <a:t>Todos </a:t>
            </a:r>
            <a:r>
              <a:rPr lang="es-MX" sz="1350" dirty="0"/>
              <a:t>los archivos deberán ser comprimidos </a:t>
            </a:r>
            <a:r>
              <a:rPr lang="es-MX" sz="1350" b="1" dirty="0"/>
              <a:t>en formato zip </a:t>
            </a:r>
            <a:r>
              <a:rPr lang="es-MX" sz="1350" dirty="0"/>
              <a:t>, </a:t>
            </a:r>
            <a:r>
              <a:rPr lang="es-MX" sz="1350" b="1" u="sng" dirty="0">
                <a:solidFill>
                  <a:srgbClr val="FF0000"/>
                </a:solidFill>
              </a:rPr>
              <a:t>no .rar</a:t>
            </a:r>
          </a:p>
          <a:p>
            <a:pPr marL="285750" indent="-285750" algn="just">
              <a:buFont typeface="Wingdings" panose="05000000000000000000" pitchFamily="2" charset="2"/>
              <a:buChar char="§"/>
            </a:pPr>
            <a:r>
              <a:rPr lang="es-MX" sz="1350" dirty="0" smtClean="0"/>
              <a:t>Los </a:t>
            </a:r>
            <a:r>
              <a:rPr lang="es-MX" sz="1350" dirty="0"/>
              <a:t>archivos </a:t>
            </a:r>
            <a:r>
              <a:rPr lang="es-MX" sz="1350" b="1" dirty="0"/>
              <a:t>no deben ser mayores a 4 </a:t>
            </a:r>
            <a:r>
              <a:rPr lang="es-MX" sz="1350" b="1" dirty="0" smtClean="0"/>
              <a:t>megas</a:t>
            </a:r>
            <a:r>
              <a:rPr lang="es-MX" sz="1350" dirty="0" smtClean="0"/>
              <a:t>.</a:t>
            </a:r>
            <a:endParaRPr lang="es-MX" sz="1350" dirty="0"/>
          </a:p>
          <a:p>
            <a:pPr marL="285750" indent="-285750" algn="just">
              <a:buFont typeface="Wingdings" panose="05000000000000000000" pitchFamily="2" charset="2"/>
              <a:buChar char="§"/>
            </a:pPr>
            <a:r>
              <a:rPr lang="es-MX" sz="1350" b="1" dirty="0" smtClean="0"/>
              <a:t>No </a:t>
            </a:r>
            <a:r>
              <a:rPr lang="es-MX" sz="1350" b="1" dirty="0"/>
              <a:t>hay límite </a:t>
            </a:r>
            <a:r>
              <a:rPr lang="es-MX" sz="1350" dirty="0"/>
              <a:t>en el número de </a:t>
            </a:r>
            <a:r>
              <a:rPr lang="es-MX" sz="1350" dirty="0" smtClean="0"/>
              <a:t>archivos.</a:t>
            </a:r>
            <a:endParaRPr lang="es-MX" sz="1350" dirty="0"/>
          </a:p>
          <a:p>
            <a:pPr algn="just"/>
            <a:r>
              <a:rPr lang="es-MX" sz="1350" dirty="0"/>
              <a:t> </a:t>
            </a:r>
          </a:p>
          <a:p>
            <a:pPr algn="just"/>
            <a:r>
              <a:rPr lang="es-MX" sz="1350" dirty="0"/>
              <a:t>El formato de entrega de los archivos </a:t>
            </a:r>
            <a:r>
              <a:rPr lang="es-MX" sz="1350" dirty="0" smtClean="0"/>
              <a:t>deben </a:t>
            </a:r>
            <a:r>
              <a:rPr lang="es-MX" sz="1350" dirty="0"/>
              <a:t>ser en PDF (Facturas, diplomas, constancias, certificados, memorias fotográficas, etc</a:t>
            </a:r>
            <a:r>
              <a:rPr lang="es-MX" sz="1350" dirty="0" smtClean="0"/>
              <a:t>.), a excepción de </a:t>
            </a:r>
            <a:r>
              <a:rPr lang="es-MX" sz="1350" b="1" dirty="0" smtClean="0"/>
              <a:t>los archivos Excel, en este caso  </a:t>
            </a:r>
            <a:r>
              <a:rPr lang="es-MX" sz="1350" b="1" dirty="0"/>
              <a:t>se deberán de subir en .</a:t>
            </a:r>
            <a:r>
              <a:rPr lang="es-MX" sz="1350" b="1" dirty="0" err="1"/>
              <a:t>xls</a:t>
            </a:r>
            <a:endParaRPr lang="es-MX" sz="1350" b="1" dirty="0"/>
          </a:p>
          <a:p>
            <a:pPr algn="just"/>
            <a:endParaRPr lang="es-MX" sz="1350" dirty="0" smtClean="0"/>
          </a:p>
          <a:p>
            <a:pPr algn="just"/>
            <a:r>
              <a:rPr lang="es-MX" sz="1350" dirty="0" smtClean="0"/>
              <a:t>Los </a:t>
            </a:r>
            <a:r>
              <a:rPr lang="es-MX" sz="1350" dirty="0"/>
              <a:t>nombres de </a:t>
            </a:r>
            <a:r>
              <a:rPr lang="es-MX" sz="1350" b="1" dirty="0"/>
              <a:t>los archivos deben estar relacionados al contenido del entregable. </a:t>
            </a:r>
            <a:r>
              <a:rPr lang="es-MX" sz="1350" dirty="0"/>
              <a:t>(ejemplo: fotos de 10 computadoras, guardar como:    10 computadoras.pdf</a:t>
            </a:r>
            <a:r>
              <a:rPr lang="es-MX" sz="1350" dirty="0" smtClean="0"/>
              <a:t>)</a:t>
            </a:r>
          </a:p>
          <a:p>
            <a:pPr algn="just"/>
            <a:endParaRPr lang="es-MX" sz="1350" dirty="0" smtClean="0"/>
          </a:p>
          <a:p>
            <a:pPr algn="just"/>
            <a:r>
              <a:rPr lang="es-MX" sz="1350" dirty="0" smtClean="0"/>
              <a:t>Todos </a:t>
            </a:r>
            <a:r>
              <a:rPr lang="es-MX" sz="1350" dirty="0"/>
              <a:t>los entregables deberán </a:t>
            </a:r>
            <a:r>
              <a:rPr lang="es-MX" sz="1350" b="1" dirty="0"/>
              <a:t>apegarse a las cotizaciones </a:t>
            </a:r>
            <a:r>
              <a:rPr lang="es-MX" sz="1350" dirty="0"/>
              <a:t>presentadas y a los contratos de prestación de servicios.</a:t>
            </a:r>
          </a:p>
          <a:p>
            <a:pPr algn="just"/>
            <a:r>
              <a:rPr lang="es-MX" sz="1350" dirty="0"/>
              <a:t> </a:t>
            </a:r>
          </a:p>
          <a:p>
            <a:pPr algn="just"/>
            <a:r>
              <a:rPr lang="es-MX" sz="1350" dirty="0"/>
              <a:t>La Documentación deberá corresponder </a:t>
            </a:r>
            <a:r>
              <a:rPr lang="es-MX" sz="1350" b="1" dirty="0"/>
              <a:t>a la fecha del periodo que se reporte.</a:t>
            </a:r>
            <a:endParaRPr lang="es-MX" sz="1350" dirty="0"/>
          </a:p>
          <a:p>
            <a:pPr algn="just"/>
            <a:r>
              <a:rPr lang="es-MX" sz="1350" dirty="0"/>
              <a:t>  </a:t>
            </a:r>
          </a:p>
          <a:p>
            <a:pPr algn="just"/>
            <a:r>
              <a:rPr lang="es-MX" sz="1350" dirty="0"/>
              <a:t>Todos los archivos deben de ser </a:t>
            </a:r>
            <a:r>
              <a:rPr lang="es-MX" sz="1350" b="1" dirty="0"/>
              <a:t>totalmente legibles</a:t>
            </a:r>
            <a:r>
              <a:rPr lang="es-MX" sz="1350" dirty="0"/>
              <a:t>, escaneados del original. </a:t>
            </a:r>
          </a:p>
          <a:p>
            <a:pPr algn="just"/>
            <a:r>
              <a:rPr lang="es-MX" sz="1350" dirty="0"/>
              <a:t> </a:t>
            </a:r>
          </a:p>
          <a:p>
            <a:pPr algn="just"/>
            <a:r>
              <a:rPr lang="es-MX" sz="1350" b="1" dirty="0"/>
              <a:t>A continuación se presentan ejemplos de memorias fotográficas que </a:t>
            </a:r>
            <a:r>
              <a:rPr lang="es-MX" sz="1350" b="1" dirty="0" smtClean="0"/>
              <a:t>cumplen con </a:t>
            </a:r>
            <a:r>
              <a:rPr lang="es-MX" sz="1350" b="1" dirty="0"/>
              <a:t>requisitos de evaluación por Secretaría de Economía.</a:t>
            </a:r>
            <a:endParaRPr lang="es-MX" sz="1350" dirty="0"/>
          </a:p>
          <a:p>
            <a:pPr algn="just"/>
            <a:endParaRPr lang="es-MX" sz="1200" dirty="0" smtClean="0"/>
          </a:p>
        </p:txBody>
      </p:sp>
      <p:sp>
        <p:nvSpPr>
          <p:cNvPr id="10" name="9 Rectángulo"/>
          <p:cNvSpPr/>
          <p:nvPr/>
        </p:nvSpPr>
        <p:spPr>
          <a:xfrm>
            <a:off x="4282982" y="6021288"/>
            <a:ext cx="4572000" cy="307777"/>
          </a:xfrm>
          <a:prstGeom prst="rect">
            <a:avLst/>
          </a:prstGeom>
        </p:spPr>
        <p:txBody>
          <a:bodyPr>
            <a:spAutoFit/>
          </a:bodyPr>
          <a:lstStyle/>
          <a:p>
            <a:pPr algn="r"/>
            <a:r>
              <a:rPr lang="es-MX" sz="1400" b="1" dirty="0" smtClean="0">
                <a:solidFill>
                  <a:schemeClr val="accent5">
                    <a:lumMod val="50000"/>
                  </a:schemeClr>
                </a:solidFill>
              </a:rPr>
              <a:t>COP 2015. Numeral 2.1.7.2 ,Rubro III  Evidencia digital</a:t>
            </a:r>
            <a:endParaRPr lang="es-MX" sz="1400" b="1" dirty="0">
              <a:solidFill>
                <a:schemeClr val="accent5">
                  <a:lumMod val="50000"/>
                </a:schemeClr>
              </a:solidFill>
            </a:endParaRPr>
          </a:p>
        </p:txBody>
      </p:sp>
      <p:pic>
        <p:nvPicPr>
          <p:cNvPr id="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4"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15" name="14 Conector recto"/>
          <p:cNvCxnSpPr/>
          <p:nvPr/>
        </p:nvCxnSpPr>
        <p:spPr>
          <a:xfrm>
            <a:off x="0" y="1005107"/>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6" name="15 Rectángulo"/>
          <p:cNvSpPr/>
          <p:nvPr/>
        </p:nvSpPr>
        <p:spPr>
          <a:xfrm>
            <a:off x="307717" y="314653"/>
            <a:ext cx="5050610" cy="954107"/>
          </a:xfrm>
          <a:prstGeom prst="rect">
            <a:avLst/>
          </a:prstGeom>
        </p:spPr>
        <p:txBody>
          <a:bodyPr wrap="square">
            <a:spAutoFit/>
          </a:bodyPr>
          <a:lstStyle/>
          <a:p>
            <a:r>
              <a:rPr lang="es-MX" sz="2800" b="1" dirty="0" smtClean="0">
                <a:solidFill>
                  <a:schemeClr val="accent5">
                    <a:lumMod val="50000"/>
                  </a:schemeClr>
                </a:solidFill>
                <a:latin typeface="+mj-lt"/>
              </a:rPr>
              <a:t>Características generales</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17" name="16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7448347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99647" y="1560791"/>
            <a:ext cx="4356564" cy="3693319"/>
          </a:xfrm>
          <a:prstGeom prst="rect">
            <a:avLst/>
          </a:prstGeom>
        </p:spPr>
        <p:txBody>
          <a:bodyPr wrap="square">
            <a:spAutoFit/>
          </a:bodyPr>
          <a:lstStyle/>
          <a:p>
            <a:pPr marL="285750" indent="-285750">
              <a:buFont typeface="Wingdings" panose="05000000000000000000" pitchFamily="2" charset="2"/>
              <a:buChar char="§"/>
            </a:pPr>
            <a:r>
              <a:rPr lang="es-MX" b="1" dirty="0" smtClean="0"/>
              <a:t>Cursos de capacidades técnicas.</a:t>
            </a:r>
            <a:endParaRPr lang="es-MX" dirty="0"/>
          </a:p>
          <a:p>
            <a:pPr marL="285750" indent="-285750" algn="just">
              <a:buFont typeface="Wingdings" panose="05000000000000000000" pitchFamily="2" charset="2"/>
              <a:buChar char="§"/>
            </a:pPr>
            <a:r>
              <a:rPr lang="es-MX" b="1" dirty="0" smtClean="0"/>
              <a:t>Cursos de capacidades de</a:t>
            </a:r>
            <a:r>
              <a:rPr lang="es-MX" dirty="0" smtClean="0"/>
              <a:t> </a:t>
            </a:r>
            <a:r>
              <a:rPr lang="es-MX" b="1" dirty="0" smtClean="0"/>
              <a:t>negocio.</a:t>
            </a:r>
            <a:endParaRPr lang="es-MX" dirty="0"/>
          </a:p>
          <a:p>
            <a:pPr marL="285750" indent="-285750" algn="just">
              <a:buFont typeface="Wingdings" panose="05000000000000000000" pitchFamily="2" charset="2"/>
              <a:buChar char="§"/>
            </a:pPr>
            <a:r>
              <a:rPr lang="es-MX" b="1" dirty="0" smtClean="0"/>
              <a:t>Cursos de capacidades de procesos</a:t>
            </a:r>
            <a:r>
              <a:rPr lang="es-MX" b="1" dirty="0"/>
              <a:t>, metodologías y modelos de </a:t>
            </a:r>
            <a:r>
              <a:rPr lang="es-MX" b="1" dirty="0" smtClean="0"/>
              <a:t>calidad</a:t>
            </a:r>
            <a:r>
              <a:rPr lang="es-MX" dirty="0"/>
              <a:t> </a:t>
            </a:r>
            <a:r>
              <a:rPr lang="es-MX" dirty="0" smtClean="0"/>
              <a:t>.</a:t>
            </a:r>
          </a:p>
          <a:p>
            <a:pPr marL="285750" indent="-285750" algn="just">
              <a:buFont typeface="Wingdings" panose="05000000000000000000" pitchFamily="2" charset="2"/>
              <a:buChar char="§"/>
            </a:pPr>
            <a:r>
              <a:rPr lang="es-MX" b="1" dirty="0" smtClean="0"/>
              <a:t>Certificaciones.</a:t>
            </a:r>
            <a:endParaRPr lang="es-MX" dirty="0"/>
          </a:p>
          <a:p>
            <a:pPr marL="285750" indent="-285750" algn="just">
              <a:buFont typeface="Wingdings" panose="05000000000000000000" pitchFamily="2" charset="2"/>
              <a:buChar char="§"/>
            </a:pPr>
            <a:endParaRPr lang="es-MX" dirty="0" smtClean="0"/>
          </a:p>
          <a:p>
            <a:pPr algn="just"/>
            <a:endParaRPr lang="es-MX" dirty="0"/>
          </a:p>
          <a:p>
            <a:pPr algn="just"/>
            <a:r>
              <a:rPr lang="es-MX" dirty="0"/>
              <a:t>Conforme  a  la  comprobación  de empleo mejorado: listado de empleo,   identificación   </a:t>
            </a:r>
            <a:r>
              <a:rPr lang="es-MX" dirty="0" smtClean="0"/>
              <a:t>oficial,  Comprobante </a:t>
            </a:r>
            <a:r>
              <a:rPr lang="es-MX" dirty="0"/>
              <a:t>de </a:t>
            </a:r>
            <a:r>
              <a:rPr lang="es-MX" dirty="0" smtClean="0"/>
              <a:t>curso</a:t>
            </a:r>
            <a:r>
              <a:rPr lang="es-MX" dirty="0"/>
              <a:t> </a:t>
            </a:r>
            <a:r>
              <a:rPr lang="es-MX" dirty="0" smtClean="0"/>
              <a:t>y Copia de Certificado Autorizado</a:t>
            </a:r>
          </a:p>
          <a:p>
            <a:pPr algn="just"/>
            <a:endParaRPr lang="es-MX" dirty="0"/>
          </a:p>
          <a:p>
            <a:pPr algn="just"/>
            <a:r>
              <a:rPr lang="es-MX" dirty="0"/>
              <a:t> </a:t>
            </a:r>
            <a:endParaRPr lang="es-MX" dirty="0" smtClean="0"/>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12776"/>
            <a:ext cx="2227220" cy="2304256"/>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2221" y="1414156"/>
            <a:ext cx="2226283" cy="467095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853150"/>
            <a:ext cx="2227450" cy="2260354"/>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7" name="0 Imagen"/>
          <p:cNvPicPr/>
          <p:nvPr/>
        </p:nvPicPr>
        <p:blipFill>
          <a:blip r:embed="rId6"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cxnSp>
        <p:nvCxnSpPr>
          <p:cNvPr id="28" name="27 Conector recto"/>
          <p:cNvCxnSpPr/>
          <p:nvPr/>
        </p:nvCxnSpPr>
        <p:spPr>
          <a:xfrm>
            <a:off x="0" y="1005107"/>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29" name="28 Rectángulo"/>
          <p:cNvSpPr/>
          <p:nvPr/>
        </p:nvSpPr>
        <p:spPr>
          <a:xfrm>
            <a:off x="307717" y="314653"/>
            <a:ext cx="5050610" cy="954107"/>
          </a:xfrm>
          <a:prstGeom prst="rect">
            <a:avLst/>
          </a:prstGeom>
        </p:spPr>
        <p:txBody>
          <a:bodyPr wrap="square">
            <a:spAutoFit/>
          </a:bodyPr>
          <a:lstStyle/>
          <a:p>
            <a:r>
              <a:rPr lang="es-MX" sz="2800" b="1" dirty="0" smtClean="0">
                <a:solidFill>
                  <a:schemeClr val="accent5">
                    <a:lumMod val="50000"/>
                  </a:schemeClr>
                </a:solidFill>
                <a:latin typeface="+mj-lt"/>
              </a:rPr>
              <a:t>Capacitación y certificación</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30" name="29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849756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216205" y="1262365"/>
            <a:ext cx="4931859" cy="4893647"/>
          </a:xfrm>
          <a:prstGeom prst="rect">
            <a:avLst/>
          </a:prstGeom>
        </p:spPr>
        <p:txBody>
          <a:bodyPr wrap="square">
            <a:spAutoFit/>
          </a:bodyPr>
          <a:lstStyle/>
          <a:p>
            <a:r>
              <a:rPr lang="es-MX" sz="2000" b="1" dirty="0">
                <a:solidFill>
                  <a:schemeClr val="accent5">
                    <a:lumMod val="50000"/>
                  </a:schemeClr>
                </a:solidFill>
              </a:rPr>
              <a:t>Cursos y certificaciones del uso del idioma </a:t>
            </a:r>
            <a:r>
              <a:rPr lang="es-MX" sz="2000" b="1" dirty="0" smtClean="0">
                <a:solidFill>
                  <a:schemeClr val="accent5">
                    <a:lumMod val="50000"/>
                  </a:schemeClr>
                </a:solidFill>
              </a:rPr>
              <a:t>inglés </a:t>
            </a:r>
            <a:r>
              <a:rPr lang="es-MX" sz="2000" b="1" dirty="0">
                <a:solidFill>
                  <a:schemeClr val="accent5">
                    <a:lumMod val="50000"/>
                  </a:schemeClr>
                </a:solidFill>
              </a:rPr>
              <a:t>técnico como </a:t>
            </a:r>
            <a:r>
              <a:rPr lang="es-MX" sz="2000" b="1" dirty="0" smtClean="0">
                <a:solidFill>
                  <a:schemeClr val="accent5">
                    <a:lumMod val="50000"/>
                  </a:schemeClr>
                </a:solidFill>
              </a:rPr>
              <a:t>competencia laboral</a:t>
            </a:r>
            <a:endParaRPr lang="es-MX" sz="2000" dirty="0">
              <a:solidFill>
                <a:schemeClr val="accent5">
                  <a:lumMod val="50000"/>
                </a:schemeClr>
              </a:solidFill>
            </a:endParaRPr>
          </a:p>
          <a:p>
            <a:r>
              <a:rPr lang="es-MX" sz="1600" dirty="0"/>
              <a:t>Conforme   a   la   comprobación  de   empleo </a:t>
            </a:r>
            <a:r>
              <a:rPr lang="es-MX" sz="1600" dirty="0" smtClean="0"/>
              <a:t>mejorado</a:t>
            </a:r>
            <a:r>
              <a:rPr lang="es-MX" sz="1600" dirty="0"/>
              <a:t>:   listado   de empleo</a:t>
            </a:r>
            <a:r>
              <a:rPr lang="es-MX" sz="1600" dirty="0" smtClean="0"/>
              <a:t>, </a:t>
            </a:r>
            <a:r>
              <a:rPr lang="es-MX" sz="1600" dirty="0"/>
              <a:t>identificación </a:t>
            </a:r>
            <a:r>
              <a:rPr lang="es-MX" sz="1600" dirty="0" smtClean="0"/>
              <a:t>oficial  </a:t>
            </a:r>
            <a:r>
              <a:rPr lang="es-MX" sz="1600" dirty="0"/>
              <a:t>y  </a:t>
            </a:r>
            <a:r>
              <a:rPr lang="es-MX" sz="1600" dirty="0" smtClean="0"/>
              <a:t>copia  del       </a:t>
            </a:r>
            <a:r>
              <a:rPr lang="es-MX" sz="1600" dirty="0"/>
              <a:t>diploma, reconocimiento     o constancia de acreditación del curso:</a:t>
            </a:r>
          </a:p>
          <a:p>
            <a:r>
              <a:rPr lang="es-MX" sz="1600" dirty="0"/>
              <a:t>  </a:t>
            </a:r>
          </a:p>
          <a:p>
            <a:r>
              <a:rPr lang="es-MX" sz="1600" dirty="0"/>
              <a:t>Examen  TOEFL:  550  puntos  o  su  equivalente  en  el  examen  por </a:t>
            </a:r>
            <a:r>
              <a:rPr lang="es-MX" sz="1600" dirty="0" smtClean="0"/>
              <a:t>computadora.</a:t>
            </a:r>
            <a:endParaRPr lang="es-MX" sz="1600" dirty="0"/>
          </a:p>
          <a:p>
            <a:r>
              <a:rPr lang="es-MX" sz="1600" dirty="0"/>
              <a:t> </a:t>
            </a:r>
          </a:p>
          <a:p>
            <a:r>
              <a:rPr lang="es-MX" sz="1600" dirty="0"/>
              <a:t> </a:t>
            </a:r>
            <a:r>
              <a:rPr lang="es-MX" sz="1600" dirty="0" smtClean="0"/>
              <a:t>Examen </a:t>
            </a:r>
            <a:r>
              <a:rPr lang="es-MX" sz="1600" dirty="0"/>
              <a:t>TOEIC: 550 </a:t>
            </a:r>
            <a:r>
              <a:rPr lang="es-MX" sz="1600" dirty="0" smtClean="0"/>
              <a:t>puntos</a:t>
            </a:r>
            <a:r>
              <a:rPr lang="es-MX" sz="1600" dirty="0"/>
              <a:t> </a:t>
            </a:r>
          </a:p>
          <a:p>
            <a:r>
              <a:rPr lang="es-MX" sz="1600" dirty="0"/>
              <a:t> </a:t>
            </a:r>
          </a:p>
          <a:p>
            <a:pPr algn="just"/>
            <a:r>
              <a:rPr lang="es-MX" sz="1600" dirty="0"/>
              <a:t>En caso de que se cuente con un examen de ubicación previo al  curso, realizado por un tercero confiable, la </a:t>
            </a:r>
            <a:r>
              <a:rPr lang="es-MX" sz="1600" dirty="0" smtClean="0"/>
              <a:t>IE </a:t>
            </a:r>
            <a:r>
              <a:rPr lang="es-MX" sz="1600" dirty="0"/>
              <a:t>podrá </a:t>
            </a:r>
            <a:r>
              <a:rPr lang="es-MX" sz="1600" dirty="0" smtClean="0"/>
              <a:t>considerar como </a:t>
            </a:r>
            <a:r>
              <a:rPr lang="es-MX" sz="1600" dirty="0"/>
              <a:t>culminación satisfactoria si al realizarse nuevamente el </a:t>
            </a:r>
            <a:r>
              <a:rPr lang="es-MX" sz="1600" dirty="0" smtClean="0"/>
              <a:t>examen de </a:t>
            </a:r>
            <a:r>
              <a:rPr lang="es-MX" sz="1600" dirty="0"/>
              <a:t>ubicación al termino del curso se logra un avance </a:t>
            </a:r>
            <a:r>
              <a:rPr lang="es-MX" sz="1600" dirty="0" smtClean="0"/>
              <a:t> en </a:t>
            </a:r>
            <a:r>
              <a:rPr lang="es-MX" sz="1600" dirty="0"/>
              <a:t>el </a:t>
            </a:r>
            <a:r>
              <a:rPr lang="es-MX" sz="1600" dirty="0" smtClean="0"/>
              <a:t>nivel </a:t>
            </a:r>
            <a:r>
              <a:rPr lang="es-MX" sz="1600" dirty="0"/>
              <a:t>de ubicación del manejo del idioma</a:t>
            </a:r>
          </a:p>
          <a:p>
            <a:endParaRPr lang="es-MX" sz="1600" dirty="0" smtClean="0"/>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50962"/>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86318"/>
            <a:ext cx="1840727" cy="764982"/>
          </a:xfrm>
          <a:prstGeom prst="rect">
            <a:avLst/>
          </a:prstGeom>
          <a:ln>
            <a:noFill/>
          </a:ln>
        </p:spPr>
      </p:pic>
      <p:cxnSp>
        <p:nvCxnSpPr>
          <p:cNvPr id="14" name="13 Conector recto"/>
          <p:cNvCxnSpPr/>
          <p:nvPr/>
        </p:nvCxnSpPr>
        <p:spPr>
          <a:xfrm>
            <a:off x="0" y="103249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5" name="14 Rectángulo"/>
          <p:cNvSpPr/>
          <p:nvPr/>
        </p:nvSpPr>
        <p:spPr>
          <a:xfrm>
            <a:off x="251520" y="342036"/>
            <a:ext cx="5050610" cy="954107"/>
          </a:xfrm>
          <a:prstGeom prst="rect">
            <a:avLst/>
          </a:prstGeom>
        </p:spPr>
        <p:txBody>
          <a:bodyPr wrap="square">
            <a:spAutoFit/>
          </a:bodyPr>
          <a:lstStyle/>
          <a:p>
            <a:r>
              <a:rPr lang="es-MX" sz="2800" b="1" dirty="0" smtClean="0">
                <a:solidFill>
                  <a:schemeClr val="accent5">
                    <a:lumMod val="50000"/>
                  </a:schemeClr>
                </a:solidFill>
                <a:latin typeface="+mj-lt"/>
              </a:rPr>
              <a:t>Capacitación y certificación</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16" name="15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8938" y="1296143"/>
            <a:ext cx="3558870" cy="33123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233467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80886" y="4005064"/>
            <a:ext cx="2707548" cy="707886"/>
          </a:xfrm>
          <a:prstGeom prst="rect">
            <a:avLst/>
          </a:prstGeom>
        </p:spPr>
        <p:txBody>
          <a:bodyPr wrap="square">
            <a:spAutoFit/>
          </a:bodyPr>
          <a:lstStyle/>
          <a:p>
            <a:pPr algn="just"/>
            <a:r>
              <a:rPr lang="es-MX" sz="2000" b="1" dirty="0" smtClean="0">
                <a:solidFill>
                  <a:schemeClr val="accent5">
                    <a:lumMod val="50000"/>
                  </a:schemeClr>
                </a:solidFill>
                <a:latin typeface="+mj-lt"/>
              </a:rPr>
              <a:t>2. Fecha de cierre del proyecto</a:t>
            </a:r>
            <a:endParaRPr lang="es-MX" sz="2000" dirty="0">
              <a:solidFill>
                <a:schemeClr val="accent5">
                  <a:lumMod val="50000"/>
                </a:schemeClr>
              </a:solidFill>
              <a:latin typeface="+mj-lt"/>
            </a:endParaRPr>
          </a:p>
        </p:txBody>
      </p:sp>
      <p:sp>
        <p:nvSpPr>
          <p:cNvPr id="13" name="12 Rectángulo"/>
          <p:cNvSpPr/>
          <p:nvPr/>
        </p:nvSpPr>
        <p:spPr>
          <a:xfrm>
            <a:off x="64252" y="1568986"/>
            <a:ext cx="2707548" cy="707886"/>
          </a:xfrm>
          <a:prstGeom prst="rect">
            <a:avLst/>
          </a:prstGeom>
        </p:spPr>
        <p:txBody>
          <a:bodyPr wrap="square">
            <a:spAutoFit/>
          </a:bodyPr>
          <a:lstStyle/>
          <a:p>
            <a:pPr algn="just"/>
            <a:r>
              <a:rPr lang="es-MX" sz="2000" b="1" dirty="0" smtClean="0">
                <a:solidFill>
                  <a:schemeClr val="accent5">
                    <a:lumMod val="50000"/>
                  </a:schemeClr>
                </a:solidFill>
                <a:latin typeface="+mj-lt"/>
              </a:rPr>
              <a:t>1. Fecha de inicio del proyecto</a:t>
            </a:r>
            <a:endParaRPr lang="es-MX" sz="2000" dirty="0">
              <a:solidFill>
                <a:schemeClr val="accent5">
                  <a:lumMod val="50000"/>
                </a:schemeClr>
              </a:solidFill>
              <a:latin typeface="+mj-lt"/>
            </a:endParaRPr>
          </a:p>
        </p:txBody>
      </p:sp>
      <p:grpSp>
        <p:nvGrpSpPr>
          <p:cNvPr id="10" name="9 Grupo"/>
          <p:cNvGrpSpPr/>
          <p:nvPr/>
        </p:nvGrpSpPr>
        <p:grpSpPr>
          <a:xfrm>
            <a:off x="2771800" y="1052736"/>
            <a:ext cx="6191250" cy="5397192"/>
            <a:chOff x="2269182" y="712440"/>
            <a:chExt cx="6191250" cy="4497660"/>
          </a:xfrm>
        </p:grpSpPr>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9182" y="712440"/>
              <a:ext cx="6191250" cy="430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5004048" y="5017740"/>
              <a:ext cx="1410964" cy="192360"/>
            </a:xfrm>
            <a:prstGeom prst="rect">
              <a:avLst/>
            </a:prstGeom>
            <a:noFill/>
          </p:spPr>
          <p:txBody>
            <a:bodyPr wrap="none" rtlCol="0">
              <a:spAutoFit/>
            </a:bodyPr>
            <a:lstStyle/>
            <a:p>
              <a:r>
                <a:rPr lang="es-MX" sz="900" dirty="0" smtClean="0">
                  <a:solidFill>
                    <a:schemeClr val="bg1">
                      <a:lumMod val="50000"/>
                    </a:schemeClr>
                  </a:solidFill>
                </a:rPr>
                <a:t>Pantalla s Tipo de Reporte</a:t>
              </a:r>
              <a:endParaRPr lang="es-MX" sz="900" dirty="0">
                <a:solidFill>
                  <a:schemeClr val="bg1">
                    <a:lumMod val="50000"/>
                  </a:schemeClr>
                </a:solidFill>
              </a:endParaRPr>
            </a:p>
          </p:txBody>
        </p:sp>
      </p:grpSp>
      <p:pic>
        <p:nvPicPr>
          <p:cNvPr id="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8" name="0 Imagen"/>
          <p:cNvPicPr/>
          <p:nvPr/>
        </p:nvPicPr>
        <p:blipFill>
          <a:blip r:embed="rId5"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sp>
        <p:nvSpPr>
          <p:cNvPr id="19" name="18 Rectángulo"/>
          <p:cNvSpPr/>
          <p:nvPr/>
        </p:nvSpPr>
        <p:spPr>
          <a:xfrm>
            <a:off x="323528" y="44624"/>
            <a:ext cx="5050610" cy="1384995"/>
          </a:xfrm>
          <a:prstGeom prst="rect">
            <a:avLst/>
          </a:prstGeom>
        </p:spPr>
        <p:txBody>
          <a:bodyPr wrap="square">
            <a:spAutoFit/>
          </a:bodyPr>
          <a:lstStyle/>
          <a:p>
            <a:r>
              <a:rPr lang="es-MX" sz="2800" b="1" dirty="0">
                <a:solidFill>
                  <a:schemeClr val="accent5">
                    <a:lumMod val="50000"/>
                  </a:schemeClr>
                </a:solidFill>
                <a:latin typeface="+mj-lt"/>
              </a:rPr>
              <a:t>Criterios de </a:t>
            </a:r>
            <a:r>
              <a:rPr lang="es-MX" sz="2800" b="1" dirty="0" smtClean="0">
                <a:solidFill>
                  <a:schemeClr val="accent5">
                    <a:lumMod val="50000"/>
                  </a:schemeClr>
                </a:solidFill>
                <a:latin typeface="+mj-lt"/>
              </a:rPr>
              <a:t>revisión</a:t>
            </a:r>
          </a:p>
          <a:p>
            <a:r>
              <a:rPr lang="es-MX" sz="2800" b="1" dirty="0" smtClean="0">
                <a:solidFill>
                  <a:schemeClr val="accent5">
                    <a:lumMod val="50000"/>
                  </a:schemeClr>
                </a:solidFill>
                <a:latin typeface="+mj-lt"/>
              </a:rPr>
              <a:t>de </a:t>
            </a:r>
            <a:r>
              <a:rPr lang="es-MX" sz="2800" b="1" dirty="0">
                <a:solidFill>
                  <a:schemeClr val="accent5">
                    <a:lumMod val="50000"/>
                  </a:schemeClr>
                </a:solidFill>
                <a:latin typeface="+mj-lt"/>
              </a:rPr>
              <a:t>reportes</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cxnSp>
        <p:nvCxnSpPr>
          <p:cNvPr id="20" name="19 Conector recto"/>
          <p:cNvCxnSpPr/>
          <p:nvPr/>
        </p:nvCxnSpPr>
        <p:spPr>
          <a:xfrm>
            <a:off x="0" y="996985"/>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21" name="20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20198283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468158" y="1537622"/>
            <a:ext cx="8280306" cy="4339650"/>
          </a:xfrm>
          <a:prstGeom prst="rect">
            <a:avLst/>
          </a:prstGeom>
        </p:spPr>
        <p:txBody>
          <a:bodyPr wrap="square">
            <a:spAutoFit/>
          </a:bodyPr>
          <a:lstStyle/>
          <a:p>
            <a:pPr algn="just"/>
            <a:r>
              <a:rPr lang="es-MX" sz="2000" b="1" dirty="0">
                <a:solidFill>
                  <a:schemeClr val="accent5">
                    <a:lumMod val="50000"/>
                  </a:schemeClr>
                </a:solidFill>
              </a:rPr>
              <a:t>Transferencia de metodologías o conocimiento</a:t>
            </a:r>
            <a:endParaRPr lang="es-MX" sz="2000" dirty="0">
              <a:solidFill>
                <a:schemeClr val="accent5">
                  <a:lumMod val="50000"/>
                </a:schemeClr>
              </a:solidFill>
            </a:endParaRPr>
          </a:p>
          <a:p>
            <a:pPr algn="just"/>
            <a:r>
              <a:rPr lang="es-MX" dirty="0"/>
              <a:t>Conforme   a   la   comprobación  de   empleo   mejorado:   listado   de empleo, identificación oficial y </a:t>
            </a:r>
            <a:r>
              <a:rPr lang="es-MX" b="1" dirty="0"/>
              <a:t>comprobante de transferencia  </a:t>
            </a:r>
            <a:r>
              <a:rPr lang="es-MX" b="1" dirty="0" smtClean="0"/>
              <a:t>de </a:t>
            </a:r>
            <a:r>
              <a:rPr lang="es-MX" b="1" dirty="0"/>
              <a:t>metodologías </a:t>
            </a:r>
            <a:r>
              <a:rPr lang="es-MX" dirty="0"/>
              <a:t>o </a:t>
            </a:r>
            <a:r>
              <a:rPr lang="es-MX" dirty="0" smtClean="0"/>
              <a:t>conocimiento.</a:t>
            </a:r>
            <a:endParaRPr lang="es-MX" dirty="0"/>
          </a:p>
          <a:p>
            <a:pPr algn="just"/>
            <a:r>
              <a:rPr lang="es-MX" dirty="0"/>
              <a:t>  </a:t>
            </a:r>
          </a:p>
          <a:p>
            <a:pPr algn="just"/>
            <a:r>
              <a:rPr lang="es-MX" sz="2000" b="1" dirty="0">
                <a:solidFill>
                  <a:schemeClr val="accent5">
                    <a:lumMod val="50000"/>
                  </a:schemeClr>
                </a:solidFill>
              </a:rPr>
              <a:t>Elaboración o compra de material de estudio</a:t>
            </a:r>
            <a:endParaRPr lang="es-MX" sz="2000" dirty="0">
              <a:solidFill>
                <a:schemeClr val="accent5">
                  <a:lumMod val="50000"/>
                </a:schemeClr>
              </a:solidFill>
            </a:endParaRPr>
          </a:p>
          <a:p>
            <a:pPr algn="just"/>
            <a:r>
              <a:rPr lang="es-MX" dirty="0"/>
              <a:t>Listado de material adquirido, memoria fotográfica del  </a:t>
            </a:r>
            <a:r>
              <a:rPr lang="es-MX" dirty="0" smtClean="0"/>
              <a:t>material de </a:t>
            </a:r>
            <a:r>
              <a:rPr lang="es-MX" dirty="0"/>
              <a:t>estudio y/o copia de licencias del material electrónico.</a:t>
            </a:r>
          </a:p>
          <a:p>
            <a:pPr algn="just"/>
            <a:r>
              <a:rPr lang="es-MX" dirty="0"/>
              <a:t>En el caso de elaboración del material deberá presentarse una nota resumen firmada por el proveedor que presente los elementos que incluyen el </a:t>
            </a:r>
            <a:r>
              <a:rPr lang="es-MX" dirty="0" smtClean="0"/>
              <a:t>material.</a:t>
            </a:r>
            <a:endParaRPr lang="es-MX" dirty="0"/>
          </a:p>
          <a:p>
            <a:pPr algn="just"/>
            <a:r>
              <a:rPr lang="es-MX" dirty="0"/>
              <a:t> </a:t>
            </a:r>
          </a:p>
          <a:p>
            <a:pPr algn="just"/>
            <a:r>
              <a:rPr lang="es-MX" dirty="0"/>
              <a:t> </a:t>
            </a:r>
          </a:p>
          <a:p>
            <a:pPr algn="just"/>
            <a:r>
              <a:rPr lang="es-MX" sz="2000" b="1" dirty="0">
                <a:solidFill>
                  <a:schemeClr val="accent5">
                    <a:lumMod val="50000"/>
                  </a:schemeClr>
                </a:solidFill>
              </a:rPr>
              <a:t>Desarrollo de material y contenido de capacitación</a:t>
            </a:r>
            <a:endParaRPr lang="es-MX" sz="2000" dirty="0">
              <a:solidFill>
                <a:schemeClr val="accent5">
                  <a:lumMod val="50000"/>
                </a:schemeClr>
              </a:solidFill>
            </a:endParaRPr>
          </a:p>
          <a:p>
            <a:pPr algn="just"/>
            <a:r>
              <a:rPr lang="es-MX" dirty="0"/>
              <a:t>Plan del proyecto y copia del programa o curso </a:t>
            </a:r>
            <a:r>
              <a:rPr lang="es-MX" dirty="0" smtClean="0"/>
              <a:t>generado.</a:t>
            </a:r>
            <a:endParaRPr lang="es-MX" dirty="0"/>
          </a:p>
          <a:p>
            <a:pPr algn="just"/>
            <a:endParaRPr lang="es-MX" dirty="0" smtClean="0"/>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50962"/>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86318"/>
            <a:ext cx="1840727" cy="764982"/>
          </a:xfrm>
          <a:prstGeom prst="rect">
            <a:avLst/>
          </a:prstGeom>
          <a:ln>
            <a:noFill/>
          </a:ln>
        </p:spPr>
      </p:pic>
      <p:cxnSp>
        <p:nvCxnSpPr>
          <p:cNvPr id="14" name="13 Conector recto"/>
          <p:cNvCxnSpPr/>
          <p:nvPr/>
        </p:nvCxnSpPr>
        <p:spPr>
          <a:xfrm>
            <a:off x="0" y="103249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5" name="14 Rectángulo"/>
          <p:cNvSpPr/>
          <p:nvPr/>
        </p:nvSpPr>
        <p:spPr>
          <a:xfrm>
            <a:off x="251520" y="342036"/>
            <a:ext cx="5050610" cy="954107"/>
          </a:xfrm>
          <a:prstGeom prst="rect">
            <a:avLst/>
          </a:prstGeom>
        </p:spPr>
        <p:txBody>
          <a:bodyPr wrap="square">
            <a:spAutoFit/>
          </a:bodyPr>
          <a:lstStyle/>
          <a:p>
            <a:r>
              <a:rPr lang="es-MX" sz="2800" b="1" dirty="0" smtClean="0">
                <a:solidFill>
                  <a:schemeClr val="accent5">
                    <a:lumMod val="50000"/>
                  </a:schemeClr>
                </a:solidFill>
                <a:latin typeface="+mj-lt"/>
              </a:rPr>
              <a:t>Capacitación y certificación</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16" name="15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22117105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323404" y="1340768"/>
            <a:ext cx="8281721" cy="5355312"/>
          </a:xfrm>
          <a:prstGeom prst="rect">
            <a:avLst/>
          </a:prstGeom>
        </p:spPr>
        <p:txBody>
          <a:bodyPr wrap="square">
            <a:spAutoFit/>
          </a:bodyPr>
          <a:lstStyle/>
          <a:p>
            <a:pPr marL="285750" indent="-285750">
              <a:buFont typeface="Wingdings" panose="05000000000000000000" pitchFamily="2" charset="2"/>
              <a:buChar char="§"/>
            </a:pPr>
            <a:r>
              <a:rPr lang="es-MX" b="1" dirty="0" smtClean="0"/>
              <a:t>Equipamiento tecnológico.</a:t>
            </a:r>
          </a:p>
          <a:p>
            <a:pPr marL="285750" indent="-285750">
              <a:buFont typeface="Wingdings" panose="05000000000000000000" pitchFamily="2" charset="2"/>
              <a:buChar char="§"/>
            </a:pPr>
            <a:endParaRPr lang="es-MX" b="1" dirty="0" smtClean="0"/>
          </a:p>
          <a:p>
            <a:pPr marL="285750" indent="-285750">
              <a:buFont typeface="Wingdings" panose="05000000000000000000" pitchFamily="2" charset="2"/>
              <a:buChar char="§"/>
            </a:pPr>
            <a:r>
              <a:rPr lang="es-MX" b="1" dirty="0"/>
              <a:t>Software o licencia</a:t>
            </a:r>
            <a:r>
              <a:rPr lang="es-MX" b="1" dirty="0" smtClean="0"/>
              <a:t>.</a:t>
            </a:r>
          </a:p>
          <a:p>
            <a:pPr marL="285750" indent="-285750">
              <a:buFont typeface="Wingdings" panose="05000000000000000000" pitchFamily="2" charset="2"/>
              <a:buChar char="§"/>
            </a:pPr>
            <a:endParaRPr lang="es-MX" b="1" dirty="0" smtClean="0"/>
          </a:p>
          <a:p>
            <a:pPr marL="285750" indent="-285750">
              <a:buFont typeface="Wingdings" panose="05000000000000000000" pitchFamily="2" charset="2"/>
              <a:buChar char="§"/>
            </a:pPr>
            <a:r>
              <a:rPr lang="es-MX" b="1" dirty="0"/>
              <a:t>Telefonía y conmutadores</a:t>
            </a:r>
            <a:r>
              <a:rPr lang="es-MX" b="1" dirty="0" smtClean="0"/>
              <a:t>.</a:t>
            </a:r>
          </a:p>
          <a:p>
            <a:pPr marL="285750" indent="-285750">
              <a:buFont typeface="Wingdings" panose="05000000000000000000" pitchFamily="2" charset="2"/>
              <a:buChar char="§"/>
            </a:pPr>
            <a:endParaRPr lang="es-MX" b="1" dirty="0"/>
          </a:p>
          <a:p>
            <a:pPr marL="285750" indent="-285750">
              <a:buFont typeface="Wingdings" panose="05000000000000000000" pitchFamily="2" charset="2"/>
              <a:buChar char="§"/>
            </a:pPr>
            <a:r>
              <a:rPr lang="es-MX" b="1" dirty="0" smtClean="0"/>
              <a:t>Laboratorios </a:t>
            </a:r>
          </a:p>
          <a:p>
            <a:pPr marL="285750" indent="-285750">
              <a:buFont typeface="Wingdings" panose="05000000000000000000" pitchFamily="2" charset="2"/>
              <a:buChar char="§"/>
            </a:pPr>
            <a:endParaRPr lang="es-MX" b="1" dirty="0" smtClean="0"/>
          </a:p>
          <a:p>
            <a:pPr marL="285750" indent="-285750">
              <a:buFont typeface="Wingdings" panose="05000000000000000000" pitchFamily="2" charset="2"/>
              <a:buChar char="§"/>
            </a:pPr>
            <a:r>
              <a:rPr lang="es-MX" b="1" dirty="0"/>
              <a:t>Habilitación de espacios. Reporte del </a:t>
            </a:r>
            <a:r>
              <a:rPr lang="es-MX" b="1" dirty="0" smtClean="0"/>
              <a:t>Proveedor.</a:t>
            </a:r>
          </a:p>
          <a:p>
            <a:pPr marL="285750" indent="-285750">
              <a:buFont typeface="Wingdings" panose="05000000000000000000" pitchFamily="2" charset="2"/>
              <a:buChar char="§"/>
            </a:pPr>
            <a:endParaRPr lang="es-MX" b="1" dirty="0"/>
          </a:p>
          <a:p>
            <a:pPr marL="285750" indent="-285750">
              <a:buFont typeface="Wingdings" panose="05000000000000000000" pitchFamily="2" charset="2"/>
              <a:buChar char="§"/>
            </a:pPr>
            <a:r>
              <a:rPr lang="es-MX" b="1" dirty="0" smtClean="0"/>
              <a:t>Prototipos o demos (en el caso de sector de medios creativos).</a:t>
            </a:r>
          </a:p>
          <a:p>
            <a:pPr marL="285750" indent="-285750">
              <a:buFont typeface="Wingdings" panose="05000000000000000000" pitchFamily="2" charset="2"/>
              <a:buChar char="§"/>
            </a:pPr>
            <a:endParaRPr lang="es-MX" b="1" dirty="0" smtClean="0"/>
          </a:p>
          <a:p>
            <a:pPr marL="285750" indent="-285750">
              <a:buFont typeface="Wingdings" panose="05000000000000000000" pitchFamily="2" charset="2"/>
              <a:buChar char="§"/>
            </a:pPr>
            <a:r>
              <a:rPr lang="es-MX" b="1" dirty="0"/>
              <a:t>Equipamiento tecnológico de aulas de capacitación</a:t>
            </a:r>
            <a:r>
              <a:rPr lang="es-MX" b="1" dirty="0" smtClean="0"/>
              <a:t>.</a:t>
            </a:r>
          </a:p>
          <a:p>
            <a:pPr marL="285750" indent="-285750">
              <a:buFont typeface="Wingdings" panose="05000000000000000000" pitchFamily="2" charset="2"/>
              <a:buChar char="§"/>
            </a:pPr>
            <a:endParaRPr lang="es-MX" b="1" dirty="0" smtClean="0"/>
          </a:p>
          <a:p>
            <a:pPr marL="285750" indent="-285750">
              <a:buFont typeface="Wingdings" panose="05000000000000000000" pitchFamily="2" charset="2"/>
              <a:buChar char="§"/>
            </a:pPr>
            <a:r>
              <a:rPr lang="es-MX" b="1" dirty="0" smtClean="0"/>
              <a:t>Proyecto integral de infraestructura y equipamiento tecnológico de parque tecnológicos.</a:t>
            </a:r>
            <a:endParaRPr lang="es-MX" b="1" dirty="0"/>
          </a:p>
          <a:p>
            <a:r>
              <a:rPr lang="es-MX" b="1" dirty="0"/>
              <a:t>  </a:t>
            </a:r>
          </a:p>
          <a:p>
            <a:endParaRPr lang="es-MX" b="1" dirty="0" smtClean="0"/>
          </a:p>
          <a:p>
            <a:endParaRPr lang="es-MX" b="1" dirty="0" smtClean="0"/>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50962"/>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86318"/>
            <a:ext cx="1840727" cy="764982"/>
          </a:xfrm>
          <a:prstGeom prst="rect">
            <a:avLst/>
          </a:prstGeom>
          <a:ln>
            <a:noFill/>
          </a:ln>
        </p:spPr>
      </p:pic>
      <p:cxnSp>
        <p:nvCxnSpPr>
          <p:cNvPr id="14" name="13 Conector recto"/>
          <p:cNvCxnSpPr/>
          <p:nvPr/>
        </p:nvCxnSpPr>
        <p:spPr>
          <a:xfrm>
            <a:off x="0" y="103249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5" name="14 Rectángulo"/>
          <p:cNvSpPr/>
          <p:nvPr/>
        </p:nvSpPr>
        <p:spPr>
          <a:xfrm>
            <a:off x="251520" y="116632"/>
            <a:ext cx="5050610" cy="1384995"/>
          </a:xfrm>
          <a:prstGeom prst="rect">
            <a:avLst/>
          </a:prstGeom>
        </p:spPr>
        <p:txBody>
          <a:bodyPr wrap="square">
            <a:spAutoFit/>
          </a:bodyPr>
          <a:lstStyle/>
          <a:p>
            <a:r>
              <a:rPr lang="es-MX" sz="2800" b="1" dirty="0" smtClean="0">
                <a:solidFill>
                  <a:schemeClr val="accent5">
                    <a:lumMod val="50000"/>
                  </a:schemeClr>
                </a:solidFill>
                <a:latin typeface="+mj-lt"/>
              </a:rPr>
              <a:t>Habilitación y equipamiento tecnológico</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16" name="15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5962420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251520" y="1308924"/>
            <a:ext cx="4320480" cy="4585871"/>
          </a:xfrm>
          <a:prstGeom prst="rect">
            <a:avLst/>
          </a:prstGeom>
        </p:spPr>
        <p:txBody>
          <a:bodyPr wrap="square">
            <a:spAutoFit/>
          </a:bodyPr>
          <a:lstStyle/>
          <a:p>
            <a:r>
              <a:rPr lang="es-MX" sz="2000" b="1" dirty="0" smtClean="0">
                <a:solidFill>
                  <a:srgbClr val="006666"/>
                </a:solidFill>
              </a:rPr>
              <a:t>For</a:t>
            </a:r>
            <a:r>
              <a:rPr lang="es-MX" sz="2000" b="1" dirty="0">
                <a:solidFill>
                  <a:srgbClr val="006666"/>
                </a:solidFill>
              </a:rPr>
              <a:t>mato    de    entrega    de    </a:t>
            </a:r>
            <a:r>
              <a:rPr lang="es-MX" sz="2000" b="1" dirty="0" smtClean="0">
                <a:solidFill>
                  <a:srgbClr val="006666"/>
                </a:solidFill>
              </a:rPr>
              <a:t>memoria</a:t>
            </a:r>
            <a:endParaRPr lang="es-MX" sz="2000" dirty="0">
              <a:solidFill>
                <a:srgbClr val="006666"/>
              </a:solidFill>
            </a:endParaRPr>
          </a:p>
          <a:p>
            <a:r>
              <a:rPr lang="es-MX" sz="2000" b="1" dirty="0">
                <a:solidFill>
                  <a:srgbClr val="006666"/>
                </a:solidFill>
              </a:rPr>
              <a:t>f</a:t>
            </a:r>
            <a:r>
              <a:rPr lang="es-MX" sz="2000" b="1" dirty="0" smtClean="0">
                <a:solidFill>
                  <a:srgbClr val="006666"/>
                </a:solidFill>
              </a:rPr>
              <a:t>otográfica.</a:t>
            </a:r>
            <a:endParaRPr lang="es-MX" sz="2000" dirty="0">
              <a:solidFill>
                <a:srgbClr val="006666"/>
              </a:solidFill>
            </a:endParaRPr>
          </a:p>
          <a:p>
            <a:r>
              <a:rPr lang="es-MX" dirty="0"/>
              <a:t> </a:t>
            </a:r>
          </a:p>
          <a:p>
            <a:pPr algn="just"/>
            <a:r>
              <a:rPr lang="es-MX" dirty="0"/>
              <a:t>La memoria fotográfica deberá entregarse </a:t>
            </a:r>
            <a:r>
              <a:rPr lang="es-MX" b="1" dirty="0"/>
              <a:t>en hoja membretada, señalando los datos del </a:t>
            </a:r>
            <a:r>
              <a:rPr lang="es-MX" b="1" dirty="0" smtClean="0"/>
              <a:t>proyecto, el </a:t>
            </a:r>
            <a:r>
              <a:rPr lang="es-MX" b="1" dirty="0"/>
              <a:t>rubro, concepto y entregable mostrado, la cantidad presentada y  el número de serie</a:t>
            </a:r>
            <a:r>
              <a:rPr lang="es-MX" b="1" dirty="0" smtClean="0"/>
              <a:t>.</a:t>
            </a:r>
          </a:p>
          <a:p>
            <a:pPr algn="just"/>
            <a:endParaRPr lang="es-MX" dirty="0"/>
          </a:p>
          <a:p>
            <a:pPr marL="285750" indent="-285750">
              <a:buFont typeface="Wingdings" panose="05000000000000000000" pitchFamily="2" charset="2"/>
              <a:buChar char="§"/>
            </a:pPr>
            <a:r>
              <a:rPr lang="es-MX" dirty="0" smtClean="0"/>
              <a:t>Fotografía </a:t>
            </a:r>
            <a:r>
              <a:rPr lang="es-MX" dirty="0"/>
              <a:t>panorámica que </a:t>
            </a:r>
            <a:r>
              <a:rPr lang="es-MX" dirty="0" smtClean="0"/>
              <a:t>muestre el </a:t>
            </a:r>
            <a:r>
              <a:rPr lang="es-MX" dirty="0"/>
              <a:t>total de los entregables.</a:t>
            </a:r>
          </a:p>
          <a:p>
            <a:pPr marL="285750" indent="-285750">
              <a:buFont typeface="Wingdings" panose="05000000000000000000" pitchFamily="2" charset="2"/>
              <a:buChar char="§"/>
            </a:pPr>
            <a:r>
              <a:rPr lang="es-MX" dirty="0" smtClean="0"/>
              <a:t>Fotografía </a:t>
            </a:r>
            <a:r>
              <a:rPr lang="es-MX" dirty="0"/>
              <a:t>individual que muestre el modelo </a:t>
            </a:r>
            <a:r>
              <a:rPr lang="es-MX" dirty="0" smtClean="0"/>
              <a:t>cotizado.</a:t>
            </a:r>
            <a:endParaRPr lang="es-MX" dirty="0"/>
          </a:p>
          <a:p>
            <a:pPr marL="285750" indent="-285750">
              <a:buFont typeface="Wingdings" panose="05000000000000000000" pitchFamily="2" charset="2"/>
              <a:buChar char="§"/>
            </a:pPr>
            <a:r>
              <a:rPr lang="es-MX" dirty="0" smtClean="0"/>
              <a:t>Fotografía   </a:t>
            </a:r>
            <a:r>
              <a:rPr lang="es-MX" dirty="0"/>
              <a:t>de   cada   uno   de   </a:t>
            </a:r>
            <a:r>
              <a:rPr lang="es-MX" dirty="0" smtClean="0"/>
              <a:t>los números </a:t>
            </a:r>
            <a:r>
              <a:rPr lang="es-MX" dirty="0"/>
              <a:t>de </a:t>
            </a:r>
            <a:r>
              <a:rPr lang="es-MX" dirty="0" smtClean="0"/>
              <a:t>serie.</a:t>
            </a:r>
            <a:endParaRPr lang="es-MX" dirty="0"/>
          </a:p>
          <a:p>
            <a:endParaRPr lang="es-MX" dirty="0" smtClean="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267748"/>
            <a:ext cx="4216991" cy="48255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52" y="150962"/>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4" name="0 Imagen"/>
          <p:cNvPicPr/>
          <p:nvPr/>
        </p:nvPicPr>
        <p:blipFill>
          <a:blip r:embed="rId4" cstate="print">
            <a:extLst>
              <a:ext uri="{28A0092B-C50C-407E-A947-70E740481C1C}">
                <a14:useLocalDpi xmlns:a14="http://schemas.microsoft.com/office/drawing/2010/main" val="0"/>
              </a:ext>
            </a:extLst>
          </a:blip>
          <a:stretch>
            <a:fillRect/>
          </a:stretch>
        </p:blipFill>
        <p:spPr>
          <a:xfrm>
            <a:off x="7020272" y="186318"/>
            <a:ext cx="1840727" cy="764982"/>
          </a:xfrm>
          <a:prstGeom prst="rect">
            <a:avLst/>
          </a:prstGeom>
          <a:ln>
            <a:noFill/>
          </a:ln>
        </p:spPr>
      </p:pic>
      <p:cxnSp>
        <p:nvCxnSpPr>
          <p:cNvPr id="15" name="14 Conector recto"/>
          <p:cNvCxnSpPr/>
          <p:nvPr/>
        </p:nvCxnSpPr>
        <p:spPr>
          <a:xfrm>
            <a:off x="0" y="103249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6" name="15 Rectángulo"/>
          <p:cNvSpPr/>
          <p:nvPr/>
        </p:nvSpPr>
        <p:spPr>
          <a:xfrm>
            <a:off x="251520" y="116632"/>
            <a:ext cx="5050610" cy="1384995"/>
          </a:xfrm>
          <a:prstGeom prst="rect">
            <a:avLst/>
          </a:prstGeom>
        </p:spPr>
        <p:txBody>
          <a:bodyPr wrap="square">
            <a:spAutoFit/>
          </a:bodyPr>
          <a:lstStyle/>
          <a:p>
            <a:r>
              <a:rPr lang="es-MX" sz="2800" b="1" dirty="0" smtClean="0">
                <a:solidFill>
                  <a:schemeClr val="accent5">
                    <a:lumMod val="50000"/>
                  </a:schemeClr>
                </a:solidFill>
                <a:latin typeface="+mj-lt"/>
              </a:rPr>
              <a:t>Habilitación y equipamiento tecnológico</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17" name="16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42369125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770" t="26216" r="44149" b="20809"/>
          <a:stretch/>
        </p:blipFill>
        <p:spPr bwMode="auto">
          <a:xfrm>
            <a:off x="5040052" y="1572143"/>
            <a:ext cx="3708412" cy="4650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52" y="150962"/>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5" name="0 Imagen"/>
          <p:cNvPicPr/>
          <p:nvPr/>
        </p:nvPicPr>
        <p:blipFill>
          <a:blip r:embed="rId4" cstate="print">
            <a:extLst>
              <a:ext uri="{28A0092B-C50C-407E-A947-70E740481C1C}">
                <a14:useLocalDpi xmlns:a14="http://schemas.microsoft.com/office/drawing/2010/main" val="0"/>
              </a:ext>
            </a:extLst>
          </a:blip>
          <a:stretch>
            <a:fillRect/>
          </a:stretch>
        </p:blipFill>
        <p:spPr>
          <a:xfrm>
            <a:off x="7020272" y="186318"/>
            <a:ext cx="1840727" cy="764982"/>
          </a:xfrm>
          <a:prstGeom prst="rect">
            <a:avLst/>
          </a:prstGeom>
          <a:ln>
            <a:noFill/>
          </a:ln>
        </p:spPr>
      </p:pic>
      <p:cxnSp>
        <p:nvCxnSpPr>
          <p:cNvPr id="16" name="15 Conector recto"/>
          <p:cNvCxnSpPr/>
          <p:nvPr/>
        </p:nvCxnSpPr>
        <p:spPr>
          <a:xfrm>
            <a:off x="0" y="103249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7" name="16 Rectángulo"/>
          <p:cNvSpPr/>
          <p:nvPr/>
        </p:nvSpPr>
        <p:spPr>
          <a:xfrm>
            <a:off x="251520" y="116632"/>
            <a:ext cx="5050610" cy="1384995"/>
          </a:xfrm>
          <a:prstGeom prst="rect">
            <a:avLst/>
          </a:prstGeom>
        </p:spPr>
        <p:txBody>
          <a:bodyPr wrap="square">
            <a:spAutoFit/>
          </a:bodyPr>
          <a:lstStyle/>
          <a:p>
            <a:r>
              <a:rPr lang="es-MX" sz="2800" b="1" dirty="0" smtClean="0">
                <a:solidFill>
                  <a:schemeClr val="accent5">
                    <a:lumMod val="50000"/>
                  </a:schemeClr>
                </a:solidFill>
                <a:latin typeface="+mj-lt"/>
              </a:rPr>
              <a:t>Habilitación y equipamiento tecnológico</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18" name="17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501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824" y="1148854"/>
            <a:ext cx="4648200" cy="507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Rectángulo"/>
          <p:cNvSpPr/>
          <p:nvPr/>
        </p:nvSpPr>
        <p:spPr>
          <a:xfrm>
            <a:off x="154824" y="1178461"/>
            <a:ext cx="3692890" cy="646331"/>
          </a:xfrm>
          <a:prstGeom prst="rect">
            <a:avLst/>
          </a:prstGeom>
        </p:spPr>
        <p:txBody>
          <a:bodyPr wrap="square">
            <a:spAutoFit/>
          </a:bodyPr>
          <a:lstStyle/>
          <a:p>
            <a:r>
              <a:rPr lang="es-MX" b="1" dirty="0" smtClean="0">
                <a:solidFill>
                  <a:srgbClr val="006666"/>
                </a:solidFill>
              </a:rPr>
              <a:t>Listados de números de serie </a:t>
            </a:r>
            <a:endParaRPr lang="es-MX" dirty="0">
              <a:solidFill>
                <a:srgbClr val="006666"/>
              </a:solidFill>
            </a:endParaRPr>
          </a:p>
          <a:p>
            <a:endParaRPr lang="es-MX" dirty="0" smtClean="0">
              <a:solidFill>
                <a:srgbClr val="006666"/>
              </a:solidFill>
            </a:endParaRPr>
          </a:p>
        </p:txBody>
      </p:sp>
    </p:spTree>
    <p:extLst>
      <p:ext uri="{BB962C8B-B14F-4D97-AF65-F5344CB8AC3E}">
        <p14:creationId xmlns:p14="http://schemas.microsoft.com/office/powerpoint/2010/main" val="41808797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179512" y="1413351"/>
            <a:ext cx="4320480" cy="4031873"/>
          </a:xfrm>
          <a:prstGeom prst="rect">
            <a:avLst/>
          </a:prstGeom>
        </p:spPr>
        <p:txBody>
          <a:bodyPr wrap="square">
            <a:spAutoFit/>
          </a:bodyPr>
          <a:lstStyle/>
          <a:p>
            <a:r>
              <a:rPr lang="es-MX" sz="2000" b="1" dirty="0" smtClean="0">
                <a:solidFill>
                  <a:schemeClr val="accent5">
                    <a:lumMod val="50000"/>
                  </a:schemeClr>
                </a:solidFill>
              </a:rPr>
              <a:t>Formato </a:t>
            </a:r>
            <a:r>
              <a:rPr lang="es-MX" sz="2000" b="1" dirty="0">
                <a:solidFill>
                  <a:schemeClr val="accent5">
                    <a:lumMod val="50000"/>
                  </a:schemeClr>
                </a:solidFill>
              </a:rPr>
              <a:t>de ubicación del </a:t>
            </a:r>
            <a:r>
              <a:rPr lang="es-MX" sz="2000" b="1" dirty="0" smtClean="0">
                <a:solidFill>
                  <a:schemeClr val="accent5">
                    <a:lumMod val="50000"/>
                  </a:schemeClr>
                </a:solidFill>
              </a:rPr>
              <a:t>equipamiento tecnológico </a:t>
            </a:r>
            <a:r>
              <a:rPr lang="es-MX" sz="2000" b="1" dirty="0">
                <a:solidFill>
                  <a:schemeClr val="accent5">
                    <a:lumMod val="50000"/>
                  </a:schemeClr>
                </a:solidFill>
              </a:rPr>
              <a:t>y productivo</a:t>
            </a:r>
            <a:endParaRPr lang="es-MX" sz="2000" dirty="0">
              <a:solidFill>
                <a:schemeClr val="accent5">
                  <a:lumMod val="50000"/>
                </a:schemeClr>
              </a:solidFill>
            </a:endParaRPr>
          </a:p>
          <a:p>
            <a:pPr algn="just"/>
            <a:r>
              <a:rPr lang="es-MX" dirty="0"/>
              <a:t>   </a:t>
            </a:r>
          </a:p>
          <a:p>
            <a:pPr algn="just"/>
            <a:r>
              <a:rPr lang="es-MX" dirty="0"/>
              <a:t>El beneficiario dirigirá una </a:t>
            </a:r>
            <a:r>
              <a:rPr lang="es-MX" b="1" dirty="0"/>
              <a:t>carta bajo protesta indicando los entregables correspondientes al equipamiento y la ubicación actual y final del mismo.</a:t>
            </a:r>
            <a:endParaRPr lang="es-MX" dirty="0"/>
          </a:p>
          <a:p>
            <a:pPr algn="just"/>
            <a:r>
              <a:rPr lang="es-MX" dirty="0"/>
              <a:t> </a:t>
            </a:r>
          </a:p>
          <a:p>
            <a:pPr algn="just"/>
            <a:r>
              <a:rPr lang="es-MX" dirty="0" smtClean="0"/>
              <a:t>El </a:t>
            </a:r>
            <a:r>
              <a:rPr lang="es-MX" dirty="0"/>
              <a:t>documento deberá especificar los datos del proyecto, la cantidad, entregables y ubicación.</a:t>
            </a:r>
          </a:p>
          <a:p>
            <a:pPr algn="just"/>
            <a:r>
              <a:rPr lang="es-MX" dirty="0"/>
              <a:t>  </a:t>
            </a:r>
          </a:p>
          <a:p>
            <a:pPr algn="just"/>
            <a:r>
              <a:rPr lang="es-MX" dirty="0"/>
              <a:t>Firmado  por  el  representante legal  en hoja </a:t>
            </a:r>
            <a:r>
              <a:rPr lang="es-MX" dirty="0" smtClean="0"/>
              <a:t>membretada.</a:t>
            </a:r>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109646"/>
            <a:ext cx="4176463" cy="49116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52" y="150962"/>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4" name="0 Imagen"/>
          <p:cNvPicPr/>
          <p:nvPr/>
        </p:nvPicPr>
        <p:blipFill>
          <a:blip r:embed="rId4" cstate="print">
            <a:extLst>
              <a:ext uri="{28A0092B-C50C-407E-A947-70E740481C1C}">
                <a14:useLocalDpi xmlns:a14="http://schemas.microsoft.com/office/drawing/2010/main" val="0"/>
              </a:ext>
            </a:extLst>
          </a:blip>
          <a:stretch>
            <a:fillRect/>
          </a:stretch>
        </p:blipFill>
        <p:spPr>
          <a:xfrm>
            <a:off x="7020272" y="186318"/>
            <a:ext cx="1840727" cy="764982"/>
          </a:xfrm>
          <a:prstGeom prst="rect">
            <a:avLst/>
          </a:prstGeom>
          <a:ln>
            <a:noFill/>
          </a:ln>
        </p:spPr>
      </p:pic>
      <p:cxnSp>
        <p:nvCxnSpPr>
          <p:cNvPr id="15" name="14 Conector recto"/>
          <p:cNvCxnSpPr/>
          <p:nvPr/>
        </p:nvCxnSpPr>
        <p:spPr>
          <a:xfrm>
            <a:off x="0" y="103249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6" name="15 Rectángulo"/>
          <p:cNvSpPr/>
          <p:nvPr/>
        </p:nvSpPr>
        <p:spPr>
          <a:xfrm>
            <a:off x="251520" y="116632"/>
            <a:ext cx="5050610" cy="1384995"/>
          </a:xfrm>
          <a:prstGeom prst="rect">
            <a:avLst/>
          </a:prstGeom>
        </p:spPr>
        <p:txBody>
          <a:bodyPr wrap="square">
            <a:spAutoFit/>
          </a:bodyPr>
          <a:lstStyle/>
          <a:p>
            <a:r>
              <a:rPr lang="es-MX" sz="2800" b="1" dirty="0" smtClean="0">
                <a:solidFill>
                  <a:schemeClr val="accent5">
                    <a:lumMod val="50000"/>
                  </a:schemeClr>
                </a:solidFill>
                <a:latin typeface="+mj-lt"/>
              </a:rPr>
              <a:t>Habilitación y equipamiento tecnológico</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17" name="16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8458773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2" name="Group 9"/>
          <p:cNvGrpSpPr>
            <a:grpSpLocks/>
          </p:cNvGrpSpPr>
          <p:nvPr/>
        </p:nvGrpSpPr>
        <p:grpSpPr bwMode="auto">
          <a:xfrm>
            <a:off x="166688" y="5221606"/>
            <a:ext cx="2608262" cy="1636394"/>
            <a:chOff x="263" y="-15"/>
            <a:chExt cx="4106" cy="2148"/>
          </a:xfrm>
        </p:grpSpPr>
        <p:sp>
          <p:nvSpPr>
            <p:cNvPr id="3" name="Rectangle 10"/>
            <p:cNvSpPr>
              <a:spLocks noChangeArrowheads="1"/>
            </p:cNvSpPr>
            <p:nvPr/>
          </p:nvSpPr>
          <p:spPr bwMode="auto">
            <a:xfrm>
              <a:off x="278" y="0"/>
              <a:ext cx="4080" cy="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2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8" name="Group 11"/>
          <p:cNvGrpSpPr>
            <a:grpSpLocks/>
          </p:cNvGrpSpPr>
          <p:nvPr/>
        </p:nvGrpSpPr>
        <p:grpSpPr bwMode="auto">
          <a:xfrm>
            <a:off x="319088" y="5404486"/>
            <a:ext cx="2608262" cy="1636394"/>
            <a:chOff x="263" y="-15"/>
            <a:chExt cx="4106" cy="2148"/>
          </a:xfrm>
        </p:grpSpPr>
        <p:sp>
          <p:nvSpPr>
            <p:cNvPr id="10" name="Rectangle 12"/>
            <p:cNvSpPr>
              <a:spLocks noChangeArrowheads="1"/>
            </p:cNvSpPr>
            <p:nvPr/>
          </p:nvSpPr>
          <p:spPr bwMode="auto">
            <a:xfrm>
              <a:off x="278" y="0"/>
              <a:ext cx="4080" cy="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2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13" name="Group 13"/>
          <p:cNvGrpSpPr>
            <a:grpSpLocks/>
          </p:cNvGrpSpPr>
          <p:nvPr/>
        </p:nvGrpSpPr>
        <p:grpSpPr bwMode="auto">
          <a:xfrm>
            <a:off x="471488" y="5587366"/>
            <a:ext cx="2608262" cy="1636394"/>
            <a:chOff x="263" y="-15"/>
            <a:chExt cx="4106" cy="2148"/>
          </a:xfrm>
        </p:grpSpPr>
        <p:sp>
          <p:nvSpPr>
            <p:cNvPr id="14" name="Rectangle 14"/>
            <p:cNvSpPr>
              <a:spLocks noChangeArrowheads="1"/>
            </p:cNvSpPr>
            <p:nvPr/>
          </p:nvSpPr>
          <p:spPr bwMode="auto">
            <a:xfrm>
              <a:off x="278" y="0"/>
              <a:ext cx="4080" cy="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2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3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7095" t="25071" r="18867" b="15732"/>
          <a:stretch/>
        </p:blipFill>
        <p:spPr bwMode="auto">
          <a:xfrm>
            <a:off x="251520" y="4581128"/>
            <a:ext cx="2588507" cy="1614370"/>
          </a:xfrm>
          <a:prstGeom prst="rect">
            <a:avLst/>
          </a:prstGeom>
          <a:noFill/>
          <a:ln w="9525">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432" t="57374" r="31588" b="12352"/>
          <a:stretch/>
        </p:blipFill>
        <p:spPr bwMode="auto">
          <a:xfrm>
            <a:off x="5652120" y="974852"/>
            <a:ext cx="3167030" cy="179794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3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761" t="21635" r="51721" b="48727"/>
          <a:stretch/>
        </p:blipFill>
        <p:spPr bwMode="auto">
          <a:xfrm>
            <a:off x="2776826" y="2760923"/>
            <a:ext cx="3045520" cy="175579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3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185" t="55132" r="31897" b="13729"/>
          <a:stretch/>
        </p:blipFill>
        <p:spPr bwMode="auto">
          <a:xfrm>
            <a:off x="5894905" y="2732526"/>
            <a:ext cx="2853559" cy="1752493"/>
          </a:xfrm>
          <a:prstGeom prst="rect">
            <a:avLst/>
          </a:prstGeom>
          <a:noFill/>
          <a:ln w="9525">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4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854"/>
          <a:stretch/>
        </p:blipFill>
        <p:spPr bwMode="auto">
          <a:xfrm>
            <a:off x="269812" y="1022541"/>
            <a:ext cx="2709353" cy="1614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7714" t="19750" r="23499" b="59080"/>
          <a:stretch/>
        </p:blipFill>
        <p:spPr bwMode="auto">
          <a:xfrm>
            <a:off x="3072762" y="1052736"/>
            <a:ext cx="2579357" cy="163465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154" t="21694" r="18093" b="48657"/>
          <a:stretch/>
        </p:blipFill>
        <p:spPr bwMode="auto">
          <a:xfrm>
            <a:off x="268431" y="2737529"/>
            <a:ext cx="2431361" cy="175249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4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046" b="14143"/>
          <a:stretch/>
        </p:blipFill>
        <p:spPr bwMode="auto">
          <a:xfrm>
            <a:off x="3018466" y="4608728"/>
            <a:ext cx="2849678" cy="161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213" b="21071"/>
          <a:stretch/>
        </p:blipFill>
        <p:spPr bwMode="auto">
          <a:xfrm>
            <a:off x="5980162" y="4594326"/>
            <a:ext cx="2852237" cy="161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4" name="0 Imagen"/>
          <p:cNvPicPr/>
          <p:nvPr/>
        </p:nvPicPr>
        <p:blipFill>
          <a:blip r:embed="rId9"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25" name="24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26" name="25 Rectángulo"/>
          <p:cNvSpPr/>
          <p:nvPr/>
        </p:nvSpPr>
        <p:spPr>
          <a:xfrm>
            <a:off x="251520" y="-27384"/>
            <a:ext cx="5050610" cy="1384995"/>
          </a:xfrm>
          <a:prstGeom prst="rect">
            <a:avLst/>
          </a:prstGeom>
        </p:spPr>
        <p:txBody>
          <a:bodyPr wrap="square">
            <a:spAutoFit/>
          </a:bodyPr>
          <a:lstStyle/>
          <a:p>
            <a:r>
              <a:rPr lang="es-MX" sz="2800" b="1" dirty="0" smtClean="0">
                <a:solidFill>
                  <a:schemeClr val="accent5">
                    <a:lumMod val="50000"/>
                  </a:schemeClr>
                </a:solidFill>
                <a:latin typeface="+mj-lt"/>
              </a:rPr>
              <a:t>Habilitación y equipamiento tecnológico</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27" name="26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1855477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2" name="Group 9"/>
          <p:cNvGrpSpPr>
            <a:grpSpLocks/>
          </p:cNvGrpSpPr>
          <p:nvPr/>
        </p:nvGrpSpPr>
        <p:grpSpPr bwMode="auto">
          <a:xfrm>
            <a:off x="166688" y="5221606"/>
            <a:ext cx="2608262" cy="1636394"/>
            <a:chOff x="263" y="-15"/>
            <a:chExt cx="4106" cy="2148"/>
          </a:xfrm>
        </p:grpSpPr>
        <p:sp>
          <p:nvSpPr>
            <p:cNvPr id="3" name="Rectangle 10"/>
            <p:cNvSpPr>
              <a:spLocks noChangeArrowheads="1"/>
            </p:cNvSpPr>
            <p:nvPr/>
          </p:nvSpPr>
          <p:spPr bwMode="auto">
            <a:xfrm>
              <a:off x="278" y="0"/>
              <a:ext cx="4080" cy="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2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8" name="Group 11"/>
          <p:cNvGrpSpPr>
            <a:grpSpLocks/>
          </p:cNvGrpSpPr>
          <p:nvPr/>
        </p:nvGrpSpPr>
        <p:grpSpPr bwMode="auto">
          <a:xfrm>
            <a:off x="319088" y="5404486"/>
            <a:ext cx="2608262" cy="1636394"/>
            <a:chOff x="263" y="-15"/>
            <a:chExt cx="4106" cy="2148"/>
          </a:xfrm>
        </p:grpSpPr>
        <p:sp>
          <p:nvSpPr>
            <p:cNvPr id="10" name="Rectangle 12"/>
            <p:cNvSpPr>
              <a:spLocks noChangeArrowheads="1"/>
            </p:cNvSpPr>
            <p:nvPr/>
          </p:nvSpPr>
          <p:spPr bwMode="auto">
            <a:xfrm>
              <a:off x="278" y="0"/>
              <a:ext cx="4080" cy="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2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13" name="Group 13"/>
          <p:cNvGrpSpPr>
            <a:grpSpLocks/>
          </p:cNvGrpSpPr>
          <p:nvPr/>
        </p:nvGrpSpPr>
        <p:grpSpPr bwMode="auto">
          <a:xfrm>
            <a:off x="471488" y="5587366"/>
            <a:ext cx="2608262" cy="1636394"/>
            <a:chOff x="263" y="-15"/>
            <a:chExt cx="4106" cy="2148"/>
          </a:xfrm>
        </p:grpSpPr>
        <p:sp>
          <p:nvSpPr>
            <p:cNvPr id="14" name="Rectangle 14"/>
            <p:cNvSpPr>
              <a:spLocks noChangeArrowheads="1"/>
            </p:cNvSpPr>
            <p:nvPr/>
          </p:nvSpPr>
          <p:spPr bwMode="auto">
            <a:xfrm>
              <a:off x="278" y="0"/>
              <a:ext cx="4080" cy="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2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2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405"/>
          <a:stretch/>
        </p:blipFill>
        <p:spPr bwMode="auto">
          <a:xfrm>
            <a:off x="251520" y="1052736"/>
            <a:ext cx="2700000" cy="1485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940"/>
          <a:stretch/>
        </p:blipFill>
        <p:spPr bwMode="auto">
          <a:xfrm>
            <a:off x="3072762" y="1052736"/>
            <a:ext cx="2795382" cy="1486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55686" r="62810"/>
          <a:stretch/>
        </p:blipFill>
        <p:spPr bwMode="auto">
          <a:xfrm>
            <a:off x="5976457" y="1052736"/>
            <a:ext cx="2095284" cy="1598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7569" t="12571" b="50000"/>
          <a:stretch/>
        </p:blipFill>
        <p:spPr bwMode="auto">
          <a:xfrm>
            <a:off x="251520" y="2607931"/>
            <a:ext cx="2700000" cy="1555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228" t="54956" r="16268" b="9375"/>
          <a:stretch/>
        </p:blipFill>
        <p:spPr bwMode="auto">
          <a:xfrm>
            <a:off x="3125022" y="2607930"/>
            <a:ext cx="2676931" cy="1973197"/>
          </a:xfrm>
          <a:prstGeom prst="rect">
            <a:avLst/>
          </a:prstGeom>
          <a:noFill/>
          <a:ln w="9525">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494" t="20543" r="50666" b="50384"/>
          <a:stretch/>
        </p:blipFill>
        <p:spPr bwMode="auto">
          <a:xfrm>
            <a:off x="251520" y="4163527"/>
            <a:ext cx="2700000" cy="2059917"/>
          </a:xfrm>
          <a:prstGeom prst="rect">
            <a:avLst/>
          </a:prstGeom>
          <a:noFill/>
          <a:ln w="9525">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06141" y="2651313"/>
            <a:ext cx="1965600" cy="1929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45744" y="4698732"/>
            <a:ext cx="2656208" cy="15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52758" t="31009" r="15050" b="26937"/>
          <a:stretch/>
        </p:blipFill>
        <p:spPr bwMode="auto">
          <a:xfrm>
            <a:off x="6106142" y="4698732"/>
            <a:ext cx="1965600" cy="1524712"/>
          </a:xfrm>
          <a:prstGeom prst="rect">
            <a:avLst/>
          </a:prstGeom>
          <a:noFill/>
          <a:ln w="9525">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31" name="0 Imagen"/>
          <p:cNvPicPr/>
          <p:nvPr/>
        </p:nvPicPr>
        <p:blipFill>
          <a:blip r:embed="rId10"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32" name="31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33" name="32 Rectángulo"/>
          <p:cNvSpPr/>
          <p:nvPr/>
        </p:nvSpPr>
        <p:spPr>
          <a:xfrm>
            <a:off x="251520" y="-27384"/>
            <a:ext cx="5050610" cy="1384995"/>
          </a:xfrm>
          <a:prstGeom prst="rect">
            <a:avLst/>
          </a:prstGeom>
        </p:spPr>
        <p:txBody>
          <a:bodyPr wrap="square">
            <a:spAutoFit/>
          </a:bodyPr>
          <a:lstStyle/>
          <a:p>
            <a:r>
              <a:rPr lang="es-MX" sz="2800" b="1" dirty="0" smtClean="0">
                <a:solidFill>
                  <a:schemeClr val="accent5">
                    <a:lumMod val="50000"/>
                  </a:schemeClr>
                </a:solidFill>
                <a:latin typeface="+mj-lt"/>
              </a:rPr>
              <a:t>Habilitación y equipamiento tecnológico</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34" name="33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1637114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2" name="Group 9"/>
          <p:cNvGrpSpPr>
            <a:grpSpLocks/>
          </p:cNvGrpSpPr>
          <p:nvPr/>
        </p:nvGrpSpPr>
        <p:grpSpPr bwMode="auto">
          <a:xfrm>
            <a:off x="166688" y="5221606"/>
            <a:ext cx="2608262" cy="1636394"/>
            <a:chOff x="263" y="-15"/>
            <a:chExt cx="4106" cy="2148"/>
          </a:xfrm>
        </p:grpSpPr>
        <p:sp>
          <p:nvSpPr>
            <p:cNvPr id="3" name="Rectangle 10"/>
            <p:cNvSpPr>
              <a:spLocks noChangeArrowheads="1"/>
            </p:cNvSpPr>
            <p:nvPr/>
          </p:nvSpPr>
          <p:spPr bwMode="auto">
            <a:xfrm>
              <a:off x="278" y="0"/>
              <a:ext cx="4080" cy="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2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8" name="Group 11"/>
          <p:cNvGrpSpPr>
            <a:grpSpLocks/>
          </p:cNvGrpSpPr>
          <p:nvPr/>
        </p:nvGrpSpPr>
        <p:grpSpPr bwMode="auto">
          <a:xfrm>
            <a:off x="319088" y="5404486"/>
            <a:ext cx="2608262" cy="1636394"/>
            <a:chOff x="263" y="-15"/>
            <a:chExt cx="4106" cy="2148"/>
          </a:xfrm>
        </p:grpSpPr>
        <p:sp>
          <p:nvSpPr>
            <p:cNvPr id="10" name="Rectangle 12"/>
            <p:cNvSpPr>
              <a:spLocks noChangeArrowheads="1"/>
            </p:cNvSpPr>
            <p:nvPr/>
          </p:nvSpPr>
          <p:spPr bwMode="auto">
            <a:xfrm>
              <a:off x="278" y="0"/>
              <a:ext cx="4080" cy="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2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13" name="Group 13"/>
          <p:cNvGrpSpPr>
            <a:grpSpLocks/>
          </p:cNvGrpSpPr>
          <p:nvPr/>
        </p:nvGrpSpPr>
        <p:grpSpPr bwMode="auto">
          <a:xfrm>
            <a:off x="471488" y="5587366"/>
            <a:ext cx="2608262" cy="1636394"/>
            <a:chOff x="263" y="-15"/>
            <a:chExt cx="4106" cy="2148"/>
          </a:xfrm>
        </p:grpSpPr>
        <p:sp>
          <p:nvSpPr>
            <p:cNvPr id="14" name="Rectangle 14"/>
            <p:cNvSpPr>
              <a:spLocks noChangeArrowheads="1"/>
            </p:cNvSpPr>
            <p:nvPr/>
          </p:nvSpPr>
          <p:spPr bwMode="auto">
            <a:xfrm>
              <a:off x="278" y="0"/>
              <a:ext cx="4080" cy="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2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637" t="10181" r="15317" b="17895"/>
          <a:stretch/>
        </p:blipFill>
        <p:spPr bwMode="auto">
          <a:xfrm>
            <a:off x="539552" y="4308102"/>
            <a:ext cx="2575814" cy="1849862"/>
          </a:xfrm>
          <a:prstGeom prst="rect">
            <a:avLst/>
          </a:prstGeom>
          <a:noFill/>
          <a:ln w="9525">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248" y="1052736"/>
            <a:ext cx="1948559" cy="3097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8781" y="1052736"/>
            <a:ext cx="3057895" cy="307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2853" y="1052735"/>
            <a:ext cx="2004998" cy="3085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0107" t="3123" r="19165" b="43497"/>
          <a:stretch/>
        </p:blipFill>
        <p:spPr bwMode="auto">
          <a:xfrm>
            <a:off x="3311860" y="4285384"/>
            <a:ext cx="2520280" cy="186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3773" y="4285384"/>
            <a:ext cx="1998252" cy="184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5" name="0 Imagen"/>
          <p:cNvPicPr/>
          <p:nvPr/>
        </p:nvPicPr>
        <p:blipFill>
          <a:blip r:embed="rId9"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26" name="25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27" name="26 Rectángulo"/>
          <p:cNvSpPr/>
          <p:nvPr/>
        </p:nvSpPr>
        <p:spPr>
          <a:xfrm>
            <a:off x="251520" y="-27384"/>
            <a:ext cx="5050610" cy="1384995"/>
          </a:xfrm>
          <a:prstGeom prst="rect">
            <a:avLst/>
          </a:prstGeom>
        </p:spPr>
        <p:txBody>
          <a:bodyPr wrap="square">
            <a:spAutoFit/>
          </a:bodyPr>
          <a:lstStyle/>
          <a:p>
            <a:r>
              <a:rPr lang="es-MX" sz="2800" b="1" dirty="0" smtClean="0">
                <a:solidFill>
                  <a:schemeClr val="accent5">
                    <a:lumMod val="50000"/>
                  </a:schemeClr>
                </a:solidFill>
                <a:latin typeface="+mj-lt"/>
              </a:rPr>
              <a:t>Habilitación y equipamiento tecnológico</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28" name="27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290308044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451359" y="1073725"/>
            <a:ext cx="3688593" cy="4278094"/>
          </a:xfrm>
          <a:prstGeom prst="rect">
            <a:avLst/>
          </a:prstGeom>
        </p:spPr>
        <p:txBody>
          <a:bodyPr wrap="square">
            <a:spAutoFit/>
          </a:bodyPr>
          <a:lstStyle/>
          <a:p>
            <a:pPr algn="just"/>
            <a:r>
              <a:rPr lang="es-MX" sz="1600" b="1" dirty="0" smtClean="0">
                <a:solidFill>
                  <a:srgbClr val="006666"/>
                </a:solidFill>
              </a:rPr>
              <a:t>Compra de normas de calidad</a:t>
            </a:r>
          </a:p>
          <a:p>
            <a:pPr algn="just"/>
            <a:r>
              <a:rPr lang="es-MX" sz="1600" dirty="0" smtClean="0"/>
              <a:t>Relación </a:t>
            </a:r>
            <a:r>
              <a:rPr lang="es-MX" sz="1600" dirty="0"/>
              <a:t>y comprobante de los derechos de la </a:t>
            </a:r>
            <a:r>
              <a:rPr lang="es-MX" sz="1600" dirty="0" smtClean="0"/>
              <a:t>norma.</a:t>
            </a:r>
            <a:endParaRPr lang="es-MX" sz="1600" dirty="0"/>
          </a:p>
          <a:p>
            <a:pPr algn="just"/>
            <a:r>
              <a:rPr lang="es-MX" sz="1600" dirty="0"/>
              <a:t> </a:t>
            </a:r>
          </a:p>
          <a:p>
            <a:pPr algn="just"/>
            <a:r>
              <a:rPr lang="es-MX" sz="1600" b="1" dirty="0" smtClean="0">
                <a:solidFill>
                  <a:srgbClr val="006666"/>
                </a:solidFill>
              </a:rPr>
              <a:t>Pago  </a:t>
            </a:r>
            <a:r>
              <a:rPr lang="es-MX" sz="1600" b="1" dirty="0">
                <a:solidFill>
                  <a:srgbClr val="006666"/>
                </a:solidFill>
              </a:rPr>
              <a:t>de  consultoría  para  implantar  un  </a:t>
            </a:r>
            <a:r>
              <a:rPr lang="es-MX" sz="1600" b="1" dirty="0" smtClean="0">
                <a:solidFill>
                  <a:srgbClr val="006666"/>
                </a:solidFill>
              </a:rPr>
              <a:t>modelo/ metodología</a:t>
            </a:r>
            <a:r>
              <a:rPr lang="es-MX" sz="1600" b="1" dirty="0">
                <a:solidFill>
                  <a:srgbClr val="006666"/>
                </a:solidFill>
              </a:rPr>
              <a:t>/ </a:t>
            </a:r>
            <a:r>
              <a:rPr lang="es-MX" sz="1600" b="1" dirty="0" smtClean="0">
                <a:solidFill>
                  <a:srgbClr val="006666"/>
                </a:solidFill>
              </a:rPr>
              <a:t>norma  </a:t>
            </a:r>
            <a:r>
              <a:rPr lang="es-MX" sz="1600" b="1" dirty="0">
                <a:solidFill>
                  <a:srgbClr val="006666"/>
                </a:solidFill>
              </a:rPr>
              <a:t>de calidad</a:t>
            </a:r>
            <a:endParaRPr lang="es-MX" sz="1600" dirty="0">
              <a:solidFill>
                <a:srgbClr val="006666"/>
              </a:solidFill>
            </a:endParaRPr>
          </a:p>
          <a:p>
            <a:pPr algn="just"/>
            <a:r>
              <a:rPr lang="es-MX" sz="1600" dirty="0" smtClean="0"/>
              <a:t>Copia de los resultados/entregables  completos </a:t>
            </a:r>
            <a:r>
              <a:rPr lang="es-MX" sz="1600" dirty="0"/>
              <a:t>de </a:t>
            </a:r>
            <a:r>
              <a:rPr lang="es-MX" sz="1600" dirty="0" smtClean="0"/>
              <a:t>la consultoría. Plan de trabajo del proyecto </a:t>
            </a:r>
            <a:r>
              <a:rPr lang="es-MX" sz="1600" dirty="0"/>
              <a:t>de consultoría. </a:t>
            </a:r>
          </a:p>
          <a:p>
            <a:pPr algn="just"/>
            <a:r>
              <a:rPr lang="es-MX" sz="1600" dirty="0"/>
              <a:t>Reportes de avance del </a:t>
            </a:r>
            <a:r>
              <a:rPr lang="es-MX" sz="1600" dirty="0" smtClean="0"/>
              <a:t>proyecto </a:t>
            </a:r>
            <a:r>
              <a:rPr lang="es-MX" sz="1600" dirty="0"/>
              <a:t>de </a:t>
            </a:r>
            <a:r>
              <a:rPr lang="es-MX" sz="1600" dirty="0" smtClean="0"/>
              <a:t>consultoría así </a:t>
            </a:r>
            <a:r>
              <a:rPr lang="es-MX" sz="1600" dirty="0"/>
              <a:t>como los </a:t>
            </a:r>
            <a:r>
              <a:rPr lang="es-MX" sz="1600" dirty="0" smtClean="0"/>
              <a:t>resultados obtenidos </a:t>
            </a:r>
            <a:r>
              <a:rPr lang="es-MX" sz="1600" dirty="0"/>
              <a:t>firmado por el </a:t>
            </a:r>
            <a:r>
              <a:rPr lang="es-MX" sz="1600" dirty="0" smtClean="0"/>
              <a:t>  proveedor. </a:t>
            </a:r>
          </a:p>
          <a:p>
            <a:pPr algn="just"/>
            <a:endParaRPr lang="es-MX" sz="1600" dirty="0" smtClean="0">
              <a:solidFill>
                <a:srgbClr val="006666"/>
              </a:solidFill>
            </a:endParaRPr>
          </a:p>
          <a:p>
            <a:pPr algn="just"/>
            <a:r>
              <a:rPr lang="es-MX" sz="1600" b="1" dirty="0" smtClean="0">
                <a:solidFill>
                  <a:srgbClr val="006666"/>
                </a:solidFill>
              </a:rPr>
              <a:t>Pago </a:t>
            </a:r>
            <a:r>
              <a:rPr lang="es-MX" sz="1600" b="1" dirty="0">
                <a:solidFill>
                  <a:srgbClr val="006666"/>
                </a:solidFill>
              </a:rPr>
              <a:t>de evaluaciones (previas)</a:t>
            </a:r>
            <a:endParaRPr lang="es-MX" sz="1600" dirty="0">
              <a:solidFill>
                <a:srgbClr val="006666"/>
              </a:solidFill>
            </a:endParaRPr>
          </a:p>
          <a:p>
            <a:pPr algn="just"/>
            <a:r>
              <a:rPr lang="es-MX" sz="1600" dirty="0"/>
              <a:t>Plan de evaluación/certificación firmadas por el proveedor y copia de la evaluación/ certificación alcanzada</a:t>
            </a:r>
            <a:r>
              <a:rPr lang="es-MX" sz="1600" dirty="0" smtClean="0"/>
              <a:t>.	</a:t>
            </a:r>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 name="0 Imagen"/>
          <p:cNvPicPr/>
          <p:nvPr/>
        </p:nvPicPr>
        <p:blipFill>
          <a:blip r:embed="rId3"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14" name="13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5" name="14 Rectángulo"/>
          <p:cNvSpPr/>
          <p:nvPr/>
        </p:nvSpPr>
        <p:spPr>
          <a:xfrm>
            <a:off x="123602" y="245715"/>
            <a:ext cx="5050610" cy="954107"/>
          </a:xfrm>
          <a:prstGeom prst="rect">
            <a:avLst/>
          </a:prstGeom>
        </p:spPr>
        <p:txBody>
          <a:bodyPr wrap="square">
            <a:spAutoFit/>
          </a:bodyPr>
          <a:lstStyle/>
          <a:p>
            <a:r>
              <a:rPr lang="es-MX" sz="2800" b="1" dirty="0" smtClean="0">
                <a:solidFill>
                  <a:schemeClr val="accent5">
                    <a:lumMod val="50000"/>
                  </a:schemeClr>
                </a:solidFill>
                <a:latin typeface="+mj-lt"/>
              </a:rPr>
              <a:t>Normas y modelos de calidad </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16" name="15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1534" y="1275941"/>
            <a:ext cx="3337532" cy="465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0632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53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2234" y="1088152"/>
            <a:ext cx="3420246" cy="504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 name="0 Imagen"/>
          <p:cNvPicPr/>
          <p:nvPr/>
        </p:nvPicPr>
        <p:blipFill>
          <a:blip r:embed="rId4"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14" name="13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5" name="14 Rectángulo"/>
          <p:cNvSpPr/>
          <p:nvPr/>
        </p:nvSpPr>
        <p:spPr>
          <a:xfrm>
            <a:off x="123602" y="245715"/>
            <a:ext cx="5050610" cy="954107"/>
          </a:xfrm>
          <a:prstGeom prst="rect">
            <a:avLst/>
          </a:prstGeom>
        </p:spPr>
        <p:txBody>
          <a:bodyPr wrap="square">
            <a:spAutoFit/>
          </a:bodyPr>
          <a:lstStyle/>
          <a:p>
            <a:r>
              <a:rPr lang="es-MX" sz="2800" b="1" dirty="0" smtClean="0">
                <a:solidFill>
                  <a:schemeClr val="accent5">
                    <a:lumMod val="50000"/>
                  </a:schemeClr>
                </a:solidFill>
                <a:latin typeface="+mj-lt"/>
              </a:rPr>
              <a:t>Normas y modelos de calidad </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16" name="15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1 Rectángulo"/>
          <p:cNvSpPr/>
          <p:nvPr/>
        </p:nvSpPr>
        <p:spPr>
          <a:xfrm>
            <a:off x="415770" y="1088152"/>
            <a:ext cx="4876310" cy="5262979"/>
          </a:xfrm>
          <a:prstGeom prst="rect">
            <a:avLst/>
          </a:prstGeom>
        </p:spPr>
        <p:txBody>
          <a:bodyPr wrap="square">
            <a:spAutoFit/>
          </a:bodyPr>
          <a:lstStyle/>
          <a:p>
            <a:pPr algn="just"/>
            <a:r>
              <a:rPr lang="es-MX" sz="1600" b="1" dirty="0" smtClean="0">
                <a:solidFill>
                  <a:srgbClr val="006666"/>
                </a:solidFill>
              </a:rPr>
              <a:t>Pago de evaluaciones (formales), verificaciones y certificaciones</a:t>
            </a:r>
          </a:p>
          <a:p>
            <a:pPr algn="just"/>
            <a:r>
              <a:rPr lang="es-MX" sz="1600" dirty="0" smtClean="0"/>
              <a:t>Plan de evaluación/certificación firmado por el evaluador/certificador. </a:t>
            </a:r>
          </a:p>
          <a:p>
            <a:pPr algn="just"/>
            <a:r>
              <a:rPr lang="es-MX" sz="1600" dirty="0" smtClean="0"/>
              <a:t>Copia de la evaluación/certificado alcanzado. En su caso, publicación de los resultados de la empresa  evaluada/certificada por parte del organismo autorizado.</a:t>
            </a:r>
          </a:p>
          <a:p>
            <a:pPr algn="just"/>
            <a:endParaRPr lang="es-MX" sz="1600" b="1" dirty="0">
              <a:solidFill>
                <a:srgbClr val="006666"/>
              </a:solidFill>
            </a:endParaRPr>
          </a:p>
          <a:p>
            <a:pPr algn="just"/>
            <a:r>
              <a:rPr lang="es-MX" sz="1600" b="1" dirty="0">
                <a:solidFill>
                  <a:srgbClr val="006666"/>
                </a:solidFill>
              </a:rPr>
              <a:t>Autorización ante organismos para fungir como </a:t>
            </a:r>
            <a:r>
              <a:rPr lang="es-MX" sz="1600" b="1" dirty="0" smtClean="0">
                <a:solidFill>
                  <a:srgbClr val="006666"/>
                </a:solidFill>
              </a:rPr>
              <a:t>instructor o coach </a:t>
            </a:r>
            <a:r>
              <a:rPr lang="es-MX" sz="1600" b="1" dirty="0">
                <a:solidFill>
                  <a:srgbClr val="006666"/>
                </a:solidFill>
              </a:rPr>
              <a:t>autorizado de modelos o metodologías de calidad propietarios.</a:t>
            </a:r>
          </a:p>
          <a:p>
            <a:pPr algn="just"/>
            <a:r>
              <a:rPr lang="es-MX" sz="1600" dirty="0"/>
              <a:t>Copia de la autorización/certificación emitido por el organismo </a:t>
            </a:r>
            <a:r>
              <a:rPr lang="es-MX" sz="1600" dirty="0" smtClean="0"/>
              <a:t>autorizado.</a:t>
            </a:r>
            <a:endParaRPr lang="es-MX" sz="1600" dirty="0"/>
          </a:p>
          <a:p>
            <a:pPr algn="just"/>
            <a:r>
              <a:rPr lang="es-MX" sz="1600" dirty="0" smtClean="0"/>
              <a:t>Copia </a:t>
            </a:r>
            <a:r>
              <a:rPr lang="es-MX" sz="1600" dirty="0"/>
              <a:t>de identificación oficial vigente. </a:t>
            </a:r>
          </a:p>
          <a:p>
            <a:pPr algn="just"/>
            <a:endParaRPr lang="es-MX" sz="1600" b="1" dirty="0"/>
          </a:p>
          <a:p>
            <a:pPr algn="just"/>
            <a:r>
              <a:rPr lang="es-MX" sz="1600" b="1" dirty="0">
                <a:solidFill>
                  <a:srgbClr val="006666"/>
                </a:solidFill>
              </a:rPr>
              <a:t>Gastos relacionados con el aseguramiento de la calidad y evaluación de la conformidad </a:t>
            </a:r>
          </a:p>
          <a:p>
            <a:pPr algn="just"/>
            <a:r>
              <a:rPr lang="es-MX" sz="1600" b="1" dirty="0">
                <a:solidFill>
                  <a:srgbClr val="006666"/>
                </a:solidFill>
              </a:rPr>
              <a:t>para soluciones de alto valor agregado. </a:t>
            </a:r>
          </a:p>
          <a:p>
            <a:pPr algn="just"/>
            <a:r>
              <a:rPr lang="es-MX" sz="1600" dirty="0"/>
              <a:t>Copia de los resultados de las pruebas de calidad. </a:t>
            </a:r>
            <a:endParaRPr lang="es-MX" sz="1600" dirty="0" smtClean="0"/>
          </a:p>
          <a:p>
            <a:pPr algn="just"/>
            <a:r>
              <a:rPr lang="es-MX" sz="1600" dirty="0" smtClean="0"/>
              <a:t>Carta </a:t>
            </a:r>
            <a:r>
              <a:rPr lang="es-MX" sz="1600" dirty="0"/>
              <a:t>de conformidad. </a:t>
            </a:r>
            <a:endParaRPr lang="es-MX" sz="1600" b="1" dirty="0"/>
          </a:p>
          <a:p>
            <a:pPr algn="just"/>
            <a:endParaRPr lang="es-MX" sz="1600" dirty="0"/>
          </a:p>
        </p:txBody>
      </p:sp>
    </p:spTree>
    <p:extLst>
      <p:ext uri="{BB962C8B-B14F-4D97-AF65-F5344CB8AC3E}">
        <p14:creationId xmlns:p14="http://schemas.microsoft.com/office/powerpoint/2010/main" val="19161292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467544" y="1529348"/>
            <a:ext cx="8136904" cy="4131900"/>
          </a:xfrm>
          <a:prstGeom prst="rect">
            <a:avLst/>
          </a:prstGeom>
        </p:spPr>
        <p:txBody>
          <a:bodyPr wrap="square">
            <a:spAutoFit/>
          </a:bodyPr>
          <a:lstStyle/>
          <a:p>
            <a:pPr algn="just"/>
            <a:r>
              <a:rPr lang="es-MX" sz="2000" b="1" dirty="0" smtClean="0">
                <a:solidFill>
                  <a:schemeClr val="accent5">
                    <a:lumMod val="50000"/>
                  </a:schemeClr>
                </a:solidFill>
                <a:latin typeface="+mj-lt"/>
              </a:rPr>
              <a:t>Presentación </a:t>
            </a:r>
            <a:r>
              <a:rPr lang="es-MX" sz="2000" b="1" dirty="0">
                <a:solidFill>
                  <a:schemeClr val="accent5">
                    <a:lumMod val="50000"/>
                  </a:schemeClr>
                </a:solidFill>
                <a:latin typeface="+mj-lt"/>
              </a:rPr>
              <a:t>de reportes semestrales y/o finales</a:t>
            </a:r>
            <a:endParaRPr lang="es-MX" sz="2000" dirty="0">
              <a:solidFill>
                <a:schemeClr val="accent5">
                  <a:lumMod val="50000"/>
                </a:schemeClr>
              </a:solidFill>
              <a:latin typeface="+mj-lt"/>
            </a:endParaRPr>
          </a:p>
          <a:p>
            <a:pPr algn="just"/>
            <a:endParaRPr lang="es-MX" sz="1750" dirty="0" smtClean="0"/>
          </a:p>
          <a:p>
            <a:pPr algn="just"/>
            <a:r>
              <a:rPr lang="es-MX" sz="1750" dirty="0"/>
              <a:t>Conforme a las Reglas de Operación deberá presentar </a:t>
            </a:r>
            <a:r>
              <a:rPr lang="es-MX" sz="1750" b="1" dirty="0"/>
              <a:t>reportes semestrales</a:t>
            </a:r>
            <a:r>
              <a:rPr lang="es-MX" sz="1750" dirty="0"/>
              <a:t>, </a:t>
            </a:r>
            <a:r>
              <a:rPr lang="es-MX" sz="1750" b="1" dirty="0"/>
              <a:t>contados  a partir  de  la  fecha  de  firma  de  los  convenios  de  asignación  de recursos.</a:t>
            </a:r>
            <a:endParaRPr lang="es-MX" sz="1750" dirty="0"/>
          </a:p>
          <a:p>
            <a:pPr algn="just"/>
            <a:r>
              <a:rPr lang="es-MX" sz="1750" dirty="0"/>
              <a:t> </a:t>
            </a:r>
          </a:p>
          <a:p>
            <a:pPr algn="just"/>
            <a:r>
              <a:rPr lang="es-MX" sz="1750" dirty="0" smtClean="0"/>
              <a:t>Es </a:t>
            </a:r>
            <a:r>
              <a:rPr lang="es-MX" sz="1750" dirty="0"/>
              <a:t>necesario </a:t>
            </a:r>
            <a:r>
              <a:rPr lang="es-MX" sz="1750" b="1" dirty="0"/>
              <a:t>identificar y programar las fechas proporcionadas por la plataforma </a:t>
            </a:r>
            <a:r>
              <a:rPr lang="es-MX" sz="1750" dirty="0"/>
              <a:t>del PROSOFT para la entrega de reportes de avance y final.</a:t>
            </a:r>
          </a:p>
          <a:p>
            <a:pPr algn="just"/>
            <a:r>
              <a:rPr lang="es-MX" sz="1750" dirty="0"/>
              <a:t>  </a:t>
            </a:r>
          </a:p>
          <a:p>
            <a:pPr algn="just"/>
            <a:r>
              <a:rPr lang="es-MX" sz="1750" dirty="0"/>
              <a:t>Si el periodo de ejecución del proyecto es </a:t>
            </a:r>
            <a:r>
              <a:rPr lang="es-MX" sz="1750" b="1" dirty="0"/>
              <a:t>menor o igual a 6 (seis) meses, no aplicará   la   presentación   del   reporte   de   avance   semestral,   </a:t>
            </a:r>
            <a:r>
              <a:rPr lang="es-MX" sz="1750" dirty="0"/>
              <a:t>debiéndose presentar únicamente el reporte </a:t>
            </a:r>
            <a:r>
              <a:rPr lang="es-MX" sz="1750" dirty="0" smtClean="0"/>
              <a:t>final.</a:t>
            </a:r>
            <a:endParaRPr lang="es-MX" sz="1750" dirty="0"/>
          </a:p>
          <a:p>
            <a:pPr algn="just"/>
            <a:r>
              <a:rPr lang="es-MX" sz="1750" dirty="0"/>
              <a:t> </a:t>
            </a:r>
          </a:p>
          <a:p>
            <a:pPr algn="just"/>
            <a:r>
              <a:rPr lang="es-MX" sz="1750" b="1" dirty="0" smtClean="0"/>
              <a:t>De </a:t>
            </a:r>
            <a:r>
              <a:rPr lang="es-MX" sz="1750" b="1" dirty="0"/>
              <a:t>preferencia no deberá generarse otro reporte hasta la revisión del primero, </a:t>
            </a:r>
            <a:r>
              <a:rPr lang="es-MX" sz="1750" dirty="0"/>
              <a:t>y así sucesivamente, de acuerdo al número de reportes que sean necesarios entregar durante la ejecución del </a:t>
            </a:r>
            <a:r>
              <a:rPr lang="es-MX" sz="1750" dirty="0" smtClean="0"/>
              <a:t>proyecto.</a:t>
            </a:r>
            <a:endParaRPr lang="es-MX" sz="1750" dirty="0"/>
          </a:p>
        </p:txBody>
      </p:sp>
      <p:sp>
        <p:nvSpPr>
          <p:cNvPr id="8" name="7 Rectángulo"/>
          <p:cNvSpPr/>
          <p:nvPr/>
        </p:nvSpPr>
        <p:spPr>
          <a:xfrm>
            <a:off x="611560" y="5752314"/>
            <a:ext cx="8316416" cy="523220"/>
          </a:xfrm>
          <a:prstGeom prst="rect">
            <a:avLst/>
          </a:prstGeom>
        </p:spPr>
        <p:txBody>
          <a:bodyPr wrap="square">
            <a:spAutoFit/>
          </a:bodyPr>
          <a:lstStyle/>
          <a:p>
            <a:pPr algn="r"/>
            <a:r>
              <a:rPr lang="es-MX" sz="1400" b="1" dirty="0" smtClean="0">
                <a:solidFill>
                  <a:schemeClr val="accent5">
                    <a:lumMod val="50000"/>
                  </a:schemeClr>
                </a:solidFill>
              </a:rPr>
              <a:t>	ROP </a:t>
            </a:r>
            <a:r>
              <a:rPr lang="es-MX" sz="1400" b="1" dirty="0">
                <a:solidFill>
                  <a:schemeClr val="accent5">
                    <a:lumMod val="50000"/>
                  </a:schemeClr>
                </a:solidFill>
              </a:rPr>
              <a:t>,</a:t>
            </a:r>
            <a:r>
              <a:rPr lang="es-MX" sz="1400" b="1" dirty="0" smtClean="0">
                <a:solidFill>
                  <a:schemeClr val="accent5">
                    <a:lumMod val="50000"/>
                  </a:schemeClr>
                </a:solidFill>
              </a:rPr>
              <a:t>Objetivos y definiciones, Punto 3</a:t>
            </a:r>
          </a:p>
          <a:p>
            <a:pPr algn="r"/>
            <a:r>
              <a:rPr lang="es-MX" sz="1400" b="1" dirty="0" smtClean="0">
                <a:solidFill>
                  <a:schemeClr val="accent5">
                    <a:lumMod val="50000"/>
                  </a:schemeClr>
                </a:solidFill>
              </a:rPr>
              <a:t>XXXVII </a:t>
            </a:r>
            <a:r>
              <a:rPr lang="es-MX" sz="1400" b="1" dirty="0">
                <a:solidFill>
                  <a:schemeClr val="accent5">
                    <a:lumMod val="50000"/>
                  </a:schemeClr>
                </a:solidFill>
              </a:rPr>
              <a:t>Y XXXVIII</a:t>
            </a:r>
          </a:p>
        </p:txBody>
      </p:sp>
      <p:sp>
        <p:nvSpPr>
          <p:cNvPr id="9" name="8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2"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sp>
        <p:nvSpPr>
          <p:cNvPr id="13" name="12 Rectángulo"/>
          <p:cNvSpPr/>
          <p:nvPr/>
        </p:nvSpPr>
        <p:spPr>
          <a:xfrm>
            <a:off x="323528" y="44624"/>
            <a:ext cx="5050610" cy="1384995"/>
          </a:xfrm>
          <a:prstGeom prst="rect">
            <a:avLst/>
          </a:prstGeom>
        </p:spPr>
        <p:txBody>
          <a:bodyPr wrap="square">
            <a:spAutoFit/>
          </a:bodyPr>
          <a:lstStyle/>
          <a:p>
            <a:r>
              <a:rPr lang="es-MX" sz="2800" b="1" dirty="0">
                <a:solidFill>
                  <a:schemeClr val="accent5">
                    <a:lumMod val="50000"/>
                  </a:schemeClr>
                </a:solidFill>
                <a:latin typeface="+mj-lt"/>
              </a:rPr>
              <a:t>Criterios de </a:t>
            </a:r>
            <a:r>
              <a:rPr lang="es-MX" sz="2800" b="1" dirty="0" smtClean="0">
                <a:solidFill>
                  <a:schemeClr val="accent5">
                    <a:lumMod val="50000"/>
                  </a:schemeClr>
                </a:solidFill>
                <a:latin typeface="+mj-lt"/>
              </a:rPr>
              <a:t>revisión</a:t>
            </a:r>
          </a:p>
          <a:p>
            <a:r>
              <a:rPr lang="es-MX" sz="2800" b="1" dirty="0" smtClean="0">
                <a:solidFill>
                  <a:schemeClr val="accent5">
                    <a:lumMod val="50000"/>
                  </a:schemeClr>
                </a:solidFill>
                <a:latin typeface="+mj-lt"/>
              </a:rPr>
              <a:t>de </a:t>
            </a:r>
            <a:r>
              <a:rPr lang="es-MX" sz="2800" b="1" dirty="0">
                <a:solidFill>
                  <a:schemeClr val="accent5">
                    <a:lumMod val="50000"/>
                  </a:schemeClr>
                </a:solidFill>
                <a:latin typeface="+mj-lt"/>
              </a:rPr>
              <a:t>reportes</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cxnSp>
        <p:nvCxnSpPr>
          <p:cNvPr id="14" name="13 Conector recto"/>
          <p:cNvCxnSpPr/>
          <p:nvPr/>
        </p:nvCxnSpPr>
        <p:spPr>
          <a:xfrm>
            <a:off x="0" y="996985"/>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196839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039" y="862932"/>
            <a:ext cx="4788024" cy="547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9063" y="936176"/>
            <a:ext cx="3873417" cy="525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2" name="0 Imagen"/>
          <p:cNvPicPr/>
          <p:nvPr/>
        </p:nvPicPr>
        <p:blipFill>
          <a:blip r:embed="rId5"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13" name="12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4" name="13 Rectángulo"/>
          <p:cNvSpPr/>
          <p:nvPr/>
        </p:nvSpPr>
        <p:spPr>
          <a:xfrm>
            <a:off x="123602" y="245715"/>
            <a:ext cx="5050610" cy="954107"/>
          </a:xfrm>
          <a:prstGeom prst="rect">
            <a:avLst/>
          </a:prstGeom>
        </p:spPr>
        <p:txBody>
          <a:bodyPr wrap="square">
            <a:spAutoFit/>
          </a:bodyPr>
          <a:lstStyle/>
          <a:p>
            <a:r>
              <a:rPr lang="es-MX" sz="2800" b="1" dirty="0" smtClean="0">
                <a:solidFill>
                  <a:schemeClr val="accent5">
                    <a:lumMod val="50000"/>
                  </a:schemeClr>
                </a:solidFill>
                <a:latin typeface="+mj-lt"/>
              </a:rPr>
              <a:t>Normas y modelos de calidad </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15" name="14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8766771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92364" y="1025976"/>
            <a:ext cx="4479635" cy="4278094"/>
          </a:xfrm>
          <a:prstGeom prst="rect">
            <a:avLst/>
          </a:prstGeom>
        </p:spPr>
        <p:txBody>
          <a:bodyPr wrap="square">
            <a:spAutoFit/>
          </a:bodyPr>
          <a:lstStyle/>
          <a:p>
            <a:pPr algn="just"/>
            <a:endParaRPr lang="es-MX" sz="1600" b="1" dirty="0" smtClean="0">
              <a:solidFill>
                <a:srgbClr val="006666"/>
              </a:solidFill>
            </a:endParaRPr>
          </a:p>
          <a:p>
            <a:pPr algn="just"/>
            <a:endParaRPr lang="es-MX" sz="1600" b="1" dirty="0">
              <a:solidFill>
                <a:srgbClr val="006666"/>
              </a:solidFill>
            </a:endParaRPr>
          </a:p>
          <a:p>
            <a:r>
              <a:rPr lang="es-MX" sz="2000" b="1" dirty="0" smtClean="0">
                <a:solidFill>
                  <a:srgbClr val="006666"/>
                </a:solidFill>
              </a:rPr>
              <a:t>Adopción </a:t>
            </a:r>
            <a:r>
              <a:rPr lang="es-MX" sz="2000" b="1" dirty="0">
                <a:solidFill>
                  <a:srgbClr val="006666"/>
                </a:solidFill>
              </a:rPr>
              <a:t>de productos de software / </a:t>
            </a:r>
            <a:r>
              <a:rPr lang="es-MX" sz="2000" b="1" dirty="0" smtClean="0">
                <a:solidFill>
                  <a:srgbClr val="006666"/>
                </a:solidFill>
              </a:rPr>
              <a:t>Adopción de </a:t>
            </a:r>
            <a:r>
              <a:rPr lang="es-MX" sz="2000" b="1" dirty="0">
                <a:solidFill>
                  <a:srgbClr val="006666"/>
                </a:solidFill>
              </a:rPr>
              <a:t>servicios de TI / </a:t>
            </a:r>
            <a:r>
              <a:rPr lang="es-MX" sz="2000" b="1" dirty="0" smtClean="0">
                <a:solidFill>
                  <a:srgbClr val="006666"/>
                </a:solidFill>
              </a:rPr>
              <a:t>Adopción de </a:t>
            </a:r>
            <a:r>
              <a:rPr lang="es-MX" sz="2000" b="1" dirty="0">
                <a:solidFill>
                  <a:srgbClr val="006666"/>
                </a:solidFill>
              </a:rPr>
              <a:t>procesos de negocio y/o atención de clientes basados en TI</a:t>
            </a:r>
            <a:endParaRPr lang="es-MX" sz="2000" dirty="0">
              <a:solidFill>
                <a:srgbClr val="006666"/>
              </a:solidFill>
            </a:endParaRPr>
          </a:p>
          <a:p>
            <a:pPr algn="just"/>
            <a:r>
              <a:rPr lang="es-MX" sz="1600" dirty="0"/>
              <a:t>  </a:t>
            </a:r>
          </a:p>
          <a:p>
            <a:pPr algn="just"/>
            <a:r>
              <a:rPr lang="es-MX" sz="1600" dirty="0"/>
              <a:t> </a:t>
            </a:r>
          </a:p>
          <a:p>
            <a:pPr algn="just"/>
            <a:r>
              <a:rPr lang="es-MX" sz="1600" dirty="0"/>
              <a:t>1) Copia del </a:t>
            </a:r>
            <a:r>
              <a:rPr lang="es-MX" sz="1600" dirty="0" smtClean="0"/>
              <a:t>contrato.</a:t>
            </a:r>
            <a:endParaRPr lang="es-MX" sz="1600" dirty="0"/>
          </a:p>
          <a:p>
            <a:pPr algn="just"/>
            <a:r>
              <a:rPr lang="es-MX" sz="1600" dirty="0"/>
              <a:t>2) Carta de liberación por parte del </a:t>
            </a:r>
            <a:r>
              <a:rPr lang="es-MX" sz="1600" dirty="0" smtClean="0"/>
              <a:t>proveedor.</a:t>
            </a:r>
            <a:endParaRPr lang="es-MX" sz="1600" dirty="0"/>
          </a:p>
          <a:p>
            <a:pPr algn="just"/>
            <a:r>
              <a:rPr lang="es-MX" sz="1600" dirty="0"/>
              <a:t>3) Carta de satisfacción por parte del usuario de </a:t>
            </a:r>
            <a:r>
              <a:rPr lang="es-MX" sz="1600" dirty="0" smtClean="0"/>
              <a:t>TI.</a:t>
            </a:r>
            <a:endParaRPr lang="es-MX" sz="1600" dirty="0"/>
          </a:p>
          <a:p>
            <a:pPr algn="just"/>
            <a:r>
              <a:rPr lang="es-MX" sz="1600" dirty="0"/>
              <a:t>4) Evaluación del desempeño del </a:t>
            </a:r>
            <a:r>
              <a:rPr lang="es-MX" sz="1600" dirty="0" smtClean="0"/>
              <a:t>proveedor.</a:t>
            </a:r>
            <a:endParaRPr lang="es-MX" sz="1600" dirty="0"/>
          </a:p>
          <a:p>
            <a:pPr algn="just"/>
            <a:r>
              <a:rPr lang="es-MX" sz="1600" dirty="0"/>
              <a:t>5) Reporte de visita de verificación por el OP o la Secretaría sobre </a:t>
            </a:r>
            <a:r>
              <a:rPr lang="es-MX" sz="1600" dirty="0" smtClean="0"/>
              <a:t>el funcionamiento </a:t>
            </a:r>
            <a:r>
              <a:rPr lang="es-MX" sz="1600" dirty="0"/>
              <a:t>de la solución en las instalaciones del Usuario de </a:t>
            </a:r>
            <a:r>
              <a:rPr lang="es-MX" sz="1600" dirty="0" smtClean="0"/>
              <a:t>TI. </a:t>
            </a:r>
            <a:endParaRPr lang="es-MX" sz="1600" dirty="0"/>
          </a:p>
          <a:p>
            <a:pPr algn="just"/>
            <a:endParaRPr lang="es-MX" sz="1600" dirty="0" smtClean="0"/>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 name="0 Imagen"/>
          <p:cNvPicPr/>
          <p:nvPr/>
        </p:nvPicPr>
        <p:blipFill>
          <a:blip r:embed="rId3"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14" name="13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5" name="14 Rectángulo"/>
          <p:cNvSpPr/>
          <p:nvPr/>
        </p:nvSpPr>
        <p:spPr>
          <a:xfrm>
            <a:off x="123602" y="245715"/>
            <a:ext cx="5050610" cy="954107"/>
          </a:xfrm>
          <a:prstGeom prst="rect">
            <a:avLst/>
          </a:prstGeom>
        </p:spPr>
        <p:txBody>
          <a:bodyPr wrap="square">
            <a:spAutoFit/>
          </a:bodyPr>
          <a:lstStyle/>
          <a:p>
            <a:r>
              <a:rPr lang="es-MX" sz="2800" b="1" dirty="0" smtClean="0">
                <a:solidFill>
                  <a:schemeClr val="accent5">
                    <a:lumMod val="50000"/>
                  </a:schemeClr>
                </a:solidFill>
                <a:latin typeface="+mj-lt"/>
              </a:rPr>
              <a:t>Adopción y producción de TI</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16" name="15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5611" y="1164595"/>
            <a:ext cx="3951905" cy="224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7328" y="3411245"/>
            <a:ext cx="4248472" cy="270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0802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308529" y="1073725"/>
            <a:ext cx="3960440" cy="5386090"/>
          </a:xfrm>
          <a:prstGeom prst="rect">
            <a:avLst/>
          </a:prstGeom>
        </p:spPr>
        <p:txBody>
          <a:bodyPr wrap="square">
            <a:spAutoFit/>
          </a:bodyPr>
          <a:lstStyle/>
          <a:p>
            <a:pPr algn="just"/>
            <a:r>
              <a:rPr lang="es-MX" sz="2000" b="1" dirty="0" smtClean="0">
                <a:solidFill>
                  <a:srgbClr val="006666"/>
                </a:solidFill>
              </a:rPr>
              <a:t>Visita de inspección</a:t>
            </a:r>
            <a:endParaRPr lang="es-MX" sz="2000" dirty="0">
              <a:solidFill>
                <a:srgbClr val="006666"/>
              </a:solidFill>
            </a:endParaRPr>
          </a:p>
          <a:p>
            <a:pPr algn="just"/>
            <a:r>
              <a:rPr lang="es-MX" dirty="0"/>
              <a:t>  </a:t>
            </a:r>
          </a:p>
          <a:p>
            <a:pPr algn="just"/>
            <a:r>
              <a:rPr lang="es-MX" sz="1400" dirty="0"/>
              <a:t> </a:t>
            </a:r>
            <a:r>
              <a:rPr lang="es-MX" sz="1400" dirty="0" smtClean="0"/>
              <a:t>”</a:t>
            </a:r>
            <a:r>
              <a:rPr lang="es-MX" sz="1400" b="1" i="1" dirty="0" smtClean="0"/>
              <a:t>Reporte </a:t>
            </a:r>
            <a:r>
              <a:rPr lang="es-MX" sz="1400" b="1" i="1" dirty="0"/>
              <a:t>de visita de verificación por el OP o la SE sobre el funcionamiento de</a:t>
            </a:r>
            <a:endParaRPr lang="es-MX" sz="1400" dirty="0"/>
          </a:p>
          <a:p>
            <a:pPr algn="just"/>
            <a:r>
              <a:rPr lang="es-MX" sz="1400" b="1" i="1" dirty="0"/>
              <a:t>la solución en las instalaciones del usuario de TI”</a:t>
            </a:r>
            <a:endParaRPr lang="es-MX" sz="1400" dirty="0"/>
          </a:p>
          <a:p>
            <a:pPr algn="just"/>
            <a:r>
              <a:rPr lang="es-MX" sz="1400" dirty="0"/>
              <a:t> </a:t>
            </a:r>
          </a:p>
          <a:p>
            <a:pPr algn="just"/>
            <a:r>
              <a:rPr lang="es-MX" sz="1400" dirty="0" smtClean="0"/>
              <a:t>El   </a:t>
            </a:r>
            <a:r>
              <a:rPr lang="es-MX" sz="1400" dirty="0"/>
              <a:t>Organismo  Promotor  o   la   Instancia  Ejecutora  realizarán  la   visita   de supervisión en  las  instalaciones de  la  empresa  beneficiaria (en  el  domicilio marcado en la solicitud de apoyo</a:t>
            </a:r>
            <a:r>
              <a:rPr lang="es-MX" sz="1400" u="heavy" dirty="0"/>
              <a:t>), con la finalidad de verificar que el desarrollo</a:t>
            </a:r>
            <a:r>
              <a:rPr lang="es-MX" sz="1400" dirty="0"/>
              <a:t> </a:t>
            </a:r>
            <a:r>
              <a:rPr lang="es-MX" sz="1400" u="heavy" dirty="0"/>
              <a:t>se haya realizado al 100%, se encuentre instalado y en uso, cumpliendo las</a:t>
            </a:r>
            <a:r>
              <a:rPr lang="es-MX" sz="1400" dirty="0"/>
              <a:t> </a:t>
            </a:r>
            <a:r>
              <a:rPr lang="es-MX" sz="1400" u="heavy" dirty="0"/>
              <a:t>características señaladas en la (s) cotizaciones presentadas.</a:t>
            </a:r>
            <a:endParaRPr lang="es-MX" sz="1400" dirty="0"/>
          </a:p>
          <a:p>
            <a:pPr algn="just"/>
            <a:r>
              <a:rPr lang="es-MX" sz="1400" dirty="0"/>
              <a:t>  </a:t>
            </a:r>
          </a:p>
          <a:p>
            <a:pPr algn="just"/>
            <a:r>
              <a:rPr lang="es-MX" sz="1400" dirty="0"/>
              <a:t>Asimismo, se levantará un reporte de la información observada, la cual deberá ser firmada por el beneficiario y el organismo que realice la visita. En caso de faltantes o inconsistencias se tomará nota de los mismos.</a:t>
            </a:r>
          </a:p>
          <a:p>
            <a:pPr algn="just"/>
            <a:r>
              <a:rPr lang="es-MX" sz="900" dirty="0"/>
              <a:t>  </a:t>
            </a:r>
          </a:p>
          <a:p>
            <a:pPr algn="just"/>
            <a:r>
              <a:rPr lang="es-MX" sz="1400" dirty="0"/>
              <a:t>Dicho documento deberá adjuntarse al reporte final para dar cumplimiento a los entregables</a:t>
            </a:r>
          </a:p>
          <a:p>
            <a:pPr algn="just"/>
            <a:endParaRPr lang="es-MX" sz="1400" dirty="0" smtClean="0"/>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 name="0 Imagen"/>
          <p:cNvPicPr/>
          <p:nvPr/>
        </p:nvPicPr>
        <p:blipFill>
          <a:blip r:embed="rId3"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14" name="13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6" name="15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16 Rectángulo"/>
          <p:cNvSpPr/>
          <p:nvPr/>
        </p:nvSpPr>
        <p:spPr>
          <a:xfrm>
            <a:off x="123602" y="245715"/>
            <a:ext cx="5050610" cy="954107"/>
          </a:xfrm>
          <a:prstGeom prst="rect">
            <a:avLst/>
          </a:prstGeom>
        </p:spPr>
        <p:txBody>
          <a:bodyPr wrap="square">
            <a:spAutoFit/>
          </a:bodyPr>
          <a:lstStyle/>
          <a:p>
            <a:r>
              <a:rPr lang="es-MX" sz="2800" b="1" dirty="0" smtClean="0">
                <a:solidFill>
                  <a:schemeClr val="accent5">
                    <a:lumMod val="50000"/>
                  </a:schemeClr>
                </a:solidFill>
                <a:latin typeface="+mj-lt"/>
              </a:rPr>
              <a:t>Adopción y producción de TI</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pic>
        <p:nvPicPr>
          <p:cNvPr id="1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56525"/>
            <a:ext cx="4176464" cy="482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71440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8" name="0 Imagen"/>
          <p:cNvPicPr/>
          <p:nvPr/>
        </p:nvPicPr>
        <p:blipFill>
          <a:blip r:embed="rId3"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19" name="18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20" name="19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1" name="20 Rectángulo"/>
          <p:cNvSpPr/>
          <p:nvPr/>
        </p:nvSpPr>
        <p:spPr>
          <a:xfrm>
            <a:off x="123602" y="245715"/>
            <a:ext cx="5050610" cy="954107"/>
          </a:xfrm>
          <a:prstGeom prst="rect">
            <a:avLst/>
          </a:prstGeom>
        </p:spPr>
        <p:txBody>
          <a:bodyPr wrap="square">
            <a:spAutoFit/>
          </a:bodyPr>
          <a:lstStyle/>
          <a:p>
            <a:r>
              <a:rPr lang="es-MX" sz="2800" b="1" dirty="0" smtClean="0">
                <a:solidFill>
                  <a:schemeClr val="accent5">
                    <a:lumMod val="50000"/>
                  </a:schemeClr>
                </a:solidFill>
                <a:latin typeface="+mj-lt"/>
              </a:rPr>
              <a:t>Innovación </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10" name="9 Rectángulo"/>
          <p:cNvSpPr/>
          <p:nvPr/>
        </p:nvSpPr>
        <p:spPr>
          <a:xfrm>
            <a:off x="323404" y="1199822"/>
            <a:ext cx="8301402" cy="4524315"/>
          </a:xfrm>
          <a:prstGeom prst="rect">
            <a:avLst/>
          </a:prstGeom>
        </p:spPr>
        <p:txBody>
          <a:bodyPr wrap="square">
            <a:spAutoFit/>
          </a:bodyPr>
          <a:lstStyle/>
          <a:p>
            <a:pPr algn="just"/>
            <a:r>
              <a:rPr lang="es-MX" sz="1600" b="1" dirty="0">
                <a:solidFill>
                  <a:srgbClr val="006666"/>
                </a:solidFill>
              </a:rPr>
              <a:t>Adquisición y/o pago </a:t>
            </a:r>
            <a:r>
              <a:rPr lang="es-MX" sz="1600" b="1" dirty="0" smtClean="0">
                <a:solidFill>
                  <a:srgbClr val="006666"/>
                </a:solidFill>
              </a:rPr>
              <a:t>de regalías </a:t>
            </a:r>
            <a:r>
              <a:rPr lang="es-MX" sz="1600" b="1" dirty="0">
                <a:solidFill>
                  <a:srgbClr val="006666"/>
                </a:solidFill>
              </a:rPr>
              <a:t>y/o licencias </a:t>
            </a:r>
            <a:r>
              <a:rPr lang="es-MX" sz="1600" b="1" dirty="0" smtClean="0">
                <a:solidFill>
                  <a:srgbClr val="006666"/>
                </a:solidFill>
              </a:rPr>
              <a:t>por tecnología</a:t>
            </a:r>
            <a:r>
              <a:rPr lang="es-MX" sz="1600" b="1" dirty="0">
                <a:solidFill>
                  <a:srgbClr val="006666"/>
                </a:solidFill>
              </a:rPr>
              <a:t>.</a:t>
            </a:r>
            <a:endParaRPr lang="es-MX" sz="1600" dirty="0">
              <a:solidFill>
                <a:srgbClr val="006666"/>
              </a:solidFill>
            </a:endParaRPr>
          </a:p>
          <a:p>
            <a:pPr marL="285750" indent="-285750" algn="just">
              <a:buFont typeface="Wingdings" panose="05000000000000000000" pitchFamily="2" charset="2"/>
              <a:buChar char="ü"/>
            </a:pPr>
            <a:r>
              <a:rPr lang="es-MX" sz="1600" dirty="0"/>
              <a:t>Reporte de adquisición firmado  por el proveedor correspondiente.  </a:t>
            </a:r>
            <a:endParaRPr lang="es-MX" sz="1600" dirty="0" smtClean="0"/>
          </a:p>
          <a:p>
            <a:pPr marL="285750" indent="-285750" algn="just">
              <a:buFont typeface="Wingdings" panose="05000000000000000000" pitchFamily="2" charset="2"/>
              <a:buChar char="ü"/>
            </a:pPr>
            <a:r>
              <a:rPr lang="es-MX" sz="1600" dirty="0" smtClean="0"/>
              <a:t>Copia </a:t>
            </a:r>
            <a:r>
              <a:rPr lang="es-MX" sz="1600" dirty="0"/>
              <a:t>de Licencia o regalía adquirida, o en su caso contrato</a:t>
            </a:r>
            <a:r>
              <a:rPr lang="es-MX" sz="1600" dirty="0" smtClean="0"/>
              <a:t>. </a:t>
            </a:r>
          </a:p>
          <a:p>
            <a:pPr algn="just"/>
            <a:endParaRPr lang="es-MX" sz="1600" dirty="0"/>
          </a:p>
          <a:p>
            <a:pPr algn="just"/>
            <a:r>
              <a:rPr lang="es-MX" sz="1600" b="1" dirty="0">
                <a:solidFill>
                  <a:srgbClr val="006666"/>
                </a:solidFill>
              </a:rPr>
              <a:t>Investigación científica aplicada, para la adquisición  de nuevos </a:t>
            </a:r>
            <a:r>
              <a:rPr lang="es-MX" sz="1600" b="1" dirty="0" smtClean="0">
                <a:solidFill>
                  <a:srgbClr val="006666"/>
                </a:solidFill>
              </a:rPr>
              <a:t>conocimientos, dirigida </a:t>
            </a:r>
            <a:r>
              <a:rPr lang="es-MX" sz="1600" b="1" dirty="0">
                <a:solidFill>
                  <a:srgbClr val="006666"/>
                </a:solidFill>
              </a:rPr>
              <a:t>hacia un objetivo o fin práctico, que responda a una necesidad específica</a:t>
            </a:r>
            <a:r>
              <a:rPr lang="es-MX" sz="1600" b="1" dirty="0" smtClean="0"/>
              <a:t>.</a:t>
            </a:r>
          </a:p>
          <a:p>
            <a:pPr marL="285750" indent="-285750" algn="just">
              <a:buFont typeface="Wingdings" panose="05000000000000000000" pitchFamily="2" charset="2"/>
              <a:buChar char="ü"/>
            </a:pPr>
            <a:r>
              <a:rPr lang="es-MX" sz="1600" dirty="0" smtClean="0"/>
              <a:t>Plan </a:t>
            </a:r>
            <a:r>
              <a:rPr lang="es-MX" sz="1600" dirty="0"/>
              <a:t>del proyecto. </a:t>
            </a:r>
            <a:endParaRPr lang="es-MX" sz="1600" dirty="0" smtClean="0"/>
          </a:p>
          <a:p>
            <a:pPr marL="285750" indent="-285750" algn="just">
              <a:buFont typeface="Wingdings" panose="05000000000000000000" pitchFamily="2" charset="2"/>
              <a:buChar char="ü"/>
            </a:pPr>
            <a:r>
              <a:rPr lang="es-MX" sz="1600" dirty="0" smtClean="0"/>
              <a:t>Resultados </a:t>
            </a:r>
            <a:r>
              <a:rPr lang="es-MX" sz="1600" dirty="0"/>
              <a:t>completos de la investigación realizada firmada por el proveedor.</a:t>
            </a:r>
          </a:p>
          <a:p>
            <a:pPr algn="just"/>
            <a:endParaRPr lang="es-MX" sz="1600" b="1" dirty="0" smtClean="0"/>
          </a:p>
          <a:p>
            <a:pPr algn="just"/>
            <a:r>
              <a:rPr lang="es-MX" sz="1600" b="1" dirty="0" smtClean="0">
                <a:solidFill>
                  <a:srgbClr val="006666"/>
                </a:solidFill>
              </a:rPr>
              <a:t>Gastos </a:t>
            </a:r>
            <a:r>
              <a:rPr lang="es-MX" sz="1600" b="1" dirty="0">
                <a:solidFill>
                  <a:srgbClr val="006666"/>
                </a:solidFill>
              </a:rPr>
              <a:t>asociados a la transferencia tecnológica</a:t>
            </a:r>
            <a:r>
              <a:rPr lang="es-MX" sz="1600" b="1" dirty="0" smtClean="0">
                <a:solidFill>
                  <a:srgbClr val="006666"/>
                </a:solidFill>
              </a:rPr>
              <a:t>.</a:t>
            </a:r>
          </a:p>
          <a:p>
            <a:pPr marL="285750" indent="-285750" algn="just">
              <a:buFont typeface="Wingdings" panose="05000000000000000000" pitchFamily="2" charset="2"/>
              <a:buChar char="ü"/>
            </a:pPr>
            <a:r>
              <a:rPr lang="es-MX" sz="1600" dirty="0" smtClean="0"/>
              <a:t>Plan </a:t>
            </a:r>
            <a:r>
              <a:rPr lang="es-MX" sz="1600" dirty="0"/>
              <a:t>de proyecto. </a:t>
            </a:r>
            <a:endParaRPr lang="es-MX" sz="1600" dirty="0" smtClean="0"/>
          </a:p>
          <a:p>
            <a:pPr marL="285750" indent="-285750" algn="just">
              <a:buFont typeface="Wingdings" panose="05000000000000000000" pitchFamily="2" charset="2"/>
              <a:buChar char="ü"/>
            </a:pPr>
            <a:r>
              <a:rPr lang="es-MX" sz="1600" dirty="0" smtClean="0"/>
              <a:t>Reporte </a:t>
            </a:r>
            <a:r>
              <a:rPr lang="es-MX" sz="1600" dirty="0"/>
              <a:t>de resultados. </a:t>
            </a:r>
            <a:endParaRPr lang="es-MX" sz="1600" dirty="0" smtClean="0"/>
          </a:p>
          <a:p>
            <a:pPr marL="285750" indent="-285750" algn="just">
              <a:buFont typeface="Wingdings" panose="05000000000000000000" pitchFamily="2" charset="2"/>
              <a:buChar char="ü"/>
            </a:pPr>
            <a:r>
              <a:rPr lang="es-MX" sz="1600" dirty="0" smtClean="0"/>
              <a:t>Memoria </a:t>
            </a:r>
            <a:r>
              <a:rPr lang="es-MX" sz="1600" dirty="0"/>
              <a:t>fotográfica</a:t>
            </a:r>
          </a:p>
          <a:p>
            <a:pPr algn="just"/>
            <a:endParaRPr lang="es-MX" sz="1600" b="1" dirty="0" smtClean="0"/>
          </a:p>
          <a:p>
            <a:pPr algn="just"/>
            <a:r>
              <a:rPr lang="es-MX" sz="1600" b="1" dirty="0" smtClean="0">
                <a:solidFill>
                  <a:srgbClr val="006666"/>
                </a:solidFill>
              </a:rPr>
              <a:t>Adaptación</a:t>
            </a:r>
            <a:r>
              <a:rPr lang="es-MX" sz="1600" b="1" dirty="0">
                <a:solidFill>
                  <a:srgbClr val="006666"/>
                </a:solidFill>
              </a:rPr>
              <a:t>, regionalización pruebas de las soluciones</a:t>
            </a:r>
            <a:r>
              <a:rPr lang="es-MX" sz="1600" b="1" dirty="0" smtClean="0">
                <a:solidFill>
                  <a:srgbClr val="006666"/>
                </a:solidFill>
              </a:rPr>
              <a:t>.</a:t>
            </a:r>
          </a:p>
          <a:p>
            <a:pPr marL="285750" indent="-285750" algn="just">
              <a:buFont typeface="Wingdings" panose="05000000000000000000" pitchFamily="2" charset="2"/>
              <a:buChar char="ü"/>
            </a:pPr>
            <a:r>
              <a:rPr lang="es-MX" sz="1600" dirty="0" smtClean="0"/>
              <a:t>Plan </a:t>
            </a:r>
            <a:r>
              <a:rPr lang="es-MX" sz="1600" dirty="0"/>
              <a:t>del proyecto. </a:t>
            </a:r>
            <a:endParaRPr lang="es-MX" sz="1600" dirty="0" smtClean="0"/>
          </a:p>
          <a:p>
            <a:pPr marL="285750" indent="-285750" algn="just">
              <a:buFont typeface="Wingdings" panose="05000000000000000000" pitchFamily="2" charset="2"/>
              <a:buChar char="ü"/>
            </a:pPr>
            <a:r>
              <a:rPr lang="es-MX" sz="1600" dirty="0" smtClean="0"/>
              <a:t>Reporte </a:t>
            </a:r>
            <a:r>
              <a:rPr lang="es-MX" sz="1600" dirty="0"/>
              <a:t>de resultados. </a:t>
            </a:r>
            <a:endParaRPr lang="es-MX" sz="1600" dirty="0" smtClean="0"/>
          </a:p>
          <a:p>
            <a:pPr marL="285750" indent="-285750" algn="just">
              <a:buFont typeface="Wingdings" panose="05000000000000000000" pitchFamily="2" charset="2"/>
              <a:buChar char="ü"/>
            </a:pPr>
            <a:r>
              <a:rPr lang="es-MX" sz="1600" dirty="0" smtClean="0"/>
              <a:t>Resultados</a:t>
            </a:r>
          </a:p>
        </p:txBody>
      </p:sp>
    </p:spTree>
    <p:extLst>
      <p:ext uri="{BB962C8B-B14F-4D97-AF65-F5344CB8AC3E}">
        <p14:creationId xmlns:p14="http://schemas.microsoft.com/office/powerpoint/2010/main" val="15181066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8" name="0 Imagen"/>
          <p:cNvPicPr/>
          <p:nvPr/>
        </p:nvPicPr>
        <p:blipFill>
          <a:blip r:embed="rId3"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19" name="18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20" name="19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1" name="20 Rectángulo"/>
          <p:cNvSpPr/>
          <p:nvPr/>
        </p:nvSpPr>
        <p:spPr>
          <a:xfrm>
            <a:off x="123602" y="245715"/>
            <a:ext cx="5050610" cy="954107"/>
          </a:xfrm>
          <a:prstGeom prst="rect">
            <a:avLst/>
          </a:prstGeom>
        </p:spPr>
        <p:txBody>
          <a:bodyPr wrap="square">
            <a:spAutoFit/>
          </a:bodyPr>
          <a:lstStyle/>
          <a:p>
            <a:r>
              <a:rPr lang="es-MX" sz="2800" b="1" dirty="0" smtClean="0">
                <a:solidFill>
                  <a:schemeClr val="accent5">
                    <a:lumMod val="50000"/>
                  </a:schemeClr>
                </a:solidFill>
                <a:latin typeface="+mj-lt"/>
              </a:rPr>
              <a:t>Innovación </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sp>
        <p:nvSpPr>
          <p:cNvPr id="10" name="9 Rectángulo"/>
          <p:cNvSpPr/>
          <p:nvPr/>
        </p:nvSpPr>
        <p:spPr>
          <a:xfrm>
            <a:off x="243527" y="1170616"/>
            <a:ext cx="8301402" cy="3939540"/>
          </a:xfrm>
          <a:prstGeom prst="rect">
            <a:avLst/>
          </a:prstGeom>
        </p:spPr>
        <p:txBody>
          <a:bodyPr wrap="square">
            <a:spAutoFit/>
          </a:bodyPr>
          <a:lstStyle/>
          <a:p>
            <a:pPr algn="just"/>
            <a:endParaRPr lang="es-MX" b="1" dirty="0" smtClean="0"/>
          </a:p>
          <a:p>
            <a:pPr algn="just"/>
            <a:r>
              <a:rPr lang="es-MX" b="1" dirty="0" smtClean="0">
                <a:solidFill>
                  <a:srgbClr val="006666"/>
                </a:solidFill>
              </a:rPr>
              <a:t>Registro </a:t>
            </a:r>
            <a:r>
              <a:rPr lang="es-MX" b="1" dirty="0">
                <a:solidFill>
                  <a:srgbClr val="006666"/>
                </a:solidFill>
              </a:rPr>
              <a:t>de patentes</a:t>
            </a:r>
            <a:r>
              <a:rPr lang="es-MX" b="1" dirty="0" smtClean="0">
                <a:solidFill>
                  <a:srgbClr val="006666"/>
                </a:solidFill>
              </a:rPr>
              <a:t>.</a:t>
            </a:r>
            <a:endParaRPr lang="es-MX" dirty="0">
              <a:solidFill>
                <a:srgbClr val="006666"/>
              </a:solidFill>
            </a:endParaRPr>
          </a:p>
          <a:p>
            <a:pPr marL="285750" indent="-285750" algn="just">
              <a:buFont typeface="Wingdings" panose="05000000000000000000" pitchFamily="2" charset="2"/>
              <a:buChar char="ü"/>
            </a:pPr>
            <a:r>
              <a:rPr lang="es-MX" dirty="0"/>
              <a:t>Copia del inicio del trámite ante la autoridad competente y en su caso la resolución.</a:t>
            </a:r>
          </a:p>
          <a:p>
            <a:pPr algn="just"/>
            <a:endParaRPr lang="es-MX" b="1" dirty="0" smtClean="0"/>
          </a:p>
          <a:p>
            <a:pPr algn="just"/>
            <a:endParaRPr lang="es-MX" b="1" dirty="0" smtClean="0"/>
          </a:p>
          <a:p>
            <a:pPr algn="just"/>
            <a:r>
              <a:rPr lang="es-MX" b="1" dirty="0" smtClean="0">
                <a:solidFill>
                  <a:srgbClr val="006666"/>
                </a:solidFill>
              </a:rPr>
              <a:t>Marcas </a:t>
            </a:r>
            <a:r>
              <a:rPr lang="es-MX" b="1" dirty="0">
                <a:solidFill>
                  <a:srgbClr val="006666"/>
                </a:solidFill>
              </a:rPr>
              <a:t>y derechos de autor.</a:t>
            </a:r>
            <a:endParaRPr lang="es-MX" dirty="0">
              <a:solidFill>
                <a:srgbClr val="006666"/>
              </a:solidFill>
            </a:endParaRPr>
          </a:p>
          <a:p>
            <a:pPr marL="285750" indent="-285750" algn="just">
              <a:buFont typeface="Wingdings" panose="05000000000000000000" pitchFamily="2" charset="2"/>
              <a:buChar char="ü"/>
            </a:pPr>
            <a:r>
              <a:rPr lang="es-MX" dirty="0"/>
              <a:t>Copia del inicio del trámite. </a:t>
            </a:r>
            <a:endParaRPr lang="es-MX" dirty="0" smtClean="0"/>
          </a:p>
          <a:p>
            <a:pPr marL="285750" indent="-285750" algn="just">
              <a:buFont typeface="Wingdings" panose="05000000000000000000" pitchFamily="2" charset="2"/>
              <a:buChar char="ü"/>
            </a:pPr>
            <a:r>
              <a:rPr lang="es-MX" dirty="0" smtClean="0"/>
              <a:t>Carta </a:t>
            </a:r>
            <a:r>
              <a:rPr lang="es-MX" dirty="0"/>
              <a:t>de resolución del organismo sobre el tramite.</a:t>
            </a:r>
          </a:p>
          <a:p>
            <a:pPr algn="just"/>
            <a:endParaRPr lang="es-MX" b="1" dirty="0" smtClean="0"/>
          </a:p>
          <a:p>
            <a:pPr algn="just"/>
            <a:endParaRPr lang="es-MX" b="1" dirty="0" smtClean="0"/>
          </a:p>
          <a:p>
            <a:pPr algn="just"/>
            <a:r>
              <a:rPr lang="es-MX" b="1" dirty="0" smtClean="0">
                <a:solidFill>
                  <a:srgbClr val="006666"/>
                </a:solidFill>
              </a:rPr>
              <a:t>Servicios </a:t>
            </a:r>
            <a:r>
              <a:rPr lang="es-MX" b="1" dirty="0">
                <a:solidFill>
                  <a:srgbClr val="006666"/>
                </a:solidFill>
              </a:rPr>
              <a:t>legales y administrativos.</a:t>
            </a:r>
            <a:endParaRPr lang="es-MX" dirty="0">
              <a:solidFill>
                <a:srgbClr val="006666"/>
              </a:solidFill>
            </a:endParaRPr>
          </a:p>
          <a:p>
            <a:pPr marL="285750" indent="-285750" algn="just">
              <a:buFont typeface="Wingdings" panose="05000000000000000000" pitchFamily="2" charset="2"/>
              <a:buChar char="ü"/>
            </a:pPr>
            <a:r>
              <a:rPr lang="es-MX" dirty="0"/>
              <a:t>Copia de los contratos. </a:t>
            </a:r>
            <a:endParaRPr lang="es-MX" dirty="0" smtClean="0"/>
          </a:p>
          <a:p>
            <a:pPr marL="285750" indent="-285750" algn="just">
              <a:buFont typeface="Wingdings" panose="05000000000000000000" pitchFamily="2" charset="2"/>
              <a:buChar char="ü"/>
            </a:pPr>
            <a:r>
              <a:rPr lang="es-MX" dirty="0" smtClean="0"/>
              <a:t>Reporte </a:t>
            </a:r>
            <a:r>
              <a:rPr lang="es-MX" dirty="0"/>
              <a:t>de resultados de os servicios legales y administrativos</a:t>
            </a:r>
          </a:p>
          <a:p>
            <a:pPr algn="just"/>
            <a:endParaRPr lang="es-MX" sz="1600" dirty="0" smtClean="0"/>
          </a:p>
        </p:txBody>
      </p:sp>
    </p:spTree>
    <p:extLst>
      <p:ext uri="{BB962C8B-B14F-4D97-AF65-F5344CB8AC3E}">
        <p14:creationId xmlns:p14="http://schemas.microsoft.com/office/powerpoint/2010/main" val="19907088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199132" y="1150761"/>
            <a:ext cx="8517426" cy="4585871"/>
          </a:xfrm>
          <a:prstGeom prst="rect">
            <a:avLst/>
          </a:prstGeom>
        </p:spPr>
        <p:txBody>
          <a:bodyPr wrap="square">
            <a:spAutoFit/>
          </a:bodyPr>
          <a:lstStyle/>
          <a:p>
            <a:pPr algn="just"/>
            <a:r>
              <a:rPr lang="es-MX" sz="2000" b="1" dirty="0" smtClean="0">
                <a:solidFill>
                  <a:schemeClr val="accent5">
                    <a:lumMod val="50000"/>
                  </a:schemeClr>
                </a:solidFill>
              </a:rPr>
              <a:t>Comercialización</a:t>
            </a:r>
            <a:endParaRPr lang="es-MX" sz="2000" b="1" dirty="0">
              <a:solidFill>
                <a:schemeClr val="accent5">
                  <a:lumMod val="50000"/>
                </a:schemeClr>
              </a:solidFill>
            </a:endParaRPr>
          </a:p>
          <a:p>
            <a:pPr algn="just"/>
            <a:r>
              <a:rPr lang="es-MX" sz="900" dirty="0"/>
              <a:t> </a:t>
            </a:r>
          </a:p>
          <a:p>
            <a:pPr algn="just"/>
            <a:r>
              <a:rPr lang="es-MX" b="1" dirty="0" smtClean="0"/>
              <a:t>Servicios </a:t>
            </a:r>
            <a:r>
              <a:rPr lang="es-MX" b="1" dirty="0"/>
              <a:t>de alto valor agregado para la comercialización de productos y servicios de TI y medios creativos digitales.</a:t>
            </a:r>
            <a:endParaRPr lang="es-MX" dirty="0"/>
          </a:p>
          <a:p>
            <a:pPr algn="just"/>
            <a:endParaRPr lang="es-MX" sz="900" dirty="0" smtClean="0"/>
          </a:p>
          <a:p>
            <a:pPr marL="285750" indent="-285750" algn="just">
              <a:buFont typeface="Wingdings" panose="05000000000000000000" pitchFamily="2" charset="2"/>
              <a:buChar char="ü"/>
            </a:pPr>
            <a:r>
              <a:rPr lang="es-MX" dirty="0" smtClean="0"/>
              <a:t>Reporte </a:t>
            </a:r>
            <a:r>
              <a:rPr lang="es-MX" dirty="0"/>
              <a:t>y relación de los servicios prestados. </a:t>
            </a:r>
            <a:endParaRPr lang="es-MX" dirty="0" smtClean="0"/>
          </a:p>
          <a:p>
            <a:pPr marL="285750" indent="-285750" algn="just">
              <a:buFont typeface="Wingdings" panose="05000000000000000000" pitchFamily="2" charset="2"/>
              <a:buChar char="ü"/>
            </a:pPr>
            <a:r>
              <a:rPr lang="es-MX" dirty="0" smtClean="0"/>
              <a:t>Memoria  fotográfica.</a:t>
            </a:r>
            <a:endParaRPr lang="es-MX" dirty="0"/>
          </a:p>
          <a:p>
            <a:pPr algn="just"/>
            <a:r>
              <a:rPr lang="es-MX" dirty="0"/>
              <a:t> </a:t>
            </a:r>
          </a:p>
          <a:p>
            <a:pPr algn="just"/>
            <a:r>
              <a:rPr lang="es-MX" sz="2000" b="1" dirty="0" smtClean="0">
                <a:solidFill>
                  <a:schemeClr val="accent5">
                    <a:lumMod val="50000"/>
                  </a:schemeClr>
                </a:solidFill>
              </a:rPr>
              <a:t>Estudios </a:t>
            </a:r>
            <a:r>
              <a:rPr lang="es-MX" sz="2000" b="1" dirty="0">
                <a:solidFill>
                  <a:schemeClr val="accent5">
                    <a:lumMod val="50000"/>
                  </a:schemeClr>
                </a:solidFill>
              </a:rPr>
              <a:t>para Desarrollar Capacidades de Negocio</a:t>
            </a:r>
            <a:endParaRPr lang="es-MX" sz="2000" dirty="0">
              <a:solidFill>
                <a:schemeClr val="accent5">
                  <a:lumMod val="50000"/>
                </a:schemeClr>
              </a:solidFill>
            </a:endParaRPr>
          </a:p>
          <a:p>
            <a:pPr algn="just"/>
            <a:r>
              <a:rPr lang="es-MX" sz="900" dirty="0"/>
              <a:t> </a:t>
            </a:r>
          </a:p>
          <a:p>
            <a:pPr marL="285750" indent="-285750" algn="just">
              <a:buFont typeface="Wingdings" panose="05000000000000000000" pitchFamily="2" charset="2"/>
              <a:buChar char="§"/>
            </a:pPr>
            <a:r>
              <a:rPr lang="es-MX" b="1" dirty="0" smtClean="0"/>
              <a:t>Benchmarking.</a:t>
            </a:r>
            <a:endParaRPr lang="es-MX" dirty="0"/>
          </a:p>
          <a:p>
            <a:pPr marL="285750" indent="-285750" algn="just">
              <a:buFont typeface="Wingdings" panose="05000000000000000000" pitchFamily="2" charset="2"/>
              <a:buChar char="§"/>
            </a:pPr>
            <a:r>
              <a:rPr lang="es-MX" b="1" dirty="0" smtClean="0"/>
              <a:t>Estrategia </a:t>
            </a:r>
            <a:r>
              <a:rPr lang="es-MX" b="1" dirty="0"/>
              <a:t>del </a:t>
            </a:r>
            <a:r>
              <a:rPr lang="es-MX" b="1" dirty="0" smtClean="0"/>
              <a:t>mercado.</a:t>
            </a:r>
          </a:p>
          <a:p>
            <a:pPr marL="285750" indent="-285750" algn="just">
              <a:buFont typeface="Wingdings" panose="05000000000000000000" pitchFamily="2" charset="2"/>
              <a:buChar char="§"/>
            </a:pPr>
            <a:r>
              <a:rPr lang="es-MX" b="1" dirty="0" smtClean="0"/>
              <a:t>Servicios de información y obtención de documentos.</a:t>
            </a:r>
          </a:p>
          <a:p>
            <a:pPr marL="285750" indent="-285750" algn="just">
              <a:buFont typeface="Wingdings" panose="05000000000000000000" pitchFamily="2" charset="2"/>
              <a:buChar char="§"/>
            </a:pPr>
            <a:r>
              <a:rPr lang="es-MX" b="1" dirty="0" smtClean="0"/>
              <a:t>Estudios de análisis tecnológicos.	</a:t>
            </a:r>
            <a:endParaRPr lang="es-MX" dirty="0"/>
          </a:p>
          <a:p>
            <a:pPr marL="285750" indent="-285750" algn="just">
              <a:buFont typeface="Wingdings" panose="05000000000000000000" pitchFamily="2" charset="2"/>
              <a:buChar char="§"/>
            </a:pPr>
            <a:r>
              <a:rPr lang="es-MX" b="1" dirty="0" smtClean="0"/>
              <a:t>Plan </a:t>
            </a:r>
            <a:r>
              <a:rPr lang="es-MX" b="1" dirty="0"/>
              <a:t>de </a:t>
            </a:r>
            <a:r>
              <a:rPr lang="es-MX" b="1" dirty="0" smtClean="0"/>
              <a:t>negocios.</a:t>
            </a:r>
            <a:endParaRPr lang="es-MX" dirty="0"/>
          </a:p>
          <a:p>
            <a:pPr algn="just"/>
            <a:r>
              <a:rPr lang="es-MX" sz="900" dirty="0"/>
              <a:t>  </a:t>
            </a:r>
          </a:p>
          <a:p>
            <a:pPr marL="285750" indent="-285750" algn="just">
              <a:buFont typeface="Wingdings" panose="05000000000000000000" pitchFamily="2" charset="2"/>
              <a:buChar char="ü"/>
            </a:pPr>
            <a:r>
              <a:rPr lang="es-MX" dirty="0" smtClean="0"/>
              <a:t>Resultados completos del estudio. </a:t>
            </a:r>
          </a:p>
          <a:p>
            <a:pPr marL="285750" indent="-285750" algn="just">
              <a:buFont typeface="Wingdings" panose="05000000000000000000" pitchFamily="2" charset="2"/>
              <a:buChar char="ü"/>
            </a:pPr>
            <a:r>
              <a:rPr lang="es-MX" dirty="0" smtClean="0"/>
              <a:t>Copia </a:t>
            </a:r>
            <a:r>
              <a:rPr lang="es-MX" dirty="0"/>
              <a:t>del </a:t>
            </a:r>
            <a:r>
              <a:rPr lang="es-MX" dirty="0" smtClean="0"/>
              <a:t>contrato.</a:t>
            </a:r>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 name="0 Imagen"/>
          <p:cNvPicPr/>
          <p:nvPr/>
        </p:nvPicPr>
        <p:blipFill>
          <a:blip r:embed="rId3"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14" name="13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5" name="14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15 Rectángulo"/>
          <p:cNvSpPr/>
          <p:nvPr/>
        </p:nvSpPr>
        <p:spPr>
          <a:xfrm>
            <a:off x="123602" y="245715"/>
            <a:ext cx="5050610" cy="523220"/>
          </a:xfrm>
          <a:prstGeom prst="rect">
            <a:avLst/>
          </a:prstGeom>
        </p:spPr>
        <p:txBody>
          <a:bodyPr wrap="square">
            <a:spAutoFit/>
          </a:bodyPr>
          <a:lstStyle/>
          <a:p>
            <a:r>
              <a:rPr lang="es-MX" sz="2800" b="1" dirty="0" smtClean="0">
                <a:solidFill>
                  <a:schemeClr val="accent5">
                    <a:lumMod val="50000"/>
                  </a:schemeClr>
                </a:solidFill>
                <a:latin typeface="+mj-lt"/>
              </a:rPr>
              <a:t>Comercialización y Estudios</a:t>
            </a:r>
          </a:p>
        </p:txBody>
      </p:sp>
    </p:spTree>
    <p:extLst>
      <p:ext uri="{BB962C8B-B14F-4D97-AF65-F5344CB8AC3E}">
        <p14:creationId xmlns:p14="http://schemas.microsoft.com/office/powerpoint/2010/main" val="15473740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217989" y="1328327"/>
            <a:ext cx="4124938" cy="2831544"/>
          </a:xfrm>
          <a:prstGeom prst="rect">
            <a:avLst/>
          </a:prstGeom>
        </p:spPr>
        <p:txBody>
          <a:bodyPr wrap="square">
            <a:spAutoFit/>
          </a:bodyPr>
          <a:lstStyle/>
          <a:p>
            <a:pPr marL="285750" indent="-285750">
              <a:buFont typeface="Wingdings" panose="05000000000000000000" pitchFamily="2" charset="2"/>
              <a:buChar char="§"/>
            </a:pPr>
            <a:r>
              <a:rPr lang="es-MX" sz="2000" b="1" dirty="0">
                <a:solidFill>
                  <a:schemeClr val="accent5">
                    <a:lumMod val="50000"/>
                  </a:schemeClr>
                </a:solidFill>
              </a:rPr>
              <a:t>Consultoría </a:t>
            </a:r>
            <a:r>
              <a:rPr lang="es-MX" sz="2000" b="1" dirty="0" smtClean="0">
                <a:solidFill>
                  <a:schemeClr val="accent5">
                    <a:lumMod val="50000"/>
                  </a:schemeClr>
                </a:solidFill>
              </a:rPr>
              <a:t>especializada.</a:t>
            </a:r>
            <a:endParaRPr lang="es-MX" sz="2000" dirty="0">
              <a:solidFill>
                <a:schemeClr val="accent5">
                  <a:lumMod val="50000"/>
                </a:schemeClr>
              </a:solidFill>
            </a:endParaRPr>
          </a:p>
          <a:p>
            <a:pPr marL="285750" indent="-285750">
              <a:buFont typeface="Wingdings" panose="05000000000000000000" pitchFamily="2" charset="2"/>
              <a:buChar char="§"/>
            </a:pPr>
            <a:r>
              <a:rPr lang="es-MX" sz="2000" b="1" dirty="0" smtClean="0">
                <a:solidFill>
                  <a:schemeClr val="accent5">
                    <a:lumMod val="50000"/>
                  </a:schemeClr>
                </a:solidFill>
              </a:rPr>
              <a:t>Asesoría especializada.</a:t>
            </a:r>
            <a:endParaRPr lang="es-MX" sz="2000" dirty="0">
              <a:solidFill>
                <a:schemeClr val="accent5">
                  <a:lumMod val="50000"/>
                </a:schemeClr>
              </a:solidFill>
            </a:endParaRPr>
          </a:p>
          <a:p>
            <a:pPr marL="285750" indent="-285750">
              <a:buFont typeface="Wingdings" panose="05000000000000000000" pitchFamily="2" charset="2"/>
              <a:buChar char="§"/>
            </a:pPr>
            <a:r>
              <a:rPr lang="es-MX" sz="2000" b="1" dirty="0" smtClean="0">
                <a:solidFill>
                  <a:schemeClr val="accent5">
                    <a:lumMod val="50000"/>
                  </a:schemeClr>
                </a:solidFill>
              </a:rPr>
              <a:t>Servicios </a:t>
            </a:r>
            <a:r>
              <a:rPr lang="es-MX" sz="2000" b="1" dirty="0">
                <a:solidFill>
                  <a:schemeClr val="accent5">
                    <a:lumMod val="50000"/>
                  </a:schemeClr>
                </a:solidFill>
              </a:rPr>
              <a:t>de auditoría </a:t>
            </a:r>
            <a:r>
              <a:rPr lang="es-MX" sz="2000" b="1" dirty="0" smtClean="0">
                <a:solidFill>
                  <a:schemeClr val="accent5">
                    <a:lumMod val="50000"/>
                  </a:schemeClr>
                </a:solidFill>
              </a:rPr>
              <a:t>contable.</a:t>
            </a:r>
          </a:p>
          <a:p>
            <a:endParaRPr lang="es-MX" b="1" dirty="0">
              <a:solidFill>
                <a:schemeClr val="accent5">
                  <a:lumMod val="50000"/>
                </a:schemeClr>
              </a:solidFill>
            </a:endParaRPr>
          </a:p>
          <a:p>
            <a:endParaRPr lang="es-MX" b="1" dirty="0" smtClean="0">
              <a:solidFill>
                <a:schemeClr val="accent5">
                  <a:lumMod val="50000"/>
                </a:schemeClr>
              </a:solidFill>
            </a:endParaRPr>
          </a:p>
          <a:p>
            <a:pPr marL="342900" indent="-342900" algn="just">
              <a:buFont typeface="Wingdings" panose="05000000000000000000" pitchFamily="2" charset="2"/>
              <a:buChar char="ü"/>
            </a:pPr>
            <a:r>
              <a:rPr lang="es-MX" sz="1600" dirty="0" smtClean="0"/>
              <a:t>Resultado completos de la consultoría y/o asesoría realizada. </a:t>
            </a:r>
          </a:p>
          <a:p>
            <a:pPr marL="342900" indent="-342900" algn="just">
              <a:buFont typeface="Wingdings" panose="05000000000000000000" pitchFamily="2" charset="2"/>
              <a:buChar char="ü"/>
            </a:pPr>
            <a:r>
              <a:rPr lang="es-MX" sz="1600" dirty="0" smtClean="0"/>
              <a:t>Plan del proyecto.</a:t>
            </a:r>
          </a:p>
          <a:p>
            <a:pPr marL="342900" indent="-342900" algn="just">
              <a:buFont typeface="Wingdings" panose="05000000000000000000" pitchFamily="2" charset="2"/>
              <a:buChar char="ü"/>
            </a:pPr>
            <a:r>
              <a:rPr lang="es-MX" sz="1600" dirty="0" smtClean="0"/>
              <a:t>Copia de Contratos. </a:t>
            </a:r>
          </a:p>
          <a:p>
            <a:endParaRPr lang="es-MX" dirty="0" smtClean="0"/>
          </a:p>
        </p:txBody>
      </p:sp>
      <p:pic>
        <p:nvPicPr>
          <p:cNvPr id="1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351" y="3811108"/>
            <a:ext cx="3766729" cy="24159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994781"/>
            <a:ext cx="3766729" cy="26934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6" name="0 Imagen"/>
          <p:cNvPicPr/>
          <p:nvPr/>
        </p:nvPicPr>
        <p:blipFill>
          <a:blip r:embed="rId5"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17" name="16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8" name="17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9" name="18 Rectángulo"/>
          <p:cNvSpPr/>
          <p:nvPr/>
        </p:nvSpPr>
        <p:spPr>
          <a:xfrm>
            <a:off x="123602" y="245715"/>
            <a:ext cx="5050610" cy="523220"/>
          </a:xfrm>
          <a:prstGeom prst="rect">
            <a:avLst/>
          </a:prstGeom>
        </p:spPr>
        <p:txBody>
          <a:bodyPr wrap="square">
            <a:spAutoFit/>
          </a:bodyPr>
          <a:lstStyle/>
          <a:p>
            <a:r>
              <a:rPr lang="es-MX" sz="2800" b="1" dirty="0" smtClean="0">
                <a:solidFill>
                  <a:schemeClr val="accent5">
                    <a:lumMod val="50000"/>
                  </a:schemeClr>
                </a:solidFill>
                <a:latin typeface="+mj-lt"/>
              </a:rPr>
              <a:t>Servicios Profesionales Diversos</a:t>
            </a:r>
          </a:p>
        </p:txBody>
      </p:sp>
    </p:spTree>
    <p:extLst>
      <p:ext uri="{BB962C8B-B14F-4D97-AF65-F5344CB8AC3E}">
        <p14:creationId xmlns:p14="http://schemas.microsoft.com/office/powerpoint/2010/main" val="267244227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209468" y="1205700"/>
            <a:ext cx="4362531" cy="4739759"/>
          </a:xfrm>
          <a:prstGeom prst="rect">
            <a:avLst/>
          </a:prstGeom>
        </p:spPr>
        <p:txBody>
          <a:bodyPr wrap="square">
            <a:spAutoFit/>
          </a:bodyPr>
          <a:lstStyle/>
          <a:p>
            <a:pPr algn="just"/>
            <a:r>
              <a:rPr lang="es-MX" sz="2000" b="1" dirty="0">
                <a:solidFill>
                  <a:schemeClr val="accent5">
                    <a:lumMod val="50000"/>
                  </a:schemeClr>
                </a:solidFill>
              </a:rPr>
              <a:t>Participación en eventos que tengan como propósito el  posicionamiento y/o  venta  de  los  productos  y servicios de TI y medios interactivos</a:t>
            </a:r>
            <a:endParaRPr lang="es-MX" sz="2000" dirty="0">
              <a:solidFill>
                <a:schemeClr val="accent5">
                  <a:lumMod val="50000"/>
                </a:schemeClr>
              </a:solidFill>
            </a:endParaRPr>
          </a:p>
          <a:p>
            <a:pPr algn="just"/>
            <a:r>
              <a:rPr lang="es-MX" dirty="0"/>
              <a:t> </a:t>
            </a:r>
          </a:p>
          <a:p>
            <a:pPr marL="285750" indent="-285750">
              <a:buFont typeface="Wingdings" panose="05000000000000000000" pitchFamily="2" charset="2"/>
              <a:buChar char="ü"/>
            </a:pPr>
            <a:r>
              <a:rPr lang="es-MX" dirty="0" smtClean="0"/>
              <a:t>Listado </a:t>
            </a:r>
            <a:r>
              <a:rPr lang="es-MX" dirty="0"/>
              <a:t>de </a:t>
            </a:r>
            <a:r>
              <a:rPr lang="es-MX" dirty="0" smtClean="0"/>
              <a:t>participantes.</a:t>
            </a:r>
          </a:p>
          <a:p>
            <a:pPr marL="285750" indent="-285750">
              <a:buFont typeface="Wingdings" panose="05000000000000000000" pitchFamily="2" charset="2"/>
              <a:buChar char="ü"/>
            </a:pPr>
            <a:r>
              <a:rPr lang="es-MX" dirty="0" smtClean="0"/>
              <a:t>Paquete </a:t>
            </a:r>
            <a:r>
              <a:rPr lang="es-MX" dirty="0"/>
              <a:t>de participación en </a:t>
            </a:r>
            <a:r>
              <a:rPr lang="es-MX" dirty="0" smtClean="0"/>
              <a:t>el evento. </a:t>
            </a:r>
            <a:r>
              <a:rPr lang="es-MX" dirty="0"/>
              <a:t>M</a:t>
            </a:r>
            <a:r>
              <a:rPr lang="es-MX" dirty="0" smtClean="0"/>
              <a:t>emoria fotográfica.</a:t>
            </a:r>
          </a:p>
          <a:p>
            <a:pPr marL="285750" indent="-285750">
              <a:buFont typeface="Wingdings" panose="05000000000000000000" pitchFamily="2" charset="2"/>
              <a:buChar char="ü"/>
            </a:pPr>
            <a:r>
              <a:rPr lang="es-MX" dirty="0" smtClean="0"/>
              <a:t>Reporte </a:t>
            </a:r>
            <a:r>
              <a:rPr lang="es-MX" dirty="0"/>
              <a:t>del </a:t>
            </a:r>
            <a:r>
              <a:rPr lang="es-MX" dirty="0" smtClean="0"/>
              <a:t>evento</a:t>
            </a:r>
            <a:r>
              <a:rPr lang="es-MX" dirty="0"/>
              <a:t>.</a:t>
            </a:r>
          </a:p>
          <a:p>
            <a:pPr algn="just"/>
            <a:r>
              <a:rPr lang="es-MX" dirty="0"/>
              <a:t>  </a:t>
            </a:r>
          </a:p>
          <a:p>
            <a:r>
              <a:rPr lang="es-MX" u="heavy" dirty="0"/>
              <a:t>Indispensable agregar el  </a:t>
            </a:r>
            <a:r>
              <a:rPr lang="es-MX" u="heavy" dirty="0" smtClean="0"/>
              <a:t>logotipo</a:t>
            </a:r>
            <a:r>
              <a:rPr lang="es-MX" dirty="0" smtClean="0"/>
              <a:t> </a:t>
            </a:r>
            <a:r>
              <a:rPr lang="es-MX" u="heavy" dirty="0"/>
              <a:t>del PROSOFT 3.0 y </a:t>
            </a:r>
            <a:r>
              <a:rPr lang="es-MX" u="heavy" dirty="0" smtClean="0"/>
              <a:t>dela</a:t>
            </a:r>
            <a:r>
              <a:rPr lang="es-MX" dirty="0" smtClean="0"/>
              <a:t> </a:t>
            </a:r>
            <a:r>
              <a:rPr lang="es-MX" u="heavy" dirty="0"/>
              <a:t>Secretaría </a:t>
            </a:r>
            <a:r>
              <a:rPr lang="es-MX" u="heavy" dirty="0" smtClean="0"/>
              <a:t>de  </a:t>
            </a:r>
            <a:r>
              <a:rPr lang="es-MX" u="heavy" dirty="0"/>
              <a:t>Economía</a:t>
            </a:r>
            <a:r>
              <a:rPr lang="es-MX" dirty="0"/>
              <a:t>,          así como la  leyenda:</a:t>
            </a:r>
          </a:p>
          <a:p>
            <a:pPr algn="just"/>
            <a:r>
              <a:rPr lang="es-MX" dirty="0"/>
              <a:t>  </a:t>
            </a:r>
          </a:p>
          <a:p>
            <a:pPr algn="just"/>
            <a:r>
              <a:rPr lang="es-MX" sz="1400" b="1" dirty="0"/>
              <a:t>“Este programa es público, ajeno     a cualquier partido político. Queda prohibido su uso para fines distintos a los establecidos en el programa”.</a:t>
            </a:r>
            <a:r>
              <a:rPr lang="es-MX" sz="1400" dirty="0"/>
              <a:t> </a:t>
            </a:r>
            <a:endParaRPr lang="es-MX" sz="1400" dirty="0" smtClean="0"/>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188120"/>
            <a:ext cx="3960441" cy="4898482"/>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 name="0 Imagen"/>
          <p:cNvPicPr/>
          <p:nvPr/>
        </p:nvPicPr>
        <p:blipFill>
          <a:blip r:embed="rId4"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14" name="13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5" name="14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15 Rectángulo"/>
          <p:cNvSpPr/>
          <p:nvPr/>
        </p:nvSpPr>
        <p:spPr>
          <a:xfrm>
            <a:off x="123602" y="245715"/>
            <a:ext cx="5050610" cy="523220"/>
          </a:xfrm>
          <a:prstGeom prst="rect">
            <a:avLst/>
          </a:prstGeom>
        </p:spPr>
        <p:txBody>
          <a:bodyPr wrap="square">
            <a:spAutoFit/>
          </a:bodyPr>
          <a:lstStyle/>
          <a:p>
            <a:r>
              <a:rPr lang="es-MX" sz="2800" b="1" dirty="0" smtClean="0">
                <a:solidFill>
                  <a:schemeClr val="accent5">
                    <a:lumMod val="50000"/>
                  </a:schemeClr>
                </a:solidFill>
                <a:latin typeface="+mj-lt"/>
              </a:rPr>
              <a:t>Eventos</a:t>
            </a:r>
          </a:p>
        </p:txBody>
      </p:sp>
    </p:spTree>
    <p:extLst>
      <p:ext uri="{BB962C8B-B14F-4D97-AF65-F5344CB8AC3E}">
        <p14:creationId xmlns:p14="http://schemas.microsoft.com/office/powerpoint/2010/main" val="347421292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123602" y="1052736"/>
            <a:ext cx="4139456" cy="5724644"/>
          </a:xfrm>
          <a:prstGeom prst="rect">
            <a:avLst/>
          </a:prstGeom>
        </p:spPr>
        <p:txBody>
          <a:bodyPr wrap="square">
            <a:spAutoFit/>
          </a:bodyPr>
          <a:lstStyle/>
          <a:p>
            <a:pPr marL="342900" indent="-342900" algn="just">
              <a:buFont typeface="Wingdings" panose="05000000000000000000" pitchFamily="2" charset="2"/>
              <a:buChar char="§"/>
            </a:pPr>
            <a:r>
              <a:rPr lang="es-MX" b="1" dirty="0" smtClean="0">
                <a:solidFill>
                  <a:schemeClr val="accent5">
                    <a:lumMod val="50000"/>
                  </a:schemeClr>
                </a:solidFill>
              </a:rPr>
              <a:t>Realización  </a:t>
            </a:r>
            <a:r>
              <a:rPr lang="es-MX" b="1" dirty="0">
                <a:solidFill>
                  <a:schemeClr val="accent5">
                    <a:lumMod val="50000"/>
                  </a:schemeClr>
                </a:solidFill>
              </a:rPr>
              <a:t>de  eventos  que tengan como temática principal el sector de </a:t>
            </a:r>
            <a:r>
              <a:rPr lang="es-MX" b="1" dirty="0" smtClean="0">
                <a:solidFill>
                  <a:schemeClr val="accent5">
                    <a:lumMod val="50000"/>
                  </a:schemeClr>
                </a:solidFill>
              </a:rPr>
              <a:t>TI</a:t>
            </a:r>
            <a:r>
              <a:rPr lang="es-MX" dirty="0">
                <a:solidFill>
                  <a:schemeClr val="accent5">
                    <a:lumMod val="50000"/>
                  </a:schemeClr>
                </a:solidFill>
              </a:rPr>
              <a:t>.</a:t>
            </a:r>
            <a:endParaRPr lang="es-MX" dirty="0"/>
          </a:p>
          <a:p>
            <a:pPr marL="342900" indent="-342900" algn="just">
              <a:buFont typeface="Wingdings" panose="05000000000000000000" pitchFamily="2" charset="2"/>
              <a:buChar char="§"/>
            </a:pPr>
            <a:r>
              <a:rPr lang="es-MX" b="1" dirty="0">
                <a:solidFill>
                  <a:schemeClr val="accent5">
                    <a:lumMod val="50000"/>
                  </a:schemeClr>
                </a:solidFill>
              </a:rPr>
              <a:t>Renta de Espacios para la participación e eventos, construcción y montaje de </a:t>
            </a:r>
            <a:r>
              <a:rPr lang="es-MX" b="1" dirty="0" smtClean="0">
                <a:solidFill>
                  <a:schemeClr val="accent5">
                    <a:lumMod val="50000"/>
                  </a:schemeClr>
                </a:solidFill>
              </a:rPr>
              <a:t>módulos </a:t>
            </a:r>
            <a:r>
              <a:rPr lang="es-MX" b="1" dirty="0">
                <a:solidFill>
                  <a:schemeClr val="accent5">
                    <a:lumMod val="50000"/>
                  </a:schemeClr>
                </a:solidFill>
              </a:rPr>
              <a:t>de exhibición para la promoción.</a:t>
            </a:r>
          </a:p>
          <a:p>
            <a:pPr algn="just"/>
            <a:endParaRPr lang="es-MX" sz="900" dirty="0"/>
          </a:p>
          <a:p>
            <a:pPr marL="285750" indent="-285750">
              <a:buFont typeface="Wingdings" panose="05000000000000000000" pitchFamily="2" charset="2"/>
              <a:buChar char="ü"/>
            </a:pPr>
            <a:r>
              <a:rPr lang="es-MX" dirty="0"/>
              <a:t>Listado de participantes.</a:t>
            </a:r>
          </a:p>
          <a:p>
            <a:pPr marL="285750" indent="-285750">
              <a:buFont typeface="Wingdings" panose="05000000000000000000" pitchFamily="2" charset="2"/>
              <a:buChar char="ü"/>
            </a:pPr>
            <a:r>
              <a:rPr lang="es-MX" dirty="0"/>
              <a:t>Paquete de participación en el evento. Memoria fotográfica.</a:t>
            </a:r>
          </a:p>
          <a:p>
            <a:pPr marL="285750" indent="-285750">
              <a:buFont typeface="Wingdings" panose="05000000000000000000" pitchFamily="2" charset="2"/>
              <a:buChar char="ü"/>
            </a:pPr>
            <a:r>
              <a:rPr lang="es-MX" dirty="0"/>
              <a:t>Reporte del evento.</a:t>
            </a:r>
          </a:p>
          <a:p>
            <a:pPr algn="just"/>
            <a:r>
              <a:rPr lang="es-MX" sz="900" dirty="0"/>
              <a:t>  </a:t>
            </a:r>
          </a:p>
          <a:p>
            <a:r>
              <a:rPr lang="es-MX" u="heavy" dirty="0"/>
              <a:t>Indispensable agregar el  logotipo</a:t>
            </a:r>
            <a:r>
              <a:rPr lang="es-MX" dirty="0"/>
              <a:t> </a:t>
            </a:r>
            <a:r>
              <a:rPr lang="es-MX" u="heavy" dirty="0"/>
              <a:t>del PROSOFT 3.0 y dela</a:t>
            </a:r>
            <a:r>
              <a:rPr lang="es-MX" dirty="0"/>
              <a:t> </a:t>
            </a:r>
            <a:r>
              <a:rPr lang="es-MX" u="heavy" dirty="0"/>
              <a:t>Secretaría de  Economía</a:t>
            </a:r>
            <a:r>
              <a:rPr lang="es-MX" dirty="0"/>
              <a:t>,     </a:t>
            </a:r>
            <a:endParaRPr lang="es-MX" dirty="0" smtClean="0"/>
          </a:p>
          <a:p>
            <a:r>
              <a:rPr lang="es-MX" sz="900" dirty="0" smtClean="0"/>
              <a:t>     </a:t>
            </a:r>
          </a:p>
          <a:p>
            <a:r>
              <a:rPr lang="es-MX" dirty="0" smtClean="0"/>
              <a:t>así </a:t>
            </a:r>
            <a:r>
              <a:rPr lang="es-MX" dirty="0"/>
              <a:t>como la  leyenda</a:t>
            </a:r>
            <a:r>
              <a:rPr lang="es-MX" dirty="0" smtClean="0"/>
              <a:t>:</a:t>
            </a:r>
            <a:endParaRPr lang="es-MX" dirty="0"/>
          </a:p>
          <a:p>
            <a:pPr algn="just"/>
            <a:r>
              <a:rPr lang="es-MX" sz="1400" b="1" dirty="0"/>
              <a:t>“Este programa es público, ajeno     a cualquier partido político. Queda prohibido su uso para fines distintos a los establecidos en el programa”.</a:t>
            </a:r>
            <a:r>
              <a:rPr lang="es-MX" sz="1400" dirty="0"/>
              <a:t> </a:t>
            </a:r>
          </a:p>
          <a:p>
            <a:pPr algn="just"/>
            <a:endParaRPr lang="es-MX" dirty="0"/>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2450" y="1268760"/>
            <a:ext cx="2162175" cy="1317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2614" y="1196751"/>
            <a:ext cx="2076450" cy="133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2450" y="2744123"/>
            <a:ext cx="2136957" cy="334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2614" y="2674790"/>
            <a:ext cx="2076450" cy="338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5" name="0 Imagen"/>
          <p:cNvPicPr/>
          <p:nvPr/>
        </p:nvPicPr>
        <p:blipFill>
          <a:blip r:embed="rId7"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26" name="25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27" name="26 Rectángulo"/>
          <p:cNvSpPr/>
          <p:nvPr/>
        </p:nvSpPr>
        <p:spPr>
          <a:xfrm>
            <a:off x="0" y="6525344"/>
            <a:ext cx="9144000" cy="36004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8" name="27 Rectángulo"/>
          <p:cNvSpPr/>
          <p:nvPr/>
        </p:nvSpPr>
        <p:spPr>
          <a:xfrm>
            <a:off x="123602" y="245715"/>
            <a:ext cx="5050610" cy="523220"/>
          </a:xfrm>
          <a:prstGeom prst="rect">
            <a:avLst/>
          </a:prstGeom>
        </p:spPr>
        <p:txBody>
          <a:bodyPr wrap="square">
            <a:spAutoFit/>
          </a:bodyPr>
          <a:lstStyle/>
          <a:p>
            <a:r>
              <a:rPr lang="es-MX" sz="2800" b="1" dirty="0" smtClean="0">
                <a:solidFill>
                  <a:schemeClr val="accent5">
                    <a:lumMod val="50000"/>
                  </a:schemeClr>
                </a:solidFill>
                <a:latin typeface="+mj-lt"/>
              </a:rPr>
              <a:t>Eventos</a:t>
            </a:r>
          </a:p>
        </p:txBody>
      </p:sp>
    </p:spTree>
    <p:extLst>
      <p:ext uri="{BB962C8B-B14F-4D97-AF65-F5344CB8AC3E}">
        <p14:creationId xmlns:p14="http://schemas.microsoft.com/office/powerpoint/2010/main" val="308659041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dondear rectángulo de esquina diagonal"/>
          <p:cNvSpPr/>
          <p:nvPr/>
        </p:nvSpPr>
        <p:spPr>
          <a:xfrm>
            <a:off x="752149" y="836712"/>
            <a:ext cx="7639702" cy="4700544"/>
          </a:xfrm>
          <a:prstGeom prst="round2DiagRect">
            <a:avLst/>
          </a:prstGeom>
          <a:solidFill>
            <a:srgbClr val="006666"/>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MX" dirty="0"/>
          </a:p>
        </p:txBody>
      </p:sp>
      <p:sp>
        <p:nvSpPr>
          <p:cNvPr id="11" name="10 Rectángulo"/>
          <p:cNvSpPr/>
          <p:nvPr/>
        </p:nvSpPr>
        <p:spPr>
          <a:xfrm>
            <a:off x="0" y="6453336"/>
            <a:ext cx="9144000" cy="40466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CuadroTexto"/>
          <p:cNvSpPr txBox="1"/>
          <p:nvPr/>
        </p:nvSpPr>
        <p:spPr>
          <a:xfrm>
            <a:off x="1036753" y="2060848"/>
            <a:ext cx="7070493" cy="1938992"/>
          </a:xfrm>
          <a:prstGeom prst="rect">
            <a:avLst/>
          </a:prstGeom>
          <a:noFill/>
        </p:spPr>
        <p:txBody>
          <a:bodyPr wrap="square" rtlCol="0">
            <a:spAutoFit/>
          </a:bodyPr>
          <a:lstStyle/>
          <a:p>
            <a:pPr algn="ctr"/>
            <a:r>
              <a:rPr lang="es-MX"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EVIDENCIA LÍQUIDA CONTABLE</a:t>
            </a:r>
          </a:p>
        </p:txBody>
      </p:sp>
    </p:spTree>
    <p:extLst>
      <p:ext uri="{BB962C8B-B14F-4D97-AF65-F5344CB8AC3E}">
        <p14:creationId xmlns:p14="http://schemas.microsoft.com/office/powerpoint/2010/main" val="39429627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467544" y="1196890"/>
            <a:ext cx="8136904" cy="4785926"/>
          </a:xfrm>
          <a:prstGeom prst="rect">
            <a:avLst/>
          </a:prstGeom>
        </p:spPr>
        <p:txBody>
          <a:bodyPr wrap="square">
            <a:spAutoFit/>
          </a:bodyPr>
          <a:lstStyle/>
          <a:p>
            <a:pPr algn="just"/>
            <a:r>
              <a:rPr lang="es-MX" sz="2000" b="1" dirty="0"/>
              <a:t>Causales de </a:t>
            </a:r>
            <a:r>
              <a:rPr lang="es-MX" sz="2000" b="1" dirty="0" smtClean="0"/>
              <a:t>sanción: </a:t>
            </a:r>
          </a:p>
          <a:p>
            <a:pPr algn="just"/>
            <a:endParaRPr lang="es-MX" sz="900" dirty="0" smtClean="0"/>
          </a:p>
          <a:p>
            <a:pPr marL="342900" indent="-342900" algn="just">
              <a:buFont typeface="+mj-lt"/>
              <a:buAutoNum type="alphaLcParenR"/>
            </a:pPr>
            <a:r>
              <a:rPr lang="es-MX" sz="1600" dirty="0" smtClean="0"/>
              <a:t>Presentar </a:t>
            </a:r>
            <a:r>
              <a:rPr lang="es-MX" sz="1600" b="1" dirty="0"/>
              <a:t>documentación falsa</a:t>
            </a:r>
            <a:r>
              <a:rPr lang="es-MX" sz="1600" dirty="0"/>
              <a:t>; </a:t>
            </a:r>
            <a:endParaRPr lang="es-MX" sz="1600" dirty="0" smtClean="0"/>
          </a:p>
          <a:p>
            <a:pPr marL="342900" indent="-342900" algn="just">
              <a:buFont typeface="+mj-lt"/>
              <a:buAutoNum type="alphaLcParenR"/>
            </a:pPr>
            <a:r>
              <a:rPr lang="es-MX" sz="1600" dirty="0" smtClean="0"/>
              <a:t>Utilizar </a:t>
            </a:r>
            <a:r>
              <a:rPr lang="es-MX" sz="1600" dirty="0"/>
              <a:t>el apoyo recibido para </a:t>
            </a:r>
            <a:r>
              <a:rPr lang="es-MX" sz="1600" b="1" dirty="0"/>
              <a:t>fines distintos a los autorizados</a:t>
            </a:r>
            <a:r>
              <a:rPr lang="es-MX" sz="1600" dirty="0"/>
              <a:t>, o aplicarlos inadecuadamente de manera que adviertan ineficiencia o deshonestidad; </a:t>
            </a:r>
            <a:endParaRPr lang="es-MX" sz="1600" dirty="0" smtClean="0"/>
          </a:p>
          <a:p>
            <a:pPr marL="342900" indent="-342900" algn="just">
              <a:buFont typeface="+mj-lt"/>
              <a:buAutoNum type="alphaLcParenR"/>
            </a:pPr>
            <a:r>
              <a:rPr lang="es-MX" sz="1600" b="1" dirty="0" smtClean="0"/>
              <a:t>No </a:t>
            </a:r>
            <a:r>
              <a:rPr lang="es-MX" sz="1600" b="1" dirty="0"/>
              <a:t>entregar los Reportes en los plazos establecidos</a:t>
            </a:r>
            <a:r>
              <a:rPr lang="es-MX" sz="1600" dirty="0"/>
              <a:t>; </a:t>
            </a:r>
            <a:endParaRPr lang="es-MX" sz="1600" dirty="0" smtClean="0"/>
          </a:p>
          <a:p>
            <a:pPr marL="342900" indent="-342900" algn="just">
              <a:buFont typeface="+mj-lt"/>
              <a:buAutoNum type="alphaLcParenR"/>
            </a:pPr>
            <a:r>
              <a:rPr lang="es-MX" sz="1600" dirty="0" smtClean="0"/>
              <a:t>No </a:t>
            </a:r>
            <a:r>
              <a:rPr lang="es-MX" sz="1600" dirty="0"/>
              <a:t>realizar las </a:t>
            </a:r>
            <a:r>
              <a:rPr lang="es-MX" sz="1600" b="1" dirty="0"/>
              <a:t>aportaciones que les corresponden conforme a la Solicitud de Apoyo </a:t>
            </a:r>
            <a:r>
              <a:rPr lang="es-MX" sz="1600" dirty="0"/>
              <a:t>aprobada; </a:t>
            </a:r>
            <a:endParaRPr lang="es-MX" sz="1600" dirty="0" smtClean="0"/>
          </a:p>
          <a:p>
            <a:pPr marL="342900" indent="-342900" algn="just">
              <a:buFont typeface="+mj-lt"/>
              <a:buAutoNum type="alphaLcParenR"/>
            </a:pPr>
            <a:r>
              <a:rPr lang="es-MX" sz="1600" b="1" dirty="0" smtClean="0"/>
              <a:t>Incumplir </a:t>
            </a:r>
            <a:r>
              <a:rPr lang="es-MX" sz="1600" b="1" dirty="0"/>
              <a:t>con la ejecución del proyecto</a:t>
            </a:r>
            <a:r>
              <a:rPr lang="es-MX" sz="1600" dirty="0"/>
              <a:t>, conforme a la solicitud de apoyo, aprobada, especialmente los impactos esperados previstos en la misma; </a:t>
            </a:r>
            <a:endParaRPr lang="es-MX" sz="1600" dirty="0" smtClean="0"/>
          </a:p>
          <a:p>
            <a:pPr marL="342900" indent="-342900" algn="just">
              <a:buFont typeface="+mj-lt"/>
              <a:buAutoNum type="alphaLcParenR"/>
            </a:pPr>
            <a:r>
              <a:rPr lang="es-MX" sz="1600" b="1" dirty="0" smtClean="0"/>
              <a:t>No </a:t>
            </a:r>
            <a:r>
              <a:rPr lang="es-MX" sz="1600" b="1" dirty="0"/>
              <a:t>permitir los trabajos de verificación o auditoría</a:t>
            </a:r>
            <a:r>
              <a:rPr lang="es-MX" sz="1600" dirty="0"/>
              <a:t>; </a:t>
            </a:r>
            <a:endParaRPr lang="es-MX" sz="1600" dirty="0" smtClean="0"/>
          </a:p>
          <a:p>
            <a:pPr marL="342900" indent="-342900" algn="just">
              <a:buFont typeface="+mj-lt"/>
              <a:buAutoNum type="alphaLcParenR"/>
            </a:pPr>
            <a:r>
              <a:rPr lang="es-MX" sz="1600" b="1" dirty="0" smtClean="0"/>
              <a:t>No </a:t>
            </a:r>
            <a:r>
              <a:rPr lang="es-MX" sz="1600" b="1" dirty="0"/>
              <a:t>entregar información </a:t>
            </a:r>
            <a:r>
              <a:rPr lang="es-MX" sz="1600" dirty="0"/>
              <a:t>o documentación requerida en los plazos establecidos; </a:t>
            </a:r>
            <a:endParaRPr lang="es-MX" sz="1600" dirty="0" smtClean="0"/>
          </a:p>
          <a:p>
            <a:pPr marL="342900" indent="-342900" algn="just">
              <a:buFont typeface="+mj-lt"/>
              <a:buAutoNum type="alphaLcParenR"/>
            </a:pPr>
            <a:r>
              <a:rPr lang="es-MX" sz="1600" b="1" dirty="0" smtClean="0"/>
              <a:t>No </a:t>
            </a:r>
            <a:r>
              <a:rPr lang="es-MX" sz="1600" b="1" dirty="0"/>
              <a:t>reintegrar el monto que determine la Instancia Ejecutora en tiempo y forma</a:t>
            </a:r>
            <a:r>
              <a:rPr lang="es-MX" sz="1600" dirty="0"/>
              <a:t>; </a:t>
            </a:r>
            <a:endParaRPr lang="es-MX" sz="1600" dirty="0" smtClean="0"/>
          </a:p>
          <a:p>
            <a:pPr marL="342900" indent="-342900" algn="just">
              <a:buFont typeface="+mj-lt"/>
              <a:buAutoNum type="alphaLcParenR"/>
            </a:pPr>
            <a:r>
              <a:rPr lang="es-MX" sz="1600" b="1" dirty="0" smtClean="0"/>
              <a:t>Incumpli</a:t>
            </a:r>
            <a:r>
              <a:rPr lang="es-MX" sz="1600" dirty="0" smtClean="0"/>
              <a:t>r </a:t>
            </a:r>
            <a:r>
              <a:rPr lang="es-MX" sz="1600" dirty="0"/>
              <a:t>con lo previsto en los </a:t>
            </a:r>
            <a:r>
              <a:rPr lang="es-MX" sz="1600" b="1" dirty="0"/>
              <a:t>instrumentos jurídicos </a:t>
            </a:r>
            <a:r>
              <a:rPr lang="es-MX" sz="1600" dirty="0"/>
              <a:t>suscritos; </a:t>
            </a:r>
            <a:endParaRPr lang="es-MX" sz="1600" dirty="0" smtClean="0"/>
          </a:p>
          <a:p>
            <a:pPr marL="342900" indent="-342900" algn="just">
              <a:buFont typeface="+mj-lt"/>
              <a:buAutoNum type="alphaLcParenR"/>
            </a:pPr>
            <a:r>
              <a:rPr lang="es-MX" sz="1600" dirty="0" smtClean="0"/>
              <a:t>Utilizar </a:t>
            </a:r>
            <a:r>
              <a:rPr lang="es-MX" sz="1600" dirty="0"/>
              <a:t>el recurso federal para </a:t>
            </a:r>
            <a:r>
              <a:rPr lang="es-MX" sz="1600" b="1" dirty="0"/>
              <a:t>beneficiar a los accionistas y/o representantes legales </a:t>
            </a:r>
            <a:r>
              <a:rPr lang="es-MX" sz="1600" dirty="0"/>
              <a:t>de los Beneficiarios haciendo </a:t>
            </a:r>
            <a:r>
              <a:rPr lang="es-MX" sz="1600" b="1" dirty="0"/>
              <a:t>uso de proveedores vinculados a ellos</a:t>
            </a:r>
            <a:r>
              <a:rPr lang="es-MX" sz="1600" dirty="0"/>
              <a:t>, y </a:t>
            </a:r>
            <a:endParaRPr lang="es-MX" sz="1600" dirty="0" smtClean="0"/>
          </a:p>
          <a:p>
            <a:pPr marL="342900" indent="-342900" algn="just">
              <a:buFont typeface="+mj-lt"/>
              <a:buAutoNum type="alphaLcParenR"/>
            </a:pPr>
            <a:r>
              <a:rPr lang="es-MX" sz="1600" b="1" dirty="0" smtClean="0"/>
              <a:t>Incumplir </a:t>
            </a:r>
            <a:r>
              <a:rPr lang="es-MX" sz="1600" b="1" dirty="0"/>
              <a:t>cualquier otra obligación o deber jurídico </a:t>
            </a:r>
            <a:r>
              <a:rPr lang="es-MX" sz="1600" dirty="0"/>
              <a:t>previsto en las presentes Reglas, sus anexos, o requerimientos realizados por el Consejo Directivo y la Instancia Ejecutora. </a:t>
            </a:r>
            <a:endParaRPr lang="es-MX" sz="1600" b="1" dirty="0" smtClean="0">
              <a:solidFill>
                <a:srgbClr val="FF0000"/>
              </a:solidFill>
              <a:latin typeface="+mj-lt"/>
            </a:endParaRPr>
          </a:p>
          <a:p>
            <a:pPr algn="just"/>
            <a:endParaRPr lang="es-MX" sz="2000" dirty="0"/>
          </a:p>
        </p:txBody>
      </p:sp>
      <p:sp>
        <p:nvSpPr>
          <p:cNvPr id="8" name="7 Rectángulo"/>
          <p:cNvSpPr/>
          <p:nvPr/>
        </p:nvSpPr>
        <p:spPr>
          <a:xfrm>
            <a:off x="4288999" y="5901515"/>
            <a:ext cx="4572000" cy="307777"/>
          </a:xfrm>
          <a:prstGeom prst="rect">
            <a:avLst/>
          </a:prstGeom>
        </p:spPr>
        <p:txBody>
          <a:bodyPr>
            <a:spAutoFit/>
          </a:bodyPr>
          <a:lstStyle/>
          <a:p>
            <a:pPr algn="r"/>
            <a:r>
              <a:rPr lang="es-MX" sz="1400" b="1" dirty="0" smtClean="0">
                <a:solidFill>
                  <a:schemeClr val="accent5">
                    <a:lumMod val="50000"/>
                  </a:schemeClr>
                </a:solidFill>
              </a:rPr>
              <a:t>ROP, Regla 21, Incumplimientos y sanciones</a:t>
            </a:r>
            <a:endParaRPr lang="es-MX" sz="1400" b="1" dirty="0">
              <a:solidFill>
                <a:schemeClr val="accent5">
                  <a:lumMod val="50000"/>
                </a:schemeClr>
              </a:solidFill>
            </a:endParaRPr>
          </a:p>
        </p:txBody>
      </p:sp>
      <p:pic>
        <p:nvPicPr>
          <p:cNvPr id="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0"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sp>
        <p:nvSpPr>
          <p:cNvPr id="12" name="11 Rectángulo"/>
          <p:cNvSpPr/>
          <p:nvPr/>
        </p:nvSpPr>
        <p:spPr>
          <a:xfrm>
            <a:off x="323528" y="44624"/>
            <a:ext cx="5050610" cy="1384995"/>
          </a:xfrm>
          <a:prstGeom prst="rect">
            <a:avLst/>
          </a:prstGeom>
        </p:spPr>
        <p:txBody>
          <a:bodyPr wrap="square">
            <a:spAutoFit/>
          </a:bodyPr>
          <a:lstStyle/>
          <a:p>
            <a:r>
              <a:rPr lang="es-MX" sz="2800" b="1" dirty="0">
                <a:solidFill>
                  <a:schemeClr val="accent5">
                    <a:lumMod val="50000"/>
                  </a:schemeClr>
                </a:solidFill>
                <a:latin typeface="+mj-lt"/>
              </a:rPr>
              <a:t>Criterios de </a:t>
            </a:r>
            <a:r>
              <a:rPr lang="es-MX" sz="2800" b="1" dirty="0" smtClean="0">
                <a:solidFill>
                  <a:schemeClr val="accent5">
                    <a:lumMod val="50000"/>
                  </a:schemeClr>
                </a:solidFill>
                <a:latin typeface="+mj-lt"/>
              </a:rPr>
              <a:t>revisión</a:t>
            </a:r>
          </a:p>
          <a:p>
            <a:r>
              <a:rPr lang="es-MX" sz="2800" b="1" dirty="0" smtClean="0">
                <a:solidFill>
                  <a:schemeClr val="accent5">
                    <a:lumMod val="50000"/>
                  </a:schemeClr>
                </a:solidFill>
                <a:latin typeface="+mj-lt"/>
              </a:rPr>
              <a:t>de </a:t>
            </a:r>
            <a:r>
              <a:rPr lang="es-MX" sz="2800" b="1" dirty="0">
                <a:solidFill>
                  <a:schemeClr val="accent5">
                    <a:lumMod val="50000"/>
                  </a:schemeClr>
                </a:solidFill>
                <a:latin typeface="+mj-lt"/>
              </a:rPr>
              <a:t>reportes</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cxnSp>
        <p:nvCxnSpPr>
          <p:cNvPr id="13" name="12 Conector recto"/>
          <p:cNvCxnSpPr/>
          <p:nvPr/>
        </p:nvCxnSpPr>
        <p:spPr>
          <a:xfrm>
            <a:off x="0" y="996985"/>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4" name="13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22687062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375054" y="1290821"/>
            <a:ext cx="8013370" cy="4124206"/>
          </a:xfrm>
          <a:prstGeom prst="rect">
            <a:avLst/>
          </a:prstGeom>
        </p:spPr>
        <p:txBody>
          <a:bodyPr wrap="square">
            <a:spAutoFit/>
          </a:bodyPr>
          <a:lstStyle/>
          <a:p>
            <a:pPr algn="just"/>
            <a:r>
              <a:rPr lang="es-MX" sz="2000" b="1" dirty="0">
                <a:solidFill>
                  <a:schemeClr val="accent5">
                    <a:lumMod val="50000"/>
                  </a:schemeClr>
                </a:solidFill>
              </a:rPr>
              <a:t>Facturación de los bienes y/o servicios del proyecto</a:t>
            </a:r>
            <a:endParaRPr lang="es-MX" sz="2000" dirty="0">
              <a:solidFill>
                <a:schemeClr val="accent5">
                  <a:lumMod val="50000"/>
                </a:schemeClr>
              </a:solidFill>
            </a:endParaRPr>
          </a:p>
          <a:p>
            <a:pPr algn="just"/>
            <a:r>
              <a:rPr lang="es-MX" dirty="0"/>
              <a:t> </a:t>
            </a:r>
          </a:p>
          <a:p>
            <a:pPr algn="just"/>
            <a:r>
              <a:rPr lang="es-MX" sz="1600" dirty="0" smtClean="0"/>
              <a:t>Los </a:t>
            </a:r>
            <a:r>
              <a:rPr lang="es-MX" sz="1600" dirty="0"/>
              <a:t>recursos federales, estatales y privados asignados al proyecto </a:t>
            </a:r>
            <a:r>
              <a:rPr lang="es-MX" sz="1600" b="1" dirty="0"/>
              <a:t>deberán ser ejercidos (facturados) a nombre del beneficiario directo </a:t>
            </a:r>
            <a:r>
              <a:rPr lang="es-MX" sz="1600" dirty="0"/>
              <a:t>para la adquisición de los bienes y/o servicios</a:t>
            </a:r>
            <a:r>
              <a:rPr lang="es-MX" sz="1600" dirty="0" smtClean="0"/>
              <a:t>,</a:t>
            </a:r>
          </a:p>
          <a:p>
            <a:pPr algn="just"/>
            <a:endParaRPr lang="es-MX" sz="1600" b="1" dirty="0"/>
          </a:p>
          <a:p>
            <a:pPr algn="just"/>
            <a:r>
              <a:rPr lang="es-MX" sz="1600" dirty="0" smtClean="0"/>
              <a:t>En </a:t>
            </a:r>
            <a:r>
              <a:rPr lang="es-MX" sz="1600" dirty="0"/>
              <a:t>el caso de los proyectos en donde empresas relacionadas y/o asociadas actúen como compradores y/o aportantes, se deberá comprobar que las adquisiciones finales no se realizaron dentro del grupo de empresas relacionadas y/o asociadas, así como haber sido señaladas en la Solicitud de Apoyo.</a:t>
            </a:r>
          </a:p>
          <a:p>
            <a:pPr algn="just"/>
            <a:r>
              <a:rPr lang="es-MX" sz="1600" dirty="0"/>
              <a:t> </a:t>
            </a:r>
          </a:p>
          <a:p>
            <a:pPr algn="just"/>
            <a:r>
              <a:rPr lang="es-MX" sz="1600" b="1" dirty="0" smtClean="0"/>
              <a:t>Los </a:t>
            </a:r>
            <a:r>
              <a:rPr lang="es-MX" sz="1600" b="1" dirty="0"/>
              <a:t>BEN están obligados, durante </a:t>
            </a:r>
            <a:r>
              <a:rPr lang="es-MX" sz="1600" b="1" dirty="0" smtClean="0"/>
              <a:t> cinco ejercicios fiscales posteriores </a:t>
            </a:r>
            <a:r>
              <a:rPr lang="es-MX" sz="1600" b="1" dirty="0"/>
              <a:t>a la fecha de cierre del proyecto, a entregar la información relativa a los beneficios e impactos del proyecto apoyado, con el fin de monitorear el impacto del </a:t>
            </a:r>
            <a:r>
              <a:rPr lang="es-MX" sz="1600" b="1" dirty="0" smtClean="0"/>
              <a:t>programa.</a:t>
            </a:r>
            <a:r>
              <a:rPr lang="es-MX" sz="1600" b="1" dirty="0"/>
              <a:t> </a:t>
            </a:r>
            <a:r>
              <a:rPr lang="es-MX" sz="1600" dirty="0"/>
              <a:t>Lo anterior </a:t>
            </a:r>
            <a:r>
              <a:rPr lang="es-MX" sz="1600" dirty="0" smtClean="0"/>
              <a:t>podrá hacerse </a:t>
            </a:r>
            <a:r>
              <a:rPr lang="es-MX" sz="1600" dirty="0"/>
              <a:t>a través de la </a:t>
            </a:r>
            <a:r>
              <a:rPr lang="es-MX" sz="1600" b="1" dirty="0"/>
              <a:t>ficha técnica </a:t>
            </a:r>
            <a:r>
              <a:rPr lang="es-MX" sz="1600" dirty="0"/>
              <a:t>establecida para ese fin por la Instancia Ejecutora, </a:t>
            </a:r>
            <a:r>
              <a:rPr lang="es-MX" sz="1600" dirty="0" smtClean="0"/>
              <a:t>o conforme </a:t>
            </a:r>
            <a:r>
              <a:rPr lang="es-MX" sz="1600" dirty="0"/>
              <a:t>lo determine ésta y en los plazos establecidos por la misma. </a:t>
            </a:r>
            <a:endParaRPr lang="es-MX" sz="1600" dirty="0" smtClean="0"/>
          </a:p>
          <a:p>
            <a:pPr algn="just"/>
            <a:endParaRPr lang="es-MX" sz="1600" b="1" dirty="0">
              <a:solidFill>
                <a:schemeClr val="accent6">
                  <a:lumMod val="50000"/>
                </a:schemeClr>
              </a:solidFill>
            </a:endParaRPr>
          </a:p>
        </p:txBody>
      </p:sp>
      <p:pic>
        <p:nvPicPr>
          <p:cNvPr id="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8" name="0 Imagen"/>
          <p:cNvPicPr/>
          <p:nvPr/>
        </p:nvPicPr>
        <p:blipFill>
          <a:blip r:embed="rId3"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19" name="18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20" name="19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1" name="20 Rectángulo"/>
          <p:cNvSpPr/>
          <p:nvPr/>
        </p:nvSpPr>
        <p:spPr>
          <a:xfrm>
            <a:off x="123602" y="245715"/>
            <a:ext cx="5050610" cy="523220"/>
          </a:xfrm>
          <a:prstGeom prst="rect">
            <a:avLst/>
          </a:prstGeom>
        </p:spPr>
        <p:txBody>
          <a:bodyPr wrap="square">
            <a:spAutoFit/>
          </a:bodyPr>
          <a:lstStyle/>
          <a:p>
            <a:r>
              <a:rPr lang="es-MX" sz="2800" b="1" dirty="0" smtClean="0">
                <a:solidFill>
                  <a:schemeClr val="accent5">
                    <a:lumMod val="50000"/>
                  </a:schemeClr>
                </a:solidFill>
                <a:latin typeface="+mj-lt"/>
              </a:rPr>
              <a:t>Evidencia líquida contable</a:t>
            </a:r>
          </a:p>
        </p:txBody>
      </p:sp>
      <p:sp>
        <p:nvSpPr>
          <p:cNvPr id="22" name="21 Rectángulo"/>
          <p:cNvSpPr/>
          <p:nvPr/>
        </p:nvSpPr>
        <p:spPr>
          <a:xfrm>
            <a:off x="487778" y="5864033"/>
            <a:ext cx="8476710" cy="307777"/>
          </a:xfrm>
          <a:prstGeom prst="rect">
            <a:avLst/>
          </a:prstGeom>
        </p:spPr>
        <p:txBody>
          <a:bodyPr wrap="square">
            <a:spAutoFit/>
          </a:bodyPr>
          <a:lstStyle/>
          <a:p>
            <a:pPr algn="r"/>
            <a:r>
              <a:rPr lang="es-MX" sz="1400" b="1" dirty="0" smtClean="0">
                <a:solidFill>
                  <a:schemeClr val="accent5">
                    <a:lumMod val="50000"/>
                  </a:schemeClr>
                </a:solidFill>
              </a:rPr>
              <a:t>ROP. Regla 20,Rubro II , inciso f) Entregar información sobre los beneficios e impactos del proyecto</a:t>
            </a:r>
            <a:endParaRPr lang="es-MX" sz="1400" b="1" dirty="0">
              <a:solidFill>
                <a:schemeClr val="accent5">
                  <a:lumMod val="50000"/>
                </a:schemeClr>
              </a:solidFill>
            </a:endParaRPr>
          </a:p>
        </p:txBody>
      </p:sp>
    </p:spTree>
    <p:extLst>
      <p:ext uri="{BB962C8B-B14F-4D97-AF65-F5344CB8AC3E}">
        <p14:creationId xmlns:p14="http://schemas.microsoft.com/office/powerpoint/2010/main" val="34804030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231038" y="1268760"/>
            <a:ext cx="4340962" cy="5078313"/>
          </a:xfrm>
          <a:prstGeom prst="rect">
            <a:avLst/>
          </a:prstGeom>
        </p:spPr>
        <p:txBody>
          <a:bodyPr wrap="square">
            <a:spAutoFit/>
          </a:bodyPr>
          <a:lstStyle/>
          <a:p>
            <a:r>
              <a:rPr lang="es-MX" dirty="0"/>
              <a:t>Todas las facturas deben contener los </a:t>
            </a:r>
            <a:r>
              <a:rPr lang="es-MX" b="1" dirty="0"/>
              <a:t>requisitos fiscales </a:t>
            </a:r>
            <a:r>
              <a:rPr lang="es-MX" dirty="0"/>
              <a:t>(revisar art 29a </a:t>
            </a:r>
            <a:r>
              <a:rPr lang="es-MX" dirty="0" smtClean="0"/>
              <a:t>del Código Fiscal </a:t>
            </a:r>
            <a:r>
              <a:rPr lang="es-MX" dirty="0"/>
              <a:t>) </a:t>
            </a:r>
            <a:r>
              <a:rPr lang="es-MX" u="heavy" dirty="0">
                <a:hlinkClick r:id="rId2"/>
              </a:rPr>
              <a:t>http://info4.juridicas.unam.mx/ijure/fed/7/59.htm?s</a:t>
            </a:r>
            <a:endParaRPr lang="es-MX" dirty="0"/>
          </a:p>
          <a:p>
            <a:pPr algn="just"/>
            <a:r>
              <a:rPr lang="es-MX" dirty="0"/>
              <a:t>  </a:t>
            </a:r>
          </a:p>
          <a:p>
            <a:pPr algn="just"/>
            <a:r>
              <a:rPr lang="es-MX" b="1" dirty="0"/>
              <a:t>Los conceptos de las facturas deben </a:t>
            </a:r>
            <a:r>
              <a:rPr lang="es-MX" b="1" dirty="0" smtClean="0"/>
              <a:t>apegarse </a:t>
            </a:r>
            <a:r>
              <a:rPr lang="es-MX" b="1" dirty="0"/>
              <a:t>a </a:t>
            </a:r>
            <a:r>
              <a:rPr lang="es-MX" b="1" dirty="0" smtClean="0"/>
              <a:t>los entregables y cotizaciones</a:t>
            </a:r>
            <a:r>
              <a:rPr lang="es-MX" dirty="0" smtClean="0"/>
              <a:t>. </a:t>
            </a:r>
            <a:r>
              <a:rPr lang="es-MX" dirty="0"/>
              <a:t>Desglosar precios unitarios, subtotal, I.V.A. 16%, total por el monto autorizado en cotización.</a:t>
            </a:r>
            <a:r>
              <a:rPr lang="es-MX" u="heavy" dirty="0"/>
              <a:t> Recordar solicitar a sus proveedores facturación donde</a:t>
            </a:r>
            <a:r>
              <a:rPr lang="es-MX" dirty="0"/>
              <a:t> </a:t>
            </a:r>
            <a:r>
              <a:rPr lang="es-MX" u="heavy" dirty="0"/>
              <a:t>no mezclen rubros, </a:t>
            </a:r>
            <a:r>
              <a:rPr lang="es-MX" dirty="0"/>
              <a:t>así como especificar el número de pagos en caso de pagos diferidos (Ejem. 1/4)</a:t>
            </a:r>
          </a:p>
          <a:p>
            <a:pPr algn="just"/>
            <a:r>
              <a:rPr lang="es-MX" dirty="0"/>
              <a:t>  </a:t>
            </a:r>
          </a:p>
          <a:p>
            <a:pPr algn="just"/>
            <a:r>
              <a:rPr lang="es-MX" dirty="0"/>
              <a:t>Deben de llevar la leyenda</a:t>
            </a:r>
            <a:r>
              <a:rPr lang="es-MX" dirty="0" smtClean="0"/>
              <a:t>: </a:t>
            </a:r>
            <a:r>
              <a:rPr lang="es-MX" b="1" dirty="0" smtClean="0"/>
              <a:t>“</a:t>
            </a:r>
            <a:r>
              <a:rPr lang="es-MX" b="1" dirty="0"/>
              <a:t>para el proyecto &lt;&lt;nombre y </a:t>
            </a:r>
            <a:r>
              <a:rPr lang="es-MX" b="1" dirty="0" smtClean="0"/>
              <a:t>folio“ </a:t>
            </a:r>
            <a:r>
              <a:rPr lang="es-MX" b="1" dirty="0"/>
              <a:t>del PROSOFT.</a:t>
            </a:r>
            <a:endParaRPr lang="es-MX" dirty="0"/>
          </a:p>
          <a:p>
            <a:pPr algn="just"/>
            <a:endParaRPr lang="es-MX" dirty="0" smtClean="0"/>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 name="0 Imagen"/>
          <p:cNvPicPr/>
          <p:nvPr/>
        </p:nvPicPr>
        <p:blipFill>
          <a:blip r:embed="rId4"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14" name="13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5" name="14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15 Rectángulo"/>
          <p:cNvSpPr/>
          <p:nvPr/>
        </p:nvSpPr>
        <p:spPr>
          <a:xfrm>
            <a:off x="123602" y="245715"/>
            <a:ext cx="5050610" cy="523220"/>
          </a:xfrm>
          <a:prstGeom prst="rect">
            <a:avLst/>
          </a:prstGeom>
        </p:spPr>
        <p:txBody>
          <a:bodyPr wrap="square">
            <a:spAutoFit/>
          </a:bodyPr>
          <a:lstStyle/>
          <a:p>
            <a:r>
              <a:rPr lang="es-MX" sz="2800" b="1" dirty="0" smtClean="0">
                <a:solidFill>
                  <a:schemeClr val="accent5">
                    <a:lumMod val="50000"/>
                  </a:schemeClr>
                </a:solidFill>
                <a:latin typeface="+mj-lt"/>
              </a:rPr>
              <a:t>Evidencia líquida contable</a:t>
            </a:r>
          </a:p>
        </p:txBody>
      </p:sp>
      <p:pic>
        <p:nvPicPr>
          <p:cNvPr id="512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1254494"/>
            <a:ext cx="4104456" cy="4838802"/>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410227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720023" y="1196752"/>
            <a:ext cx="7509314" cy="4985980"/>
          </a:xfrm>
          <a:prstGeom prst="rect">
            <a:avLst/>
          </a:prstGeom>
        </p:spPr>
        <p:txBody>
          <a:bodyPr wrap="square">
            <a:spAutoFit/>
          </a:bodyPr>
          <a:lstStyle/>
          <a:p>
            <a:pPr algn="just"/>
            <a:r>
              <a:rPr lang="es-MX" b="1" dirty="0"/>
              <a:t>Para la correcta comprobación líquida es necesario presentar en  una  carpeta digital por  entregable de  los  siguientes documentos</a:t>
            </a:r>
            <a:r>
              <a:rPr lang="es-MX" b="1" dirty="0" smtClean="0"/>
              <a:t>:</a:t>
            </a:r>
          </a:p>
          <a:p>
            <a:pPr algn="just"/>
            <a:endParaRPr lang="es-MX" sz="800" dirty="0"/>
          </a:p>
          <a:p>
            <a:pPr marL="285750" indent="-285750" algn="just">
              <a:buFont typeface="Wingdings" panose="05000000000000000000" pitchFamily="2" charset="2"/>
              <a:buChar char="§"/>
            </a:pPr>
            <a:r>
              <a:rPr lang="es-MX" b="1" dirty="0" smtClean="0"/>
              <a:t>Factura</a:t>
            </a:r>
            <a:r>
              <a:rPr lang="es-MX" dirty="0" smtClean="0"/>
              <a:t> </a:t>
            </a:r>
            <a:r>
              <a:rPr lang="es-MX" dirty="0"/>
              <a:t>debidamente </a:t>
            </a:r>
            <a:r>
              <a:rPr lang="es-MX" dirty="0" err="1" smtClean="0"/>
              <a:t>requisitada</a:t>
            </a:r>
            <a:r>
              <a:rPr lang="es-MX" dirty="0" smtClean="0"/>
              <a:t>.</a:t>
            </a:r>
          </a:p>
          <a:p>
            <a:pPr algn="just"/>
            <a:endParaRPr lang="es-MX" sz="800" dirty="0"/>
          </a:p>
          <a:p>
            <a:pPr marL="285750" indent="-285750" algn="just">
              <a:buFont typeface="Wingdings" panose="05000000000000000000" pitchFamily="2" charset="2"/>
              <a:buChar char="§"/>
            </a:pPr>
            <a:r>
              <a:rPr lang="es-MX" b="1" dirty="0" smtClean="0"/>
              <a:t>Validar      </a:t>
            </a:r>
            <a:r>
              <a:rPr lang="es-MX" b="1" dirty="0"/>
              <a:t>la      factura</a:t>
            </a:r>
            <a:r>
              <a:rPr lang="es-MX" dirty="0"/>
              <a:t>      y      presentar comprobante expedido por el </a:t>
            </a:r>
            <a:r>
              <a:rPr lang="es-MX" dirty="0" smtClean="0"/>
              <a:t>SAT.</a:t>
            </a:r>
          </a:p>
          <a:p>
            <a:pPr algn="just"/>
            <a:r>
              <a:rPr lang="es-MX" b="1" dirty="0" smtClean="0"/>
              <a:t>      Facturas </a:t>
            </a:r>
            <a:r>
              <a:rPr lang="es-MX" b="1" dirty="0"/>
              <a:t>digitales </a:t>
            </a:r>
            <a:r>
              <a:rPr lang="es-MX" b="1" dirty="0" smtClean="0"/>
              <a:t> </a:t>
            </a:r>
            <a:r>
              <a:rPr lang="es-MX" b="1" dirty="0"/>
              <a:t>C</a:t>
            </a:r>
            <a:r>
              <a:rPr lang="es-MX" b="1" dirty="0" smtClean="0"/>
              <a:t>FDI) </a:t>
            </a:r>
            <a:r>
              <a:rPr lang="es-MX" b="1" u="sng" dirty="0" smtClean="0">
                <a:hlinkClick r:id="rId2"/>
              </a:rPr>
              <a:t>https</a:t>
            </a:r>
            <a:r>
              <a:rPr lang="es-MX" b="1" u="sng" dirty="0">
                <a:hlinkClick r:id="rId2"/>
              </a:rPr>
              <a:t>://verificacfdi.facturaelectronica.sat.gob.mx</a:t>
            </a:r>
            <a:endParaRPr lang="es-MX" dirty="0"/>
          </a:p>
          <a:p>
            <a:pPr algn="just"/>
            <a:endParaRPr lang="es-MX" sz="800" b="1" dirty="0" smtClean="0"/>
          </a:p>
          <a:p>
            <a:pPr marL="285750" indent="-285750" algn="just">
              <a:buFont typeface="Wingdings" panose="05000000000000000000" pitchFamily="2" charset="2"/>
              <a:buChar char="§"/>
            </a:pPr>
            <a:r>
              <a:rPr lang="es-MX" b="1" dirty="0" smtClean="0"/>
              <a:t>Comprobante   </a:t>
            </a:r>
            <a:r>
              <a:rPr lang="es-MX" b="1" dirty="0"/>
              <a:t>de   pago</a:t>
            </a:r>
            <a:r>
              <a:rPr lang="es-MX" dirty="0"/>
              <a:t>:   Transferencia bancaria o ficha de </a:t>
            </a:r>
            <a:r>
              <a:rPr lang="es-MX" dirty="0" smtClean="0"/>
              <a:t>depósito.</a:t>
            </a:r>
          </a:p>
          <a:p>
            <a:pPr algn="just"/>
            <a:endParaRPr lang="es-MX" sz="800" dirty="0"/>
          </a:p>
          <a:p>
            <a:pPr marL="285750" indent="-285750" algn="just">
              <a:buFont typeface="Wingdings" panose="05000000000000000000" pitchFamily="2" charset="2"/>
              <a:buChar char="§"/>
            </a:pPr>
            <a:r>
              <a:rPr lang="es-MX" b="1" dirty="0" smtClean="0"/>
              <a:t>Estado </a:t>
            </a:r>
            <a:r>
              <a:rPr lang="es-MX" b="1" dirty="0"/>
              <a:t>de cuenta </a:t>
            </a:r>
            <a:r>
              <a:rPr lang="es-MX" dirty="0"/>
              <a:t>que refleje la </a:t>
            </a:r>
            <a:r>
              <a:rPr lang="es-MX" b="1" dirty="0"/>
              <a:t>salida del recurso </a:t>
            </a:r>
            <a:r>
              <a:rPr lang="es-MX" dirty="0"/>
              <a:t>federal y privado a la cuenta de los proveedores</a:t>
            </a:r>
            <a:r>
              <a:rPr lang="es-MX" dirty="0" smtClean="0"/>
              <a:t>.</a:t>
            </a:r>
          </a:p>
          <a:p>
            <a:pPr algn="just"/>
            <a:endParaRPr lang="es-MX" sz="800" dirty="0"/>
          </a:p>
          <a:p>
            <a:pPr marL="285750" indent="-285750" algn="just">
              <a:buFont typeface="Wingdings" panose="05000000000000000000" pitchFamily="2" charset="2"/>
              <a:buChar char="§"/>
            </a:pPr>
            <a:r>
              <a:rPr lang="es-MX" b="1" dirty="0" smtClean="0"/>
              <a:t>Compra </a:t>
            </a:r>
            <a:r>
              <a:rPr lang="es-MX" b="1" dirty="0"/>
              <a:t>de dólares y tipo de cambio (en caso de aplicar</a:t>
            </a:r>
            <a:r>
              <a:rPr lang="es-MX" dirty="0" smtClean="0"/>
              <a:t>).</a:t>
            </a:r>
          </a:p>
          <a:p>
            <a:pPr algn="just"/>
            <a:endParaRPr lang="es-MX" sz="800" dirty="0"/>
          </a:p>
          <a:p>
            <a:pPr marL="285750" indent="-285750" algn="just">
              <a:buFont typeface="Wingdings" panose="05000000000000000000" pitchFamily="2" charset="2"/>
              <a:buChar char="§"/>
            </a:pPr>
            <a:r>
              <a:rPr lang="es-MX" b="1" dirty="0" smtClean="0"/>
              <a:t>Estado </a:t>
            </a:r>
            <a:r>
              <a:rPr lang="es-MX" b="1" dirty="0"/>
              <a:t>de cuenta </a:t>
            </a:r>
            <a:r>
              <a:rPr lang="es-MX" dirty="0"/>
              <a:t>que refleje el </a:t>
            </a:r>
            <a:r>
              <a:rPr lang="es-MX" b="1" dirty="0"/>
              <a:t>ingreso</a:t>
            </a:r>
            <a:r>
              <a:rPr lang="es-MX" dirty="0"/>
              <a:t> </a:t>
            </a:r>
            <a:r>
              <a:rPr lang="es-MX" b="1" dirty="0"/>
              <a:t>del recurso </a:t>
            </a:r>
            <a:r>
              <a:rPr lang="es-MX" dirty="0"/>
              <a:t>federal a la cuenta destinada a </a:t>
            </a:r>
            <a:r>
              <a:rPr lang="es-MX" dirty="0" smtClean="0"/>
              <a:t>PROSOFT.</a:t>
            </a:r>
          </a:p>
          <a:p>
            <a:pPr algn="just"/>
            <a:endParaRPr lang="es-MX" sz="800" dirty="0"/>
          </a:p>
          <a:p>
            <a:pPr marL="285750" indent="-285750" algn="just">
              <a:buFont typeface="Wingdings" panose="05000000000000000000" pitchFamily="2" charset="2"/>
              <a:buChar char="§"/>
            </a:pPr>
            <a:r>
              <a:rPr lang="es-MX" b="1" dirty="0" smtClean="0"/>
              <a:t>Formato Listado de Facturas: </a:t>
            </a:r>
            <a:r>
              <a:rPr lang="es-MX" dirty="0" smtClean="0"/>
              <a:t>Documento   </a:t>
            </a:r>
            <a:r>
              <a:rPr lang="es-MX" dirty="0"/>
              <a:t>en   excel   desglosando   la información  correspondiente (documento general). Se anexa </a:t>
            </a:r>
            <a:r>
              <a:rPr lang="es-MX" dirty="0" smtClean="0"/>
              <a:t>formato.</a:t>
            </a:r>
            <a:endParaRPr lang="es-MX" dirty="0"/>
          </a:p>
          <a:p>
            <a:pPr algn="just"/>
            <a:endParaRPr lang="es-MX" dirty="0" smtClean="0"/>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 name="0 Imagen"/>
          <p:cNvPicPr/>
          <p:nvPr/>
        </p:nvPicPr>
        <p:blipFill>
          <a:blip r:embed="rId4"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14" name="13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5" name="14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15 Rectángulo"/>
          <p:cNvSpPr/>
          <p:nvPr/>
        </p:nvSpPr>
        <p:spPr>
          <a:xfrm>
            <a:off x="123602" y="245715"/>
            <a:ext cx="5050610" cy="523220"/>
          </a:xfrm>
          <a:prstGeom prst="rect">
            <a:avLst/>
          </a:prstGeom>
        </p:spPr>
        <p:txBody>
          <a:bodyPr wrap="square">
            <a:spAutoFit/>
          </a:bodyPr>
          <a:lstStyle/>
          <a:p>
            <a:r>
              <a:rPr lang="es-MX" sz="2800" b="1" dirty="0" smtClean="0">
                <a:solidFill>
                  <a:schemeClr val="accent5">
                    <a:lumMod val="50000"/>
                  </a:schemeClr>
                </a:solidFill>
                <a:latin typeface="+mj-lt"/>
              </a:rPr>
              <a:t>Evidencia líquida contable</a:t>
            </a:r>
          </a:p>
        </p:txBody>
      </p:sp>
    </p:spTree>
    <p:extLst>
      <p:ext uri="{BB962C8B-B14F-4D97-AF65-F5344CB8AC3E}">
        <p14:creationId xmlns:p14="http://schemas.microsoft.com/office/powerpoint/2010/main" val="300743478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231038" y="1214136"/>
            <a:ext cx="8409414" cy="2585323"/>
          </a:xfrm>
          <a:prstGeom prst="rect">
            <a:avLst/>
          </a:prstGeom>
        </p:spPr>
        <p:txBody>
          <a:bodyPr wrap="square">
            <a:spAutoFit/>
          </a:bodyPr>
          <a:lstStyle/>
          <a:p>
            <a:r>
              <a:rPr lang="es-MX" b="1" dirty="0">
                <a:solidFill>
                  <a:srgbClr val="006666"/>
                </a:solidFill>
              </a:rPr>
              <a:t>Formato Excel Desglose de Facturas Nacionales </a:t>
            </a:r>
            <a:endParaRPr lang="es-MX" dirty="0">
              <a:solidFill>
                <a:srgbClr val="006666"/>
              </a:solidFill>
            </a:endParaRPr>
          </a:p>
          <a:p>
            <a:r>
              <a:rPr lang="es-MX" dirty="0"/>
              <a:t> </a:t>
            </a:r>
          </a:p>
          <a:p>
            <a:r>
              <a:rPr lang="es-MX" dirty="0"/>
              <a:t> </a:t>
            </a:r>
          </a:p>
          <a:p>
            <a:r>
              <a:rPr lang="es-MX" u="heavy" dirty="0"/>
              <a:t>Empresa / Folio / Nombre del proyecto / No. Factura / Fecha de la factura / Proveedor /</a:t>
            </a:r>
            <a:r>
              <a:rPr lang="es-MX" dirty="0"/>
              <a:t> </a:t>
            </a:r>
            <a:r>
              <a:rPr lang="es-MX" u="heavy" dirty="0"/>
              <a:t>R.F.C. del proveedor / Rubro / Entregable / Cantidad / Precio Unitario / Subtotal / Tipo</a:t>
            </a:r>
            <a:r>
              <a:rPr lang="es-MX" dirty="0"/>
              <a:t> </a:t>
            </a:r>
            <a:r>
              <a:rPr lang="es-MX" u="heavy" dirty="0"/>
              <a:t>de cambio/ Monto total del entregable en factura / Fecha de pago / No. de cheque o</a:t>
            </a:r>
            <a:r>
              <a:rPr lang="es-MX" dirty="0"/>
              <a:t> </a:t>
            </a:r>
            <a:r>
              <a:rPr lang="es-MX" u="heavy" dirty="0"/>
              <a:t>transferencia / Monto del pago con recurso federal / Monto del pago con el recurso</a:t>
            </a:r>
            <a:r>
              <a:rPr lang="es-MX" dirty="0"/>
              <a:t> </a:t>
            </a:r>
            <a:r>
              <a:rPr lang="es-MX" u="heavy" dirty="0"/>
              <a:t>privado</a:t>
            </a:r>
            <a:endParaRPr lang="es-MX" dirty="0"/>
          </a:p>
          <a:p>
            <a:endParaRPr lang="es-MX" dirty="0" smtClean="0"/>
          </a:p>
        </p:txBody>
      </p:sp>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6" y="3943350"/>
            <a:ext cx="8277225" cy="224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CuadroTexto"/>
          <p:cNvSpPr txBox="1"/>
          <p:nvPr/>
        </p:nvSpPr>
        <p:spPr>
          <a:xfrm>
            <a:off x="3805836" y="3556100"/>
            <a:ext cx="1484702" cy="246221"/>
          </a:xfrm>
          <a:prstGeom prst="rect">
            <a:avLst/>
          </a:prstGeom>
          <a:noFill/>
        </p:spPr>
        <p:txBody>
          <a:bodyPr wrap="none" rtlCol="0">
            <a:spAutoFit/>
          </a:bodyPr>
          <a:lstStyle/>
          <a:p>
            <a:r>
              <a:rPr lang="es-MX" sz="1000" b="1" dirty="0" smtClean="0">
                <a:solidFill>
                  <a:schemeClr val="bg1">
                    <a:lumMod val="50000"/>
                  </a:schemeClr>
                </a:solidFill>
              </a:rPr>
              <a:t>Formato listado facturas</a:t>
            </a:r>
            <a:endParaRPr lang="es-MX" sz="1000" b="1" dirty="0">
              <a:solidFill>
                <a:schemeClr val="bg1">
                  <a:lumMod val="50000"/>
                </a:schemeClr>
              </a:solidFill>
            </a:endParaRPr>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4" name="0 Imagen"/>
          <p:cNvPicPr/>
          <p:nvPr/>
        </p:nvPicPr>
        <p:blipFill>
          <a:blip r:embed="rId4"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15" name="14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6" name="15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16 Rectángulo"/>
          <p:cNvSpPr/>
          <p:nvPr/>
        </p:nvSpPr>
        <p:spPr>
          <a:xfrm>
            <a:off x="123602" y="245715"/>
            <a:ext cx="5050610" cy="523220"/>
          </a:xfrm>
          <a:prstGeom prst="rect">
            <a:avLst/>
          </a:prstGeom>
        </p:spPr>
        <p:txBody>
          <a:bodyPr wrap="square">
            <a:spAutoFit/>
          </a:bodyPr>
          <a:lstStyle/>
          <a:p>
            <a:r>
              <a:rPr lang="es-MX" sz="2800" b="1" dirty="0" smtClean="0">
                <a:solidFill>
                  <a:schemeClr val="accent5">
                    <a:lumMod val="50000"/>
                  </a:schemeClr>
                </a:solidFill>
                <a:latin typeface="+mj-lt"/>
              </a:rPr>
              <a:t>Evidencia líquida contable</a:t>
            </a:r>
          </a:p>
        </p:txBody>
      </p:sp>
    </p:spTree>
    <p:extLst>
      <p:ext uri="{BB962C8B-B14F-4D97-AF65-F5344CB8AC3E}">
        <p14:creationId xmlns:p14="http://schemas.microsoft.com/office/powerpoint/2010/main" val="10860888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231038" y="770024"/>
            <a:ext cx="8409414" cy="4893647"/>
          </a:xfrm>
          <a:prstGeom prst="rect">
            <a:avLst/>
          </a:prstGeom>
        </p:spPr>
        <p:txBody>
          <a:bodyPr wrap="square">
            <a:spAutoFit/>
          </a:bodyPr>
          <a:lstStyle/>
          <a:p>
            <a:pPr algn="just"/>
            <a:endParaRPr lang="es-MX" b="1" dirty="0" smtClean="0">
              <a:solidFill>
                <a:schemeClr val="accent3">
                  <a:lumMod val="50000"/>
                </a:schemeClr>
              </a:solidFill>
            </a:endParaRPr>
          </a:p>
          <a:p>
            <a:pPr algn="just"/>
            <a:r>
              <a:rPr lang="es-MX" sz="2000" b="1" dirty="0" smtClean="0">
                <a:solidFill>
                  <a:srgbClr val="006666"/>
                </a:solidFill>
              </a:rPr>
              <a:t>Facturas </a:t>
            </a:r>
            <a:r>
              <a:rPr lang="es-MX" sz="2000" b="1" dirty="0">
                <a:solidFill>
                  <a:srgbClr val="006666"/>
                </a:solidFill>
              </a:rPr>
              <a:t>o comprobantes expedidos en el </a:t>
            </a:r>
            <a:r>
              <a:rPr lang="es-MX" sz="2000" b="1" dirty="0" smtClean="0">
                <a:solidFill>
                  <a:srgbClr val="006666"/>
                </a:solidFill>
              </a:rPr>
              <a:t>extranjero</a:t>
            </a:r>
          </a:p>
          <a:p>
            <a:pPr algn="just"/>
            <a:endParaRPr lang="es-MX" b="1" dirty="0" smtClean="0"/>
          </a:p>
          <a:p>
            <a:pPr algn="just"/>
            <a:r>
              <a:rPr lang="es-MX" dirty="0" smtClean="0"/>
              <a:t>Tendrá  que  </a:t>
            </a:r>
            <a:r>
              <a:rPr lang="es-MX" b="1" dirty="0" smtClean="0"/>
              <a:t>presentar  comprobante de  pago  que  acredite  el  tipo de cambio </a:t>
            </a:r>
            <a:r>
              <a:rPr lang="es-MX" dirty="0" smtClean="0"/>
              <a:t>utilizado para el pago de dicho documento</a:t>
            </a:r>
            <a:r>
              <a:rPr lang="es-MX" b="1" dirty="0" smtClean="0"/>
              <a:t>, así como pedimento   o   documento   de   embarque.   </a:t>
            </a:r>
            <a:r>
              <a:rPr lang="es-MX" dirty="0" smtClean="0"/>
              <a:t>(Mediante   ficha   de depósito   o   transferencia   bancaria).   Agregar   ficha   de   depósito, escanear del original.</a:t>
            </a:r>
          </a:p>
          <a:p>
            <a:pPr algn="just"/>
            <a:endParaRPr lang="es-MX" dirty="0" smtClean="0"/>
          </a:p>
          <a:p>
            <a:pPr algn="just"/>
            <a:r>
              <a:rPr lang="es-MX" dirty="0" smtClean="0"/>
              <a:t>Las   </a:t>
            </a:r>
            <a:r>
              <a:rPr lang="es-MX" b="1" dirty="0"/>
              <a:t>facturas   de   equipamiento   y   software   deben   contener   </a:t>
            </a:r>
            <a:r>
              <a:rPr lang="es-MX" b="1" dirty="0" smtClean="0"/>
              <a:t>el número </a:t>
            </a:r>
            <a:r>
              <a:rPr lang="es-MX" b="1" dirty="0"/>
              <a:t>de serie </a:t>
            </a:r>
            <a:r>
              <a:rPr lang="es-MX" dirty="0"/>
              <a:t>del mismo.</a:t>
            </a:r>
          </a:p>
          <a:p>
            <a:pPr algn="just"/>
            <a:r>
              <a:rPr lang="es-MX" dirty="0"/>
              <a:t> </a:t>
            </a:r>
            <a:endParaRPr lang="es-MX" dirty="0" smtClean="0"/>
          </a:p>
          <a:p>
            <a:pPr algn="just"/>
            <a:endParaRPr lang="es-MX" sz="2000" dirty="0" smtClean="0">
              <a:solidFill>
                <a:srgbClr val="006666"/>
              </a:solidFill>
            </a:endParaRPr>
          </a:p>
          <a:p>
            <a:pPr algn="just"/>
            <a:r>
              <a:rPr lang="es-MX" sz="2000" b="1" dirty="0" smtClean="0">
                <a:solidFill>
                  <a:srgbClr val="006666"/>
                </a:solidFill>
              </a:rPr>
              <a:t>Aportaciones </a:t>
            </a:r>
            <a:r>
              <a:rPr lang="es-MX" sz="2000" b="1" dirty="0">
                <a:solidFill>
                  <a:srgbClr val="006666"/>
                </a:solidFill>
              </a:rPr>
              <a:t>no líquidas</a:t>
            </a:r>
            <a:endParaRPr lang="es-MX" sz="2000" dirty="0">
              <a:solidFill>
                <a:srgbClr val="006666"/>
              </a:solidFill>
            </a:endParaRPr>
          </a:p>
          <a:p>
            <a:pPr algn="just"/>
            <a:r>
              <a:rPr lang="es-MX" dirty="0"/>
              <a:t>La comprobación de las aportaciones no líquidas aprobadas se realizarán a  través de  un documento oficial en  la cual  se consigne que la aportación prevista en la Solicitud de Apoyo sí se incorporó en el desarrollo del proyecto</a:t>
            </a:r>
            <a:r>
              <a:rPr lang="es-MX" dirty="0" smtClean="0"/>
              <a:t>.</a:t>
            </a:r>
          </a:p>
          <a:p>
            <a:pPr algn="just"/>
            <a:endParaRPr lang="es-MX" dirty="0" smtClean="0"/>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 name="0 Imagen"/>
          <p:cNvPicPr/>
          <p:nvPr/>
        </p:nvPicPr>
        <p:blipFill>
          <a:blip r:embed="rId3"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14" name="13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5" name="14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15 Rectángulo"/>
          <p:cNvSpPr/>
          <p:nvPr/>
        </p:nvSpPr>
        <p:spPr>
          <a:xfrm>
            <a:off x="123602" y="245715"/>
            <a:ext cx="5050610" cy="523220"/>
          </a:xfrm>
          <a:prstGeom prst="rect">
            <a:avLst/>
          </a:prstGeom>
        </p:spPr>
        <p:txBody>
          <a:bodyPr wrap="square">
            <a:spAutoFit/>
          </a:bodyPr>
          <a:lstStyle/>
          <a:p>
            <a:r>
              <a:rPr lang="es-MX" sz="2800" b="1" dirty="0" smtClean="0">
                <a:solidFill>
                  <a:schemeClr val="accent5">
                    <a:lumMod val="50000"/>
                  </a:schemeClr>
                </a:solidFill>
                <a:latin typeface="+mj-lt"/>
              </a:rPr>
              <a:t>Evidencia líquida contable</a:t>
            </a:r>
          </a:p>
        </p:txBody>
      </p:sp>
      <p:sp>
        <p:nvSpPr>
          <p:cNvPr id="17" name="16 Rectángulo"/>
          <p:cNvSpPr/>
          <p:nvPr/>
        </p:nvSpPr>
        <p:spPr>
          <a:xfrm>
            <a:off x="4139952" y="5893821"/>
            <a:ext cx="4752528" cy="307777"/>
          </a:xfrm>
          <a:prstGeom prst="rect">
            <a:avLst/>
          </a:prstGeom>
        </p:spPr>
        <p:txBody>
          <a:bodyPr wrap="square">
            <a:spAutoFit/>
          </a:bodyPr>
          <a:lstStyle/>
          <a:p>
            <a:pPr lvl="1" algn="r"/>
            <a:r>
              <a:rPr lang="es-MX" sz="1400" b="1" dirty="0" smtClean="0">
                <a:solidFill>
                  <a:schemeClr val="accent5">
                    <a:lumMod val="50000"/>
                  </a:schemeClr>
                </a:solidFill>
              </a:rPr>
              <a:t>COP 2015. Numeral 2.1.7.2 , inciso 3)</a:t>
            </a:r>
            <a:endParaRPr lang="es-MX" sz="1400" b="1" dirty="0">
              <a:solidFill>
                <a:schemeClr val="accent5">
                  <a:lumMod val="50000"/>
                </a:schemeClr>
              </a:solidFill>
            </a:endParaRPr>
          </a:p>
        </p:txBody>
      </p:sp>
    </p:spTree>
    <p:extLst>
      <p:ext uri="{BB962C8B-B14F-4D97-AF65-F5344CB8AC3E}">
        <p14:creationId xmlns:p14="http://schemas.microsoft.com/office/powerpoint/2010/main" val="133110776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052" y="923122"/>
            <a:ext cx="3543300" cy="546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9" y="920414"/>
            <a:ext cx="3609975" cy="5360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2" name="0 Imagen"/>
          <p:cNvPicPr/>
          <p:nvPr/>
        </p:nvPicPr>
        <p:blipFill>
          <a:blip r:embed="rId5"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13" name="12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4" name="13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5" name="14 Rectángulo"/>
          <p:cNvSpPr/>
          <p:nvPr/>
        </p:nvSpPr>
        <p:spPr>
          <a:xfrm>
            <a:off x="123602" y="245715"/>
            <a:ext cx="5050610" cy="523220"/>
          </a:xfrm>
          <a:prstGeom prst="rect">
            <a:avLst/>
          </a:prstGeom>
        </p:spPr>
        <p:txBody>
          <a:bodyPr wrap="square">
            <a:spAutoFit/>
          </a:bodyPr>
          <a:lstStyle/>
          <a:p>
            <a:r>
              <a:rPr lang="es-MX" sz="2800" b="1" dirty="0" smtClean="0">
                <a:solidFill>
                  <a:schemeClr val="accent5">
                    <a:lumMod val="50000"/>
                  </a:schemeClr>
                </a:solidFill>
                <a:latin typeface="+mj-lt"/>
              </a:rPr>
              <a:t>Evidencia líquida contable</a:t>
            </a:r>
          </a:p>
        </p:txBody>
      </p:sp>
      <p:sp>
        <p:nvSpPr>
          <p:cNvPr id="2" name="1 Rectángulo"/>
          <p:cNvSpPr/>
          <p:nvPr/>
        </p:nvSpPr>
        <p:spPr>
          <a:xfrm>
            <a:off x="2843808" y="1052736"/>
            <a:ext cx="93154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05996190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dondear rectángulo de esquina diagonal"/>
          <p:cNvSpPr/>
          <p:nvPr/>
        </p:nvSpPr>
        <p:spPr>
          <a:xfrm>
            <a:off x="752149" y="908720"/>
            <a:ext cx="7639702" cy="4700544"/>
          </a:xfrm>
          <a:prstGeom prst="round2DiagRect">
            <a:avLst/>
          </a:prstGeom>
          <a:solidFill>
            <a:srgbClr val="006666"/>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MX" dirty="0"/>
          </a:p>
        </p:txBody>
      </p:sp>
      <p:sp>
        <p:nvSpPr>
          <p:cNvPr id="11" name="10 Rectángulo"/>
          <p:cNvSpPr/>
          <p:nvPr/>
        </p:nvSpPr>
        <p:spPr>
          <a:xfrm>
            <a:off x="0" y="6453336"/>
            <a:ext cx="9144000" cy="40466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CuadroTexto"/>
          <p:cNvSpPr txBox="1"/>
          <p:nvPr/>
        </p:nvSpPr>
        <p:spPr>
          <a:xfrm>
            <a:off x="1036753" y="2060848"/>
            <a:ext cx="7070493" cy="1938992"/>
          </a:xfrm>
          <a:prstGeom prst="rect">
            <a:avLst/>
          </a:prstGeom>
          <a:noFill/>
        </p:spPr>
        <p:txBody>
          <a:bodyPr wrap="square" rtlCol="0">
            <a:spAutoFit/>
          </a:bodyPr>
          <a:lstStyle/>
          <a:p>
            <a:pPr algn="ctr"/>
            <a:r>
              <a:rPr lang="es-MX"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DICTAMEN </a:t>
            </a:r>
          </a:p>
          <a:p>
            <a:pPr algn="ctr"/>
            <a:r>
              <a:rPr lang="es-MX"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CONTABLE</a:t>
            </a:r>
          </a:p>
        </p:txBody>
      </p:sp>
    </p:spTree>
    <p:extLst>
      <p:ext uri="{BB962C8B-B14F-4D97-AF65-F5344CB8AC3E}">
        <p14:creationId xmlns:p14="http://schemas.microsoft.com/office/powerpoint/2010/main" val="260636402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585746" y="2060848"/>
            <a:ext cx="7848873" cy="2585323"/>
          </a:xfrm>
          <a:prstGeom prst="rect">
            <a:avLst/>
          </a:prstGeom>
        </p:spPr>
        <p:txBody>
          <a:bodyPr wrap="square">
            <a:spAutoFit/>
          </a:bodyPr>
          <a:lstStyle/>
          <a:p>
            <a:pPr algn="just"/>
            <a:r>
              <a:rPr lang="es-MX" dirty="0" smtClean="0"/>
              <a:t>	</a:t>
            </a:r>
            <a:r>
              <a:rPr lang="es-MX" dirty="0"/>
              <a:t> </a:t>
            </a:r>
          </a:p>
          <a:p>
            <a:pPr algn="just"/>
            <a:r>
              <a:rPr lang="es-MX" dirty="0"/>
              <a:t>El BEN deberá adjuntar al reporte final </a:t>
            </a:r>
            <a:r>
              <a:rPr lang="es-MX" b="1" dirty="0"/>
              <a:t>un dictamen financiero sobre la mezcla total de las aportaciones del proyecto </a:t>
            </a:r>
            <a:r>
              <a:rPr lang="es-MX" dirty="0"/>
              <a:t>que deberá ser realizado por un </a:t>
            </a:r>
            <a:r>
              <a:rPr lang="es-MX" b="1" dirty="0"/>
              <a:t>despacho externo de contadores públicos autorizados por la SHCP</a:t>
            </a:r>
            <a:r>
              <a:rPr lang="es-MX" dirty="0"/>
              <a:t>, con base en los Términos de Referencia y Criterios de Operación.</a:t>
            </a:r>
          </a:p>
          <a:p>
            <a:pPr algn="just"/>
            <a:r>
              <a:rPr lang="es-MX" dirty="0"/>
              <a:t> </a:t>
            </a:r>
          </a:p>
          <a:p>
            <a:pPr algn="just"/>
            <a:r>
              <a:rPr lang="es-MX" dirty="0"/>
              <a:t>Deberá integrarse en el sistema el documento comprobatorio del registro </a:t>
            </a:r>
            <a:r>
              <a:rPr lang="es-MX" dirty="0" smtClean="0"/>
              <a:t>que autoriza </a:t>
            </a:r>
            <a:r>
              <a:rPr lang="es-MX" dirty="0"/>
              <a:t>al Auditor Externo.  </a:t>
            </a:r>
            <a:r>
              <a:rPr lang="es-MX" u="heavy" dirty="0">
                <a:hlinkClick r:id="rId2"/>
              </a:rPr>
              <a:t>https://www.consulta.sat.gob.mx/cprsinternet</a:t>
            </a:r>
            <a:r>
              <a:rPr lang="es-MX" u="heavy" dirty="0" smtClean="0">
                <a:hlinkClick r:id="rId2"/>
              </a:rPr>
              <a:t>/</a:t>
            </a:r>
            <a:r>
              <a:rPr lang="es-MX" u="heavy" dirty="0" smtClean="0"/>
              <a:t> </a:t>
            </a:r>
            <a:endParaRPr lang="es-MX" dirty="0"/>
          </a:p>
          <a:p>
            <a:pPr algn="just"/>
            <a:endParaRPr lang="es-MX" dirty="0" smtClean="0"/>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 name="0 Imagen"/>
          <p:cNvPicPr/>
          <p:nvPr/>
        </p:nvPicPr>
        <p:blipFill>
          <a:blip r:embed="rId4"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14" name="13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5" name="14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15 Rectángulo"/>
          <p:cNvSpPr/>
          <p:nvPr/>
        </p:nvSpPr>
        <p:spPr>
          <a:xfrm>
            <a:off x="123602" y="245715"/>
            <a:ext cx="5050610" cy="523220"/>
          </a:xfrm>
          <a:prstGeom prst="rect">
            <a:avLst/>
          </a:prstGeom>
        </p:spPr>
        <p:txBody>
          <a:bodyPr wrap="square">
            <a:spAutoFit/>
          </a:bodyPr>
          <a:lstStyle/>
          <a:p>
            <a:r>
              <a:rPr lang="es-MX" sz="2800" b="1" dirty="0" smtClean="0">
                <a:solidFill>
                  <a:schemeClr val="accent5">
                    <a:lumMod val="50000"/>
                  </a:schemeClr>
                </a:solidFill>
                <a:latin typeface="+mj-lt"/>
              </a:rPr>
              <a:t>Dictamen Contable</a:t>
            </a:r>
          </a:p>
        </p:txBody>
      </p:sp>
      <p:sp>
        <p:nvSpPr>
          <p:cNvPr id="17" name="16 Rectángulo"/>
          <p:cNvSpPr/>
          <p:nvPr/>
        </p:nvSpPr>
        <p:spPr>
          <a:xfrm>
            <a:off x="2195736" y="6047710"/>
            <a:ext cx="6696744" cy="307777"/>
          </a:xfrm>
          <a:prstGeom prst="rect">
            <a:avLst/>
          </a:prstGeom>
        </p:spPr>
        <p:txBody>
          <a:bodyPr wrap="square">
            <a:spAutoFit/>
          </a:bodyPr>
          <a:lstStyle/>
          <a:p>
            <a:pPr lvl="1" algn="r"/>
            <a:r>
              <a:rPr lang="es-MX" sz="1400" b="1" dirty="0" smtClean="0">
                <a:solidFill>
                  <a:schemeClr val="accent5">
                    <a:lumMod val="50000"/>
                  </a:schemeClr>
                </a:solidFill>
              </a:rPr>
              <a:t>ROP.  Regla 12, Fracción V</a:t>
            </a:r>
            <a:endParaRPr lang="es-MX" sz="1400" b="1" dirty="0">
              <a:solidFill>
                <a:schemeClr val="accent5">
                  <a:lumMod val="50000"/>
                </a:schemeClr>
              </a:solidFill>
            </a:endParaRPr>
          </a:p>
        </p:txBody>
      </p:sp>
    </p:spTree>
    <p:extLst>
      <p:ext uri="{BB962C8B-B14F-4D97-AF65-F5344CB8AC3E}">
        <p14:creationId xmlns:p14="http://schemas.microsoft.com/office/powerpoint/2010/main" val="146961320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231039" y="1124744"/>
            <a:ext cx="8409414" cy="5047536"/>
          </a:xfrm>
          <a:prstGeom prst="rect">
            <a:avLst/>
          </a:prstGeom>
        </p:spPr>
        <p:txBody>
          <a:bodyPr wrap="square">
            <a:spAutoFit/>
          </a:bodyPr>
          <a:lstStyle/>
          <a:p>
            <a:pPr algn="just"/>
            <a:r>
              <a:rPr lang="es-MX" sz="2000" b="1" dirty="0">
                <a:solidFill>
                  <a:schemeClr val="accent5">
                    <a:lumMod val="50000"/>
                  </a:schemeClr>
                </a:solidFill>
              </a:rPr>
              <a:t>El Beneficiario deberá entregar al despacho auditor:</a:t>
            </a:r>
            <a:endParaRPr lang="es-MX" sz="2000" dirty="0">
              <a:solidFill>
                <a:schemeClr val="accent5">
                  <a:lumMod val="50000"/>
                </a:schemeClr>
              </a:solidFill>
            </a:endParaRPr>
          </a:p>
          <a:p>
            <a:pPr algn="just"/>
            <a:r>
              <a:rPr lang="es-MX" sz="800" dirty="0"/>
              <a:t> </a:t>
            </a:r>
          </a:p>
          <a:p>
            <a:pPr marL="285750" indent="-285750">
              <a:buFont typeface="Wingdings" panose="05000000000000000000" pitchFamily="2" charset="2"/>
              <a:buChar char="§"/>
            </a:pPr>
            <a:r>
              <a:rPr lang="es-MX" b="1" dirty="0" smtClean="0"/>
              <a:t>Formatos </a:t>
            </a:r>
            <a:r>
              <a:rPr lang="es-MX" b="1" dirty="0"/>
              <a:t>para elaborar el dictamen contable </a:t>
            </a:r>
            <a:r>
              <a:rPr lang="es-MX" dirty="0"/>
              <a:t>establecido por la IE proporcionado a </a:t>
            </a:r>
            <a:r>
              <a:rPr lang="es-MX" dirty="0" smtClean="0"/>
              <a:t>través de </a:t>
            </a:r>
            <a:r>
              <a:rPr lang="es-MX" dirty="0"/>
              <a:t>los medios que estime pertinentes que deberá obtener de la página del </a:t>
            </a:r>
            <a:r>
              <a:rPr lang="es-MX" dirty="0" smtClean="0"/>
              <a:t>PROSOFT.</a:t>
            </a:r>
          </a:p>
          <a:p>
            <a:endParaRPr lang="es-MX" sz="800" dirty="0"/>
          </a:p>
          <a:p>
            <a:pPr marL="285750" indent="-285750" algn="just">
              <a:buFont typeface="Wingdings" panose="05000000000000000000" pitchFamily="2" charset="2"/>
              <a:buChar char="§"/>
            </a:pPr>
            <a:r>
              <a:rPr lang="es-MX" b="1" dirty="0" smtClean="0"/>
              <a:t>Reglas  </a:t>
            </a:r>
            <a:r>
              <a:rPr lang="es-MX" b="1" dirty="0"/>
              <a:t>y  Criterios  de  Operación  </a:t>
            </a:r>
            <a:r>
              <a:rPr lang="es-MX" dirty="0"/>
              <a:t>del  ejercicio  fiscal  correspondiente  al proyecto</a:t>
            </a:r>
            <a:r>
              <a:rPr lang="es-MX" dirty="0" smtClean="0"/>
              <a:t>.</a:t>
            </a:r>
          </a:p>
          <a:p>
            <a:pPr algn="just"/>
            <a:endParaRPr lang="es-MX" sz="800" dirty="0"/>
          </a:p>
          <a:p>
            <a:pPr marL="285750" indent="-285750" algn="just">
              <a:buFont typeface="Wingdings" panose="05000000000000000000" pitchFamily="2" charset="2"/>
              <a:buChar char="§"/>
            </a:pPr>
            <a:r>
              <a:rPr lang="es-MX" b="1" dirty="0" smtClean="0"/>
              <a:t>Convenio  </a:t>
            </a:r>
            <a:r>
              <a:rPr lang="es-MX" b="1" dirty="0"/>
              <a:t>de  Asignación  de  Recursos  </a:t>
            </a:r>
            <a:r>
              <a:rPr lang="es-MX" dirty="0"/>
              <a:t>debidamente  registrado  por  esta Secretaría, con la Solicitud de Apoyo. (En caso, de que se haya realizado una modificación al proyecto   y que esta haya sido autorizada por el Consejo Directivo del PROSOFT, se deberá entregar al Despacho la información de la modificación y acuerdo de resolución</a:t>
            </a:r>
            <a:r>
              <a:rPr lang="es-MX" dirty="0" smtClean="0"/>
              <a:t>).</a:t>
            </a:r>
          </a:p>
          <a:p>
            <a:pPr algn="just"/>
            <a:endParaRPr lang="es-MX" sz="800" dirty="0"/>
          </a:p>
          <a:p>
            <a:pPr marL="285750" indent="-285750" algn="just">
              <a:buFont typeface="Wingdings" panose="05000000000000000000" pitchFamily="2" charset="2"/>
              <a:buChar char="§"/>
            </a:pPr>
            <a:r>
              <a:rPr lang="es-MX" b="1" dirty="0" smtClean="0"/>
              <a:t>Estados </a:t>
            </a:r>
            <a:r>
              <a:rPr lang="es-MX" b="1" dirty="0"/>
              <a:t>de cuenta bancarios y transferencias que reflejen los pagos</a:t>
            </a:r>
            <a:r>
              <a:rPr lang="es-MX" dirty="0"/>
              <a:t> a los proveedores de los recursos federal, estatal y privado, según aplique</a:t>
            </a:r>
            <a:r>
              <a:rPr lang="es-MX" dirty="0" smtClean="0"/>
              <a:t>.</a:t>
            </a:r>
          </a:p>
          <a:p>
            <a:pPr algn="just"/>
            <a:endParaRPr lang="es-MX" sz="800" dirty="0"/>
          </a:p>
          <a:p>
            <a:pPr marL="285750" indent="-285750" algn="just">
              <a:buFont typeface="Wingdings" panose="05000000000000000000" pitchFamily="2" charset="2"/>
              <a:buChar char="§"/>
            </a:pPr>
            <a:r>
              <a:rPr lang="es-MX" b="1" dirty="0" smtClean="0"/>
              <a:t>Facturación </a:t>
            </a:r>
            <a:r>
              <a:rPr lang="es-MX" dirty="0"/>
              <a:t>original a nombre del BEN correspondiente de los bienes y/o servicios que se hayan adquirido.</a:t>
            </a:r>
          </a:p>
          <a:p>
            <a:pPr algn="just"/>
            <a:endParaRPr lang="es-MX" dirty="0" smtClean="0"/>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 name="0 Imagen"/>
          <p:cNvPicPr/>
          <p:nvPr/>
        </p:nvPicPr>
        <p:blipFill>
          <a:blip r:embed="rId3"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14" name="13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5" name="14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15 Rectángulo"/>
          <p:cNvSpPr/>
          <p:nvPr/>
        </p:nvSpPr>
        <p:spPr>
          <a:xfrm>
            <a:off x="123602" y="245715"/>
            <a:ext cx="5050610" cy="523220"/>
          </a:xfrm>
          <a:prstGeom prst="rect">
            <a:avLst/>
          </a:prstGeom>
        </p:spPr>
        <p:txBody>
          <a:bodyPr wrap="square">
            <a:spAutoFit/>
          </a:bodyPr>
          <a:lstStyle/>
          <a:p>
            <a:r>
              <a:rPr lang="es-MX" sz="2800" b="1" dirty="0" smtClean="0">
                <a:solidFill>
                  <a:schemeClr val="accent5">
                    <a:lumMod val="50000"/>
                  </a:schemeClr>
                </a:solidFill>
                <a:latin typeface="+mj-lt"/>
              </a:rPr>
              <a:t>Dictamen contable</a:t>
            </a:r>
          </a:p>
        </p:txBody>
      </p:sp>
      <p:sp>
        <p:nvSpPr>
          <p:cNvPr id="17" name="16 Rectángulo"/>
          <p:cNvSpPr/>
          <p:nvPr/>
        </p:nvSpPr>
        <p:spPr>
          <a:xfrm>
            <a:off x="1259632" y="6047710"/>
            <a:ext cx="7632848" cy="307777"/>
          </a:xfrm>
          <a:prstGeom prst="rect">
            <a:avLst/>
          </a:prstGeom>
        </p:spPr>
        <p:txBody>
          <a:bodyPr wrap="square">
            <a:spAutoFit/>
          </a:bodyPr>
          <a:lstStyle/>
          <a:p>
            <a:pPr lvl="1" algn="r"/>
            <a:r>
              <a:rPr lang="es-MX" sz="1400" b="1" dirty="0" smtClean="0">
                <a:solidFill>
                  <a:schemeClr val="accent5">
                    <a:lumMod val="50000"/>
                  </a:schemeClr>
                </a:solidFill>
              </a:rPr>
              <a:t>COP 2015. Numeral 2.1.7.2  Dictamen Contable</a:t>
            </a:r>
            <a:endParaRPr lang="es-MX" sz="1400" b="1" dirty="0">
              <a:solidFill>
                <a:schemeClr val="accent5">
                  <a:lumMod val="50000"/>
                </a:schemeClr>
              </a:solidFill>
            </a:endParaRPr>
          </a:p>
        </p:txBody>
      </p:sp>
    </p:spTree>
    <p:extLst>
      <p:ext uri="{BB962C8B-B14F-4D97-AF65-F5344CB8AC3E}">
        <p14:creationId xmlns:p14="http://schemas.microsoft.com/office/powerpoint/2010/main" val="390587121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231038" y="1700808"/>
            <a:ext cx="8409414" cy="4016484"/>
          </a:xfrm>
          <a:prstGeom prst="rect">
            <a:avLst/>
          </a:prstGeom>
        </p:spPr>
        <p:txBody>
          <a:bodyPr wrap="square">
            <a:spAutoFit/>
          </a:bodyPr>
          <a:lstStyle/>
          <a:p>
            <a:pPr marL="285750" indent="-285750">
              <a:buFont typeface="Wingdings" panose="05000000000000000000" pitchFamily="2" charset="2"/>
              <a:buChar char="§"/>
            </a:pPr>
            <a:r>
              <a:rPr lang="es-MX" sz="2000" b="1" dirty="0" smtClean="0">
                <a:solidFill>
                  <a:schemeClr val="accent5">
                    <a:lumMod val="50000"/>
                  </a:schemeClr>
                </a:solidFill>
              </a:rPr>
              <a:t>Hojas de datos e índice.</a:t>
            </a:r>
          </a:p>
          <a:p>
            <a:pPr marL="285750" indent="-285750">
              <a:buFont typeface="Wingdings" panose="05000000000000000000" pitchFamily="2" charset="2"/>
              <a:buChar char="§"/>
            </a:pPr>
            <a:endParaRPr lang="es-MX" sz="2000" b="1" dirty="0" smtClean="0">
              <a:solidFill>
                <a:schemeClr val="accent5">
                  <a:lumMod val="50000"/>
                </a:schemeClr>
              </a:solidFill>
            </a:endParaRPr>
          </a:p>
          <a:p>
            <a:pPr algn="just"/>
            <a:r>
              <a:rPr lang="es-MX" sz="2000" dirty="0" smtClean="0"/>
              <a:t>1) Este </a:t>
            </a:r>
            <a:r>
              <a:rPr lang="es-MX" sz="2000" dirty="0"/>
              <a:t>apartado deberá tener una hoja de datos que incorpore los </a:t>
            </a:r>
            <a:r>
              <a:rPr lang="es-MX" sz="2000" b="1" dirty="0"/>
              <a:t>datos del proyecto, beneficiario, organismo promotor, proveedores, información del despacho y número de fojas </a:t>
            </a:r>
            <a:r>
              <a:rPr lang="es-MX" sz="2000" dirty="0"/>
              <a:t>que se entregan.  </a:t>
            </a:r>
            <a:endParaRPr lang="es-MX" sz="2000" dirty="0" smtClean="0"/>
          </a:p>
          <a:p>
            <a:pPr algn="just"/>
            <a:endParaRPr lang="es-MX" sz="2000" dirty="0" smtClean="0"/>
          </a:p>
          <a:p>
            <a:pPr algn="just"/>
            <a:r>
              <a:rPr lang="es-MX" sz="2000" dirty="0" smtClean="0"/>
              <a:t>2) En </a:t>
            </a:r>
            <a:r>
              <a:rPr lang="es-MX" sz="2000" dirty="0"/>
              <a:t>la segunda página incluirá un </a:t>
            </a:r>
            <a:r>
              <a:rPr lang="es-MX" sz="2000" b="1" dirty="0"/>
              <a:t>índice</a:t>
            </a:r>
            <a:r>
              <a:rPr lang="es-MX" sz="2000" dirty="0"/>
              <a:t> con el listado de documentos contenidos en el dictamen, </a:t>
            </a:r>
            <a:r>
              <a:rPr lang="es-MX" sz="2000" b="1" dirty="0"/>
              <a:t>incluyendo la relación de facturas, estados de cuenta y cualquier otra información </a:t>
            </a:r>
            <a:r>
              <a:rPr lang="es-MX" sz="2000" dirty="0"/>
              <a:t>que conforme el anexo del dictamen. La información deberá presentarse </a:t>
            </a:r>
            <a:r>
              <a:rPr lang="es-MX" sz="2000" b="1" dirty="0"/>
              <a:t>en estricto orden</a:t>
            </a:r>
            <a:r>
              <a:rPr lang="es-MX" sz="2000" dirty="0"/>
              <a:t>.</a:t>
            </a:r>
          </a:p>
          <a:p>
            <a:endParaRPr lang="es-MX" sz="2000" b="1" dirty="0">
              <a:solidFill>
                <a:schemeClr val="accent5">
                  <a:lumMod val="50000"/>
                </a:schemeClr>
              </a:solidFill>
            </a:endParaRPr>
          </a:p>
          <a:p>
            <a:pPr algn="just"/>
            <a:endParaRPr lang="es-MX" sz="1750" dirty="0">
              <a:solidFill>
                <a:schemeClr val="accent2">
                  <a:lumMod val="50000"/>
                </a:schemeClr>
              </a:solidFill>
            </a:endParaRPr>
          </a:p>
          <a:p>
            <a:endParaRPr lang="es-MX" sz="1750" dirty="0" smtClean="0"/>
          </a:p>
        </p:txBody>
      </p:sp>
      <p:sp>
        <p:nvSpPr>
          <p:cNvPr id="10" name="9 Rectángulo"/>
          <p:cNvSpPr/>
          <p:nvPr/>
        </p:nvSpPr>
        <p:spPr>
          <a:xfrm>
            <a:off x="2555776" y="6075094"/>
            <a:ext cx="6336704" cy="307777"/>
          </a:xfrm>
          <a:prstGeom prst="rect">
            <a:avLst/>
          </a:prstGeom>
        </p:spPr>
        <p:txBody>
          <a:bodyPr wrap="square">
            <a:spAutoFit/>
          </a:bodyPr>
          <a:lstStyle/>
          <a:p>
            <a:pPr algn="r"/>
            <a:r>
              <a:rPr lang="es-MX" sz="1400" b="1" dirty="0" smtClean="0">
                <a:solidFill>
                  <a:schemeClr val="accent5">
                    <a:lumMod val="50000"/>
                  </a:schemeClr>
                </a:solidFill>
              </a:rPr>
              <a:t>COP 2015.Numeral 2.1.7.2  Elaboración y presentación del reporte final</a:t>
            </a:r>
            <a:endParaRPr lang="es-MX" sz="1400" b="1" dirty="0">
              <a:solidFill>
                <a:schemeClr val="accent5">
                  <a:lumMod val="50000"/>
                </a:schemeClr>
              </a:solidFill>
            </a:endParaRPr>
          </a:p>
        </p:txBody>
      </p:sp>
      <p:pic>
        <p:nvPicPr>
          <p:cNvPr id="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4" name="0 Imagen"/>
          <p:cNvPicPr/>
          <p:nvPr/>
        </p:nvPicPr>
        <p:blipFill>
          <a:blip r:embed="rId3"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15" name="14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6" name="15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16 Rectángulo"/>
          <p:cNvSpPr/>
          <p:nvPr/>
        </p:nvSpPr>
        <p:spPr>
          <a:xfrm>
            <a:off x="123602" y="245715"/>
            <a:ext cx="5050610" cy="523220"/>
          </a:xfrm>
          <a:prstGeom prst="rect">
            <a:avLst/>
          </a:prstGeom>
        </p:spPr>
        <p:txBody>
          <a:bodyPr wrap="square">
            <a:spAutoFit/>
          </a:bodyPr>
          <a:lstStyle/>
          <a:p>
            <a:r>
              <a:rPr lang="es-MX" sz="2800" b="1" dirty="0" smtClean="0">
                <a:solidFill>
                  <a:schemeClr val="accent5">
                    <a:lumMod val="50000"/>
                  </a:schemeClr>
                </a:solidFill>
                <a:latin typeface="+mj-lt"/>
              </a:rPr>
              <a:t>Dictamen contable</a:t>
            </a:r>
          </a:p>
        </p:txBody>
      </p:sp>
      <p:sp>
        <p:nvSpPr>
          <p:cNvPr id="18" name="17 Rectángulo"/>
          <p:cNvSpPr/>
          <p:nvPr/>
        </p:nvSpPr>
        <p:spPr>
          <a:xfrm>
            <a:off x="158048" y="1149792"/>
            <a:ext cx="6135819" cy="369332"/>
          </a:xfrm>
          <a:prstGeom prst="rect">
            <a:avLst/>
          </a:prstGeom>
        </p:spPr>
        <p:txBody>
          <a:bodyPr wrap="square">
            <a:spAutoFit/>
          </a:bodyPr>
          <a:lstStyle/>
          <a:p>
            <a:r>
              <a:rPr lang="es-MX" b="1" dirty="0"/>
              <a:t>El Dictamen deberá contener los siguientes apartados</a:t>
            </a:r>
            <a:r>
              <a:rPr lang="es-MX" dirty="0"/>
              <a:t>:</a:t>
            </a:r>
          </a:p>
        </p:txBody>
      </p:sp>
    </p:spTree>
    <p:extLst>
      <p:ext uri="{BB962C8B-B14F-4D97-AF65-F5344CB8AC3E}">
        <p14:creationId xmlns:p14="http://schemas.microsoft.com/office/powerpoint/2010/main" val="3956650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0" y="6539746"/>
            <a:ext cx="9144000" cy="17281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1" name="30 Rectángulo"/>
          <p:cNvSpPr/>
          <p:nvPr/>
        </p:nvSpPr>
        <p:spPr>
          <a:xfrm>
            <a:off x="539552" y="1052736"/>
            <a:ext cx="8136904" cy="5016758"/>
          </a:xfrm>
          <a:prstGeom prst="rect">
            <a:avLst/>
          </a:prstGeom>
        </p:spPr>
        <p:txBody>
          <a:bodyPr wrap="square">
            <a:spAutoFit/>
          </a:bodyPr>
          <a:lstStyle/>
          <a:p>
            <a:r>
              <a:rPr lang="es-MX" sz="2400" b="1" dirty="0" smtClean="0">
                <a:solidFill>
                  <a:schemeClr val="accent5">
                    <a:lumMod val="50000"/>
                  </a:schemeClr>
                </a:solidFill>
              </a:rPr>
              <a:t>Observaciones:</a:t>
            </a:r>
          </a:p>
          <a:p>
            <a:endParaRPr lang="es-MX" sz="900" dirty="0" smtClean="0"/>
          </a:p>
          <a:p>
            <a:r>
              <a:rPr lang="es-MX" sz="2000" dirty="0" smtClean="0"/>
              <a:t>En </a:t>
            </a:r>
            <a:r>
              <a:rPr lang="es-MX" sz="2000" dirty="0"/>
              <a:t>caso de que el OP o la S.E. </a:t>
            </a:r>
            <a:r>
              <a:rPr lang="es-MX" sz="2000" b="1" dirty="0"/>
              <a:t>tuviera observaciones sobre los Reportes y/o </a:t>
            </a:r>
            <a:r>
              <a:rPr lang="es-MX" sz="2000" b="1" dirty="0" smtClean="0"/>
              <a:t>la documentación</a:t>
            </a:r>
            <a:r>
              <a:rPr lang="es-MX" sz="2000" b="1" dirty="0"/>
              <a:t>, se  hará  del  conocimiento  del  responsable  del  proyecto  </a:t>
            </a:r>
            <a:r>
              <a:rPr lang="es-MX" sz="2000" dirty="0" smtClean="0"/>
              <a:t>a través </a:t>
            </a:r>
            <a:r>
              <a:rPr lang="es-MX" sz="2000" dirty="0"/>
              <a:t>del correo electrónico del beneficiario</a:t>
            </a:r>
            <a:r>
              <a:rPr lang="es-MX" sz="2000" dirty="0" smtClean="0"/>
              <a:t>.</a:t>
            </a:r>
          </a:p>
          <a:p>
            <a:pPr algn="just"/>
            <a:r>
              <a:rPr lang="es-MX" sz="2000" dirty="0"/>
              <a:t>  </a:t>
            </a:r>
            <a:endParaRPr lang="es-MX" sz="2000" u="sng" dirty="0"/>
          </a:p>
          <a:p>
            <a:pPr algn="just"/>
            <a:r>
              <a:rPr lang="es-MX" sz="2000" b="1" u="sng" dirty="0"/>
              <a:t>El BEN deberá subsanar las observaciones en un plazo máximo de 10 </a:t>
            </a:r>
            <a:r>
              <a:rPr lang="es-MX" sz="2000" b="1" u="sng" dirty="0" smtClean="0"/>
              <a:t>días</a:t>
            </a:r>
            <a:r>
              <a:rPr lang="es-MX" sz="2000" b="1" u="sng" dirty="0"/>
              <a:t> </a:t>
            </a:r>
            <a:r>
              <a:rPr lang="es-MX" sz="2000" b="1" u="sng" dirty="0" smtClean="0"/>
              <a:t>hábiles</a:t>
            </a:r>
            <a:r>
              <a:rPr lang="es-MX" sz="2000" b="1" u="sng" dirty="0"/>
              <a:t>; </a:t>
            </a:r>
            <a:r>
              <a:rPr lang="es-MX" sz="2000" dirty="0"/>
              <a:t>cuando este haya subsanado y enviado el reporte al Organismo Promotor a través del Sistema del PROSOFT, deberá informar al responsable del OP a través de correo electrónico.</a:t>
            </a:r>
          </a:p>
          <a:p>
            <a:pPr algn="just"/>
            <a:endParaRPr lang="es-MX" sz="2000" dirty="0" smtClean="0"/>
          </a:p>
          <a:p>
            <a:pPr algn="just"/>
            <a:r>
              <a:rPr lang="es-MX" sz="2000" dirty="0" smtClean="0"/>
              <a:t>La </a:t>
            </a:r>
            <a:r>
              <a:rPr lang="es-MX" sz="2000" dirty="0"/>
              <a:t>IE emitirá </a:t>
            </a:r>
            <a:r>
              <a:rPr lang="es-MX" sz="2000" b="1" dirty="0"/>
              <a:t>3 (tres) ciclos de observaciones a los Reportes</a:t>
            </a:r>
            <a:r>
              <a:rPr lang="es-MX" sz="2000" dirty="0"/>
              <a:t>. Si después de dichos ciclos no se subsanaran las observaciones y/o se presentara documentación incompleta, la IE expondrá el caso ante el CD para que éste determine las acciones correspondientes de acuerdo a la Regla 21, fracción II, Sanciones de las ROP</a:t>
            </a:r>
            <a:endParaRPr lang="es-MX" sz="2000" dirty="0">
              <a:solidFill>
                <a:srgbClr val="FF0000"/>
              </a:solidFill>
            </a:endParaRPr>
          </a:p>
        </p:txBody>
      </p:sp>
      <p:sp>
        <p:nvSpPr>
          <p:cNvPr id="8" name="7 Rectángulo"/>
          <p:cNvSpPr/>
          <p:nvPr/>
        </p:nvSpPr>
        <p:spPr>
          <a:xfrm>
            <a:off x="3059832" y="5877272"/>
            <a:ext cx="5832648" cy="307777"/>
          </a:xfrm>
          <a:prstGeom prst="rect">
            <a:avLst/>
          </a:prstGeom>
        </p:spPr>
        <p:txBody>
          <a:bodyPr wrap="square">
            <a:spAutoFit/>
          </a:bodyPr>
          <a:lstStyle/>
          <a:p>
            <a:pPr algn="r"/>
            <a:r>
              <a:rPr lang="es-MX" sz="1400" b="1" dirty="0">
                <a:solidFill>
                  <a:schemeClr val="accent5">
                    <a:lumMod val="50000"/>
                  </a:schemeClr>
                </a:solidFill>
              </a:rPr>
              <a:t>COP 2015. Numeral 2.1.7.4, fracción VII y VIII</a:t>
            </a:r>
          </a:p>
        </p:txBody>
      </p:sp>
      <p:sp>
        <p:nvSpPr>
          <p:cNvPr id="9" name="8 Rectángulo"/>
          <p:cNvSpPr/>
          <p:nvPr/>
        </p:nvSpPr>
        <p:spPr>
          <a:xfrm>
            <a:off x="0" y="6309321"/>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52" y="123579"/>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2" name="0 Imagen"/>
          <p:cNvPicPr/>
          <p:nvPr/>
        </p:nvPicPr>
        <p:blipFill>
          <a:blip r:embed="rId3" cstate="print">
            <a:extLst>
              <a:ext uri="{28A0092B-C50C-407E-A947-70E740481C1C}">
                <a14:useLocalDpi xmlns:a14="http://schemas.microsoft.com/office/drawing/2010/main" val="0"/>
              </a:ext>
            </a:extLst>
          </a:blip>
          <a:stretch>
            <a:fillRect/>
          </a:stretch>
        </p:blipFill>
        <p:spPr>
          <a:xfrm>
            <a:off x="7020272" y="158935"/>
            <a:ext cx="1840727" cy="764982"/>
          </a:xfrm>
          <a:prstGeom prst="rect">
            <a:avLst/>
          </a:prstGeom>
          <a:ln>
            <a:noFill/>
          </a:ln>
        </p:spPr>
      </p:pic>
      <p:sp>
        <p:nvSpPr>
          <p:cNvPr id="13" name="12 Rectángulo"/>
          <p:cNvSpPr/>
          <p:nvPr/>
        </p:nvSpPr>
        <p:spPr>
          <a:xfrm>
            <a:off x="323528" y="44624"/>
            <a:ext cx="5050610" cy="1384995"/>
          </a:xfrm>
          <a:prstGeom prst="rect">
            <a:avLst/>
          </a:prstGeom>
        </p:spPr>
        <p:txBody>
          <a:bodyPr wrap="square">
            <a:spAutoFit/>
          </a:bodyPr>
          <a:lstStyle/>
          <a:p>
            <a:r>
              <a:rPr lang="es-MX" sz="2800" b="1" dirty="0">
                <a:solidFill>
                  <a:schemeClr val="accent5">
                    <a:lumMod val="50000"/>
                  </a:schemeClr>
                </a:solidFill>
                <a:latin typeface="+mj-lt"/>
              </a:rPr>
              <a:t>Criterios de </a:t>
            </a:r>
            <a:r>
              <a:rPr lang="es-MX" sz="2800" b="1" dirty="0" smtClean="0">
                <a:solidFill>
                  <a:schemeClr val="accent5">
                    <a:lumMod val="50000"/>
                  </a:schemeClr>
                </a:solidFill>
                <a:latin typeface="+mj-lt"/>
              </a:rPr>
              <a:t>revisión</a:t>
            </a:r>
          </a:p>
          <a:p>
            <a:r>
              <a:rPr lang="es-MX" sz="2800" b="1" dirty="0" smtClean="0">
                <a:solidFill>
                  <a:schemeClr val="accent5">
                    <a:lumMod val="50000"/>
                  </a:schemeClr>
                </a:solidFill>
                <a:latin typeface="+mj-lt"/>
              </a:rPr>
              <a:t>de </a:t>
            </a:r>
            <a:r>
              <a:rPr lang="es-MX" sz="2800" b="1" dirty="0">
                <a:solidFill>
                  <a:schemeClr val="accent5">
                    <a:lumMod val="50000"/>
                  </a:schemeClr>
                </a:solidFill>
                <a:latin typeface="+mj-lt"/>
              </a:rPr>
              <a:t>reportes</a:t>
            </a:r>
          </a:p>
          <a:p>
            <a:endParaRPr lang="pt-BR" sz="2800" b="1" dirty="0">
              <a:solidFill>
                <a:schemeClr val="accent5">
                  <a:lumMod val="50000"/>
                </a:schemeClr>
              </a:solidFill>
              <a:latin typeface="+mj-lt"/>
              <a:ea typeface="Tahoma" panose="020B0604030504040204" pitchFamily="34" charset="0"/>
              <a:cs typeface="Tahoma" panose="020B0604030504040204" pitchFamily="34" charset="0"/>
            </a:endParaRPr>
          </a:p>
        </p:txBody>
      </p:sp>
      <p:cxnSp>
        <p:nvCxnSpPr>
          <p:cNvPr id="14" name="13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02155872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231039" y="1340768"/>
            <a:ext cx="8409414" cy="4608954"/>
          </a:xfrm>
          <a:prstGeom prst="rect">
            <a:avLst/>
          </a:prstGeom>
        </p:spPr>
        <p:txBody>
          <a:bodyPr wrap="square">
            <a:spAutoFit/>
          </a:bodyPr>
          <a:lstStyle/>
          <a:p>
            <a:pPr marL="285750" indent="-285750" algn="just">
              <a:buFont typeface="Wingdings" panose="05000000000000000000" pitchFamily="2" charset="2"/>
              <a:buChar char="§"/>
            </a:pPr>
            <a:r>
              <a:rPr lang="es-MX" sz="2000" b="1" dirty="0" smtClean="0">
                <a:solidFill>
                  <a:schemeClr val="accent5">
                    <a:lumMod val="50000"/>
                  </a:schemeClr>
                </a:solidFill>
              </a:rPr>
              <a:t>Resumen del dictamen contable.</a:t>
            </a:r>
          </a:p>
          <a:p>
            <a:pPr algn="just"/>
            <a:endParaRPr lang="es-MX" sz="1600" b="1" dirty="0" smtClean="0">
              <a:solidFill>
                <a:schemeClr val="accent5">
                  <a:lumMod val="50000"/>
                </a:schemeClr>
              </a:solidFill>
            </a:endParaRPr>
          </a:p>
          <a:p>
            <a:pPr algn="just"/>
            <a:r>
              <a:rPr lang="es-MX" sz="1600" dirty="0" smtClean="0"/>
              <a:t>El </a:t>
            </a:r>
            <a:r>
              <a:rPr lang="es-MX" sz="1600" dirty="0"/>
              <a:t>despacho deberá </a:t>
            </a:r>
            <a:r>
              <a:rPr lang="es-MX" sz="1600" b="1" dirty="0"/>
              <a:t>describir el resultado obtenido de la revisión </a:t>
            </a:r>
            <a:r>
              <a:rPr lang="es-MX" sz="1600" dirty="0"/>
              <a:t>acorde a cada uno de los criterios establecidos y la normatividad aplicable en relación al ejercicio de los recursos federales, estatales (en su caso), de otros </a:t>
            </a:r>
            <a:r>
              <a:rPr lang="es-MX" sz="1600" dirty="0" smtClean="0"/>
              <a:t>aportantes </a:t>
            </a:r>
            <a:r>
              <a:rPr lang="es-MX" sz="1600" dirty="0"/>
              <a:t>y de la iniciativa privada. </a:t>
            </a:r>
            <a:endParaRPr lang="es-MX" sz="1600" dirty="0" smtClean="0"/>
          </a:p>
          <a:p>
            <a:pPr algn="just"/>
            <a:endParaRPr lang="es-MX" sz="1600" dirty="0"/>
          </a:p>
          <a:p>
            <a:pPr algn="just"/>
            <a:r>
              <a:rPr lang="es-MX" sz="1600" dirty="0"/>
              <a:t>De existir, </a:t>
            </a:r>
            <a:r>
              <a:rPr lang="es-MX" sz="1600" b="1" dirty="0"/>
              <a:t>deberá informar en este apartado los incumplimientos </a:t>
            </a:r>
            <a:r>
              <a:rPr lang="es-MX" sz="1600" dirty="0"/>
              <a:t>en cualquiera de los criterios o en la normatividad aplicable, detallando el motivo y en su caso la cantidad observada, describir los rubros en que se presenten subejercicios sobre los montos autorizados. </a:t>
            </a:r>
          </a:p>
          <a:p>
            <a:pPr algn="just"/>
            <a:r>
              <a:rPr lang="es-MX" sz="1600" dirty="0"/>
              <a:t> </a:t>
            </a:r>
          </a:p>
          <a:p>
            <a:pPr algn="just"/>
            <a:r>
              <a:rPr lang="es-MX" sz="1600" dirty="0"/>
              <a:t>En caso de que el proyecto tenga autorizadas </a:t>
            </a:r>
            <a:r>
              <a:rPr lang="es-MX" sz="1600" b="1" dirty="0"/>
              <a:t>modificaciones a los entregables</a:t>
            </a:r>
            <a:r>
              <a:rPr lang="es-MX" sz="1600" dirty="0"/>
              <a:t>, </a:t>
            </a:r>
            <a:r>
              <a:rPr lang="es-MX" sz="1600" b="1" dirty="0"/>
              <a:t>fechas o cualquier disposición autorizada por el Consejo Directivo</a:t>
            </a:r>
            <a:r>
              <a:rPr lang="es-MX" sz="1600" dirty="0"/>
              <a:t>, el  despacho o contador deberá incluir un apartado en esta sección que </a:t>
            </a:r>
            <a:r>
              <a:rPr lang="es-MX" sz="1600" dirty="0" smtClean="0"/>
              <a:t>incluya </a:t>
            </a:r>
            <a:r>
              <a:rPr lang="es-MX" sz="1600" dirty="0"/>
              <a:t>el acuerdo del Consejo y la información correspondiente a lo autorizado.</a:t>
            </a:r>
          </a:p>
          <a:p>
            <a:pPr algn="just"/>
            <a:r>
              <a:rPr lang="es-MX" sz="1600" dirty="0"/>
              <a:t> </a:t>
            </a:r>
          </a:p>
          <a:p>
            <a:pPr algn="just"/>
            <a:r>
              <a:rPr lang="es-MX" sz="1600" dirty="0"/>
              <a:t>Podrá incorporar aquí todas las </a:t>
            </a:r>
            <a:r>
              <a:rPr lang="es-MX" sz="1600" b="1" dirty="0"/>
              <a:t>observaciones</a:t>
            </a:r>
            <a:r>
              <a:rPr lang="es-MX" sz="1600" dirty="0"/>
              <a:t> que considere pertinentes para la revisión incluyendo aquellas </a:t>
            </a:r>
            <a:r>
              <a:rPr lang="es-MX" sz="1600" b="1" dirty="0"/>
              <a:t>inconsistencias</a:t>
            </a:r>
            <a:r>
              <a:rPr lang="es-MX" sz="1600" dirty="0"/>
              <a:t> encontradas en facturas, nombres, folios, etc.</a:t>
            </a:r>
          </a:p>
          <a:p>
            <a:endParaRPr lang="es-MX" sz="1750" dirty="0" smtClean="0"/>
          </a:p>
        </p:txBody>
      </p:sp>
      <p:sp>
        <p:nvSpPr>
          <p:cNvPr id="10" name="9 Rectángulo"/>
          <p:cNvSpPr/>
          <p:nvPr/>
        </p:nvSpPr>
        <p:spPr>
          <a:xfrm>
            <a:off x="4320480" y="5944650"/>
            <a:ext cx="4572000" cy="523220"/>
          </a:xfrm>
          <a:prstGeom prst="rect">
            <a:avLst/>
          </a:prstGeom>
        </p:spPr>
        <p:txBody>
          <a:bodyPr>
            <a:spAutoFit/>
          </a:bodyPr>
          <a:lstStyle/>
          <a:p>
            <a:pPr algn="r"/>
            <a:r>
              <a:rPr lang="es-MX" sz="1400" b="1" dirty="0" smtClean="0">
                <a:solidFill>
                  <a:schemeClr val="accent5">
                    <a:lumMod val="50000"/>
                  </a:schemeClr>
                </a:solidFill>
              </a:rPr>
              <a:t>COP 2015.Numeral 2.1.7.2  Elaboración y presentación del reporte final</a:t>
            </a:r>
            <a:endParaRPr lang="es-MX" sz="1400" b="1" dirty="0">
              <a:solidFill>
                <a:schemeClr val="accent5">
                  <a:lumMod val="50000"/>
                </a:schemeClr>
              </a:solidFill>
            </a:endParaRPr>
          </a:p>
        </p:txBody>
      </p:sp>
      <p:pic>
        <p:nvPicPr>
          <p:cNvPr id="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4" name="0 Imagen"/>
          <p:cNvPicPr/>
          <p:nvPr/>
        </p:nvPicPr>
        <p:blipFill>
          <a:blip r:embed="rId3"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15" name="14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6" name="15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16 Rectángulo"/>
          <p:cNvSpPr/>
          <p:nvPr/>
        </p:nvSpPr>
        <p:spPr>
          <a:xfrm>
            <a:off x="123602" y="245715"/>
            <a:ext cx="5050610" cy="523220"/>
          </a:xfrm>
          <a:prstGeom prst="rect">
            <a:avLst/>
          </a:prstGeom>
        </p:spPr>
        <p:txBody>
          <a:bodyPr wrap="square">
            <a:spAutoFit/>
          </a:bodyPr>
          <a:lstStyle/>
          <a:p>
            <a:r>
              <a:rPr lang="es-MX" sz="2800" b="1" dirty="0" smtClean="0">
                <a:solidFill>
                  <a:schemeClr val="accent5">
                    <a:lumMod val="50000"/>
                  </a:schemeClr>
                </a:solidFill>
                <a:latin typeface="+mj-lt"/>
              </a:rPr>
              <a:t>Dictamen contable</a:t>
            </a:r>
          </a:p>
        </p:txBody>
      </p:sp>
    </p:spTree>
    <p:extLst>
      <p:ext uri="{BB962C8B-B14F-4D97-AF65-F5344CB8AC3E}">
        <p14:creationId xmlns:p14="http://schemas.microsoft.com/office/powerpoint/2010/main" val="389011872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142759" y="1030576"/>
            <a:ext cx="8661442" cy="2231380"/>
          </a:xfrm>
          <a:prstGeom prst="rect">
            <a:avLst/>
          </a:prstGeom>
        </p:spPr>
        <p:txBody>
          <a:bodyPr wrap="square">
            <a:spAutoFit/>
          </a:bodyPr>
          <a:lstStyle/>
          <a:p>
            <a:pPr marL="285750" indent="-285750">
              <a:buFont typeface="Wingdings" panose="05000000000000000000" pitchFamily="2" charset="2"/>
              <a:buChar char="§"/>
            </a:pPr>
            <a:r>
              <a:rPr lang="es-MX" sz="1600" b="1" dirty="0" smtClean="0">
                <a:solidFill>
                  <a:schemeClr val="accent5">
                    <a:lumMod val="50000"/>
                  </a:schemeClr>
                </a:solidFill>
              </a:rPr>
              <a:t>Concentrado de gastos.</a:t>
            </a:r>
          </a:p>
          <a:p>
            <a:pPr algn="just"/>
            <a:r>
              <a:rPr lang="es-MX" sz="1600" dirty="0" smtClean="0"/>
              <a:t>Este </a:t>
            </a:r>
            <a:r>
              <a:rPr lang="es-MX" sz="1600" dirty="0"/>
              <a:t>documento informa sobre el ejercicio de los recursos aprobados en cada proyecto incorporando en un archivo en Excel toda la información relacionada a cada </a:t>
            </a:r>
            <a:r>
              <a:rPr lang="es-MX" sz="1600" b="1" dirty="0"/>
              <a:t>rubro de apoyo, concepto aplicable, entregable aprobado y entregable descrito en las facturas </a:t>
            </a:r>
            <a:r>
              <a:rPr lang="es-MX" sz="1600" dirty="0"/>
              <a:t>correspondientes. </a:t>
            </a:r>
          </a:p>
          <a:p>
            <a:pPr algn="just"/>
            <a:endParaRPr lang="es-MX" sz="2000" dirty="0"/>
          </a:p>
          <a:p>
            <a:endParaRPr lang="es-MX" sz="2000" b="1" dirty="0">
              <a:solidFill>
                <a:schemeClr val="accent5">
                  <a:lumMod val="50000"/>
                </a:schemeClr>
              </a:solidFill>
            </a:endParaRPr>
          </a:p>
          <a:p>
            <a:pPr algn="just"/>
            <a:endParaRPr lang="es-MX" sz="1750" dirty="0">
              <a:solidFill>
                <a:schemeClr val="accent2">
                  <a:lumMod val="50000"/>
                </a:schemeClr>
              </a:solidFill>
            </a:endParaRPr>
          </a:p>
          <a:p>
            <a:endParaRPr lang="es-MX" sz="1750" dirty="0" smtClean="0"/>
          </a:p>
        </p:txBody>
      </p:sp>
      <p:sp>
        <p:nvSpPr>
          <p:cNvPr id="10" name="9 Rectángulo"/>
          <p:cNvSpPr/>
          <p:nvPr/>
        </p:nvSpPr>
        <p:spPr>
          <a:xfrm>
            <a:off x="3160273" y="6075094"/>
            <a:ext cx="5732207" cy="307777"/>
          </a:xfrm>
          <a:prstGeom prst="rect">
            <a:avLst/>
          </a:prstGeom>
        </p:spPr>
        <p:txBody>
          <a:bodyPr wrap="square">
            <a:spAutoFit/>
          </a:bodyPr>
          <a:lstStyle/>
          <a:p>
            <a:pPr algn="r"/>
            <a:r>
              <a:rPr lang="es-MX" sz="1400" b="1" dirty="0" smtClean="0">
                <a:solidFill>
                  <a:schemeClr val="accent5">
                    <a:lumMod val="50000"/>
                  </a:schemeClr>
                </a:solidFill>
              </a:rPr>
              <a:t>COP 2015.Numeral 2.1.7.2  Elaboración y presentación del reporte final</a:t>
            </a:r>
            <a:endParaRPr lang="es-MX" sz="1400" b="1" dirty="0">
              <a:solidFill>
                <a:schemeClr val="accent5">
                  <a:lumMod val="50000"/>
                </a:schemeClr>
              </a:solidFill>
            </a:endParaRPr>
          </a:p>
        </p:txBody>
      </p:sp>
      <p:pic>
        <p:nvPicPr>
          <p:cNvPr id="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4" name="0 Imagen"/>
          <p:cNvPicPr/>
          <p:nvPr/>
        </p:nvPicPr>
        <p:blipFill>
          <a:blip r:embed="rId3"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15" name="14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6" name="15 Rectángulo"/>
          <p:cNvSpPr/>
          <p:nvPr/>
        </p:nvSpPr>
        <p:spPr>
          <a:xfrm>
            <a:off x="-10241"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16 Rectángulo"/>
          <p:cNvSpPr/>
          <p:nvPr/>
        </p:nvSpPr>
        <p:spPr>
          <a:xfrm>
            <a:off x="123602" y="245715"/>
            <a:ext cx="5050610" cy="523220"/>
          </a:xfrm>
          <a:prstGeom prst="rect">
            <a:avLst/>
          </a:prstGeom>
        </p:spPr>
        <p:txBody>
          <a:bodyPr wrap="square">
            <a:spAutoFit/>
          </a:bodyPr>
          <a:lstStyle/>
          <a:p>
            <a:r>
              <a:rPr lang="es-MX" sz="2800" b="1" dirty="0" smtClean="0">
                <a:solidFill>
                  <a:schemeClr val="accent5">
                    <a:lumMod val="50000"/>
                  </a:schemeClr>
                </a:solidFill>
                <a:latin typeface="+mj-lt"/>
              </a:rPr>
              <a:t>Dictamen contable</a:t>
            </a:r>
          </a:p>
        </p:txBody>
      </p:sp>
      <p:pic>
        <p:nvPicPr>
          <p:cNvPr id="18" name="17 Imagen"/>
          <p:cNvPicPr/>
          <p:nvPr/>
        </p:nvPicPr>
        <p:blipFill>
          <a:blip r:embed="rId4"/>
          <a:stretch>
            <a:fillRect/>
          </a:stretch>
        </p:blipFill>
        <p:spPr>
          <a:xfrm>
            <a:off x="152221" y="2177252"/>
            <a:ext cx="8523195" cy="3437771"/>
          </a:xfrm>
          <a:prstGeom prst="rect">
            <a:avLst/>
          </a:prstGeom>
          <a:ln>
            <a:solidFill>
              <a:schemeClr val="bg1">
                <a:lumMod val="50000"/>
              </a:schemeClr>
            </a:solidFill>
          </a:ln>
        </p:spPr>
      </p:pic>
      <p:sp>
        <p:nvSpPr>
          <p:cNvPr id="2" name="1 Rectángulo"/>
          <p:cNvSpPr/>
          <p:nvPr/>
        </p:nvSpPr>
        <p:spPr>
          <a:xfrm>
            <a:off x="142759" y="5898652"/>
            <a:ext cx="3421129" cy="523220"/>
          </a:xfrm>
          <a:prstGeom prst="rect">
            <a:avLst/>
          </a:prstGeom>
        </p:spPr>
        <p:txBody>
          <a:bodyPr wrap="none">
            <a:spAutoFit/>
          </a:bodyPr>
          <a:lstStyle/>
          <a:p>
            <a:r>
              <a:rPr lang="es-MX" sz="1400" dirty="0">
                <a:hlinkClick r:id="rId5"/>
              </a:rPr>
              <a:t>https://prosoft.economia.gob.mx/formatos</a:t>
            </a:r>
            <a:r>
              <a:rPr lang="es-MX" sz="1400" dirty="0" smtClean="0">
                <a:hlinkClick r:id="rId5"/>
              </a:rPr>
              <a:t>/</a:t>
            </a:r>
            <a:endParaRPr lang="es-MX" sz="1400" dirty="0" smtClean="0"/>
          </a:p>
          <a:p>
            <a:endParaRPr lang="es-MX" sz="1400" dirty="0"/>
          </a:p>
        </p:txBody>
      </p:sp>
    </p:spTree>
    <p:extLst>
      <p:ext uri="{BB962C8B-B14F-4D97-AF65-F5344CB8AC3E}">
        <p14:creationId xmlns:p14="http://schemas.microsoft.com/office/powerpoint/2010/main" val="163840591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231038" y="1679604"/>
            <a:ext cx="8409414" cy="3954929"/>
          </a:xfrm>
          <a:prstGeom prst="rect">
            <a:avLst/>
          </a:prstGeom>
        </p:spPr>
        <p:txBody>
          <a:bodyPr wrap="square">
            <a:spAutoFit/>
          </a:bodyPr>
          <a:lstStyle/>
          <a:p>
            <a:pPr marL="285750" indent="-285750" algn="just">
              <a:buFont typeface="Wingdings" panose="05000000000000000000" pitchFamily="2" charset="2"/>
              <a:buChar char="§"/>
            </a:pPr>
            <a:r>
              <a:rPr lang="es-MX" sz="2000" b="1" dirty="0" smtClean="0">
                <a:solidFill>
                  <a:schemeClr val="accent5">
                    <a:lumMod val="50000"/>
                  </a:schemeClr>
                </a:solidFill>
              </a:rPr>
              <a:t>Anexos.</a:t>
            </a:r>
          </a:p>
          <a:p>
            <a:pPr algn="just"/>
            <a:endParaRPr lang="es-MX" sz="1600" b="1" dirty="0" smtClean="0">
              <a:solidFill>
                <a:schemeClr val="accent5">
                  <a:lumMod val="50000"/>
                </a:schemeClr>
              </a:solidFill>
            </a:endParaRPr>
          </a:p>
          <a:p>
            <a:pPr algn="just"/>
            <a:r>
              <a:rPr lang="es-MX" sz="2000" dirty="0"/>
              <a:t>El despacho deberá incorporar al dictamen contable, toda la documentación revisada </a:t>
            </a:r>
            <a:r>
              <a:rPr lang="es-MX" sz="2000" b="1" dirty="0"/>
              <a:t>en </a:t>
            </a:r>
            <a:r>
              <a:rPr lang="es-MX" sz="2000" b="1" dirty="0" smtClean="0"/>
              <a:t>estricto </a:t>
            </a:r>
            <a:r>
              <a:rPr lang="es-MX" sz="2000" b="1" dirty="0"/>
              <a:t>orden del índice y con apego al concentrado de gastos</a:t>
            </a:r>
            <a:r>
              <a:rPr lang="es-MX" sz="2000" dirty="0"/>
              <a:t>. </a:t>
            </a:r>
            <a:endParaRPr lang="es-MX" sz="2000" dirty="0" smtClean="0"/>
          </a:p>
          <a:p>
            <a:pPr algn="just"/>
            <a:endParaRPr lang="es-MX" sz="2000" dirty="0"/>
          </a:p>
          <a:p>
            <a:pPr algn="just"/>
            <a:r>
              <a:rPr lang="es-MX" sz="2000" dirty="0" smtClean="0"/>
              <a:t>Deberá </a:t>
            </a:r>
            <a:r>
              <a:rPr lang="es-MX" sz="2000" dirty="0"/>
              <a:t>incorporar aquí, </a:t>
            </a:r>
            <a:r>
              <a:rPr lang="es-MX" sz="2000" dirty="0" smtClean="0"/>
              <a:t>cada una </a:t>
            </a:r>
            <a:r>
              <a:rPr lang="es-MX" sz="2000" dirty="0"/>
              <a:t>de las </a:t>
            </a:r>
            <a:r>
              <a:rPr lang="es-MX" sz="2000" b="1" dirty="0"/>
              <a:t>facturas revisadas, los estados de cuenta bancarios y cualquier otro documento que </a:t>
            </a:r>
            <a:r>
              <a:rPr lang="es-MX" sz="2000" b="1" dirty="0" smtClean="0"/>
              <a:t>evidencie </a:t>
            </a:r>
            <a:r>
              <a:rPr lang="es-MX" sz="2000" b="1" dirty="0"/>
              <a:t>o demuestre el ejercicio del gasto para el proyecto aprobado en su totalidad</a:t>
            </a:r>
            <a:r>
              <a:rPr lang="es-MX" sz="2000" dirty="0"/>
              <a:t>. </a:t>
            </a:r>
          </a:p>
          <a:p>
            <a:endParaRPr lang="es-MX" sz="2000" b="1" dirty="0">
              <a:solidFill>
                <a:schemeClr val="accent5">
                  <a:lumMod val="50000"/>
                </a:schemeClr>
              </a:solidFill>
            </a:endParaRPr>
          </a:p>
          <a:p>
            <a:pPr marL="285750" indent="-285750">
              <a:buFont typeface="Wingdings" panose="05000000000000000000" pitchFamily="2" charset="2"/>
              <a:buChar char="§"/>
            </a:pPr>
            <a:endParaRPr lang="es-MX" sz="2000" b="1" dirty="0" smtClean="0">
              <a:solidFill>
                <a:schemeClr val="accent5">
                  <a:lumMod val="50000"/>
                </a:schemeClr>
              </a:solidFill>
            </a:endParaRPr>
          </a:p>
          <a:p>
            <a:pPr marL="285750" indent="-285750">
              <a:buFont typeface="Wingdings" panose="05000000000000000000" pitchFamily="2" charset="2"/>
              <a:buChar char="§"/>
            </a:pPr>
            <a:endParaRPr lang="es-MX" sz="2000" b="1" dirty="0">
              <a:solidFill>
                <a:schemeClr val="accent5">
                  <a:lumMod val="50000"/>
                </a:schemeClr>
              </a:solidFill>
            </a:endParaRPr>
          </a:p>
          <a:p>
            <a:pPr algn="just"/>
            <a:endParaRPr lang="es-MX" sz="1750" dirty="0">
              <a:solidFill>
                <a:schemeClr val="accent2">
                  <a:lumMod val="50000"/>
                </a:schemeClr>
              </a:solidFill>
            </a:endParaRPr>
          </a:p>
          <a:p>
            <a:endParaRPr lang="es-MX" sz="1750" dirty="0" smtClean="0"/>
          </a:p>
        </p:txBody>
      </p:sp>
      <p:sp>
        <p:nvSpPr>
          <p:cNvPr id="10" name="9 Rectángulo"/>
          <p:cNvSpPr/>
          <p:nvPr/>
        </p:nvSpPr>
        <p:spPr>
          <a:xfrm>
            <a:off x="2915816" y="5750369"/>
            <a:ext cx="5976664" cy="307777"/>
          </a:xfrm>
          <a:prstGeom prst="rect">
            <a:avLst/>
          </a:prstGeom>
        </p:spPr>
        <p:txBody>
          <a:bodyPr wrap="square">
            <a:spAutoFit/>
          </a:bodyPr>
          <a:lstStyle/>
          <a:p>
            <a:pPr algn="r"/>
            <a:r>
              <a:rPr lang="es-MX" sz="1400" b="1" dirty="0" smtClean="0">
                <a:solidFill>
                  <a:schemeClr val="accent5">
                    <a:lumMod val="50000"/>
                  </a:schemeClr>
                </a:solidFill>
              </a:rPr>
              <a:t>COP 2015.Numeral 2.1.7.2  Elaboración y presentación del reporte final</a:t>
            </a:r>
            <a:endParaRPr lang="es-MX" sz="1400" b="1" dirty="0">
              <a:solidFill>
                <a:schemeClr val="accent5">
                  <a:lumMod val="50000"/>
                </a:schemeClr>
              </a:solidFill>
            </a:endParaRPr>
          </a:p>
        </p:txBody>
      </p:sp>
      <p:pic>
        <p:nvPicPr>
          <p:cNvPr id="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4" name="0 Imagen"/>
          <p:cNvPicPr/>
          <p:nvPr/>
        </p:nvPicPr>
        <p:blipFill>
          <a:blip r:embed="rId3"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15" name="14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6" name="15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16 Rectángulo"/>
          <p:cNvSpPr/>
          <p:nvPr/>
        </p:nvSpPr>
        <p:spPr>
          <a:xfrm>
            <a:off x="123602" y="245715"/>
            <a:ext cx="5050610" cy="523220"/>
          </a:xfrm>
          <a:prstGeom prst="rect">
            <a:avLst/>
          </a:prstGeom>
        </p:spPr>
        <p:txBody>
          <a:bodyPr wrap="square">
            <a:spAutoFit/>
          </a:bodyPr>
          <a:lstStyle/>
          <a:p>
            <a:r>
              <a:rPr lang="es-MX" sz="2800" b="1" dirty="0" smtClean="0">
                <a:solidFill>
                  <a:schemeClr val="accent5">
                    <a:lumMod val="50000"/>
                  </a:schemeClr>
                </a:solidFill>
                <a:latin typeface="+mj-lt"/>
              </a:rPr>
              <a:t>Dictamen contable</a:t>
            </a:r>
          </a:p>
        </p:txBody>
      </p:sp>
    </p:spTree>
    <p:extLst>
      <p:ext uri="{BB962C8B-B14F-4D97-AF65-F5344CB8AC3E}">
        <p14:creationId xmlns:p14="http://schemas.microsoft.com/office/powerpoint/2010/main" val="231375275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140572" y="1364188"/>
            <a:ext cx="8409414" cy="4870564"/>
          </a:xfrm>
          <a:prstGeom prst="rect">
            <a:avLst/>
          </a:prstGeom>
        </p:spPr>
        <p:txBody>
          <a:bodyPr wrap="square">
            <a:spAutoFit/>
          </a:bodyPr>
          <a:lstStyle/>
          <a:p>
            <a:pPr marL="285750" indent="-285750" algn="just">
              <a:buFont typeface="Wingdings" panose="05000000000000000000" pitchFamily="2" charset="2"/>
              <a:buChar char="§"/>
            </a:pPr>
            <a:r>
              <a:rPr lang="es-MX" sz="2000" b="1" dirty="0" smtClean="0">
                <a:solidFill>
                  <a:schemeClr val="accent5">
                    <a:lumMod val="50000"/>
                  </a:schemeClr>
                </a:solidFill>
              </a:rPr>
              <a:t>Consideraciones finales</a:t>
            </a:r>
          </a:p>
          <a:p>
            <a:pPr algn="just"/>
            <a:endParaRPr lang="es-MX" sz="1400" b="1" dirty="0" smtClean="0">
              <a:solidFill>
                <a:schemeClr val="accent5">
                  <a:lumMod val="50000"/>
                </a:schemeClr>
              </a:solidFill>
            </a:endParaRPr>
          </a:p>
          <a:p>
            <a:r>
              <a:rPr lang="es-MX" sz="1500" dirty="0"/>
              <a:t>El contador o despacho externo de contadores públicos autorizados por la SHCP asentará en </a:t>
            </a:r>
            <a:r>
              <a:rPr lang="es-MX" sz="1500" b="1" dirty="0"/>
              <a:t>una leyenda al final del dictamen</a:t>
            </a:r>
            <a:r>
              <a:rPr lang="es-MX" sz="1500" dirty="0"/>
              <a:t> lo siguiente: </a:t>
            </a:r>
            <a:endParaRPr lang="es-MX" sz="1500" dirty="0" smtClean="0"/>
          </a:p>
          <a:p>
            <a:pPr algn="just"/>
            <a:endParaRPr lang="es-MX" sz="1500" dirty="0"/>
          </a:p>
          <a:p>
            <a:pPr algn="just"/>
            <a:r>
              <a:rPr lang="es-MX" sz="1500" dirty="0"/>
              <a:t>1) Que la información que presenta es </a:t>
            </a:r>
            <a:r>
              <a:rPr lang="es-MX" sz="1500" b="1" dirty="0"/>
              <a:t>fidedigna </a:t>
            </a:r>
            <a:r>
              <a:rPr lang="es-MX" sz="1500" dirty="0"/>
              <a:t>y que </a:t>
            </a:r>
            <a:r>
              <a:rPr lang="es-MX" sz="1500" b="1" dirty="0"/>
              <a:t>es autorizada por dicho contador </a:t>
            </a:r>
            <a:r>
              <a:rPr lang="es-MX" sz="1500" dirty="0"/>
              <a:t>o despacho.</a:t>
            </a:r>
          </a:p>
          <a:p>
            <a:pPr algn="just"/>
            <a:r>
              <a:rPr lang="es-MX" sz="1500" dirty="0"/>
              <a:t>2) Deberá incluir </a:t>
            </a:r>
            <a:r>
              <a:rPr lang="es-MX" sz="1500" b="1" dirty="0"/>
              <a:t>en la hoja de datos el total de fojas </a:t>
            </a:r>
            <a:r>
              <a:rPr lang="es-MX" sz="1500" dirty="0"/>
              <a:t>que se incluyen en el dictamen.</a:t>
            </a:r>
          </a:p>
          <a:p>
            <a:pPr algn="just"/>
            <a:r>
              <a:rPr lang="es-MX" sz="1500" dirty="0"/>
              <a:t>3) Los anexos </a:t>
            </a:r>
            <a:r>
              <a:rPr lang="es-MX" sz="1500" b="1" dirty="0"/>
              <a:t>en estricto orden del índice</a:t>
            </a:r>
            <a:r>
              <a:rPr lang="es-MX" sz="1500" dirty="0"/>
              <a:t>.  </a:t>
            </a:r>
          </a:p>
          <a:p>
            <a:pPr algn="just"/>
            <a:endParaRPr lang="es-MX" sz="1500" b="1" dirty="0">
              <a:solidFill>
                <a:schemeClr val="accent5">
                  <a:lumMod val="50000"/>
                </a:schemeClr>
              </a:solidFill>
            </a:endParaRPr>
          </a:p>
          <a:p>
            <a:pPr algn="just"/>
            <a:r>
              <a:rPr lang="es-MX" sz="1500" b="1" dirty="0"/>
              <a:t>Será responsabilidad </a:t>
            </a:r>
            <a:r>
              <a:rPr lang="es-MX" sz="1500" dirty="0"/>
              <a:t>del despacho o contador público </a:t>
            </a:r>
            <a:r>
              <a:rPr lang="es-MX" sz="1500" b="1" dirty="0"/>
              <a:t>dar fe sobre lo que está firmado y </a:t>
            </a:r>
            <a:r>
              <a:rPr lang="es-MX" sz="1500" b="1" dirty="0" smtClean="0"/>
              <a:t>la autenticidad </a:t>
            </a:r>
            <a:r>
              <a:rPr lang="es-MX" sz="1500" b="1" dirty="0"/>
              <a:t>de la información</a:t>
            </a:r>
            <a:r>
              <a:rPr lang="es-MX" sz="1500" dirty="0"/>
              <a:t>, así como de la revisión de la normatividad, los entregables, </a:t>
            </a:r>
            <a:r>
              <a:rPr lang="es-MX" sz="1500" dirty="0" smtClean="0"/>
              <a:t>la </a:t>
            </a:r>
            <a:r>
              <a:rPr lang="es-MX" sz="1500" dirty="0"/>
              <a:t>mezcla de recursos, facturas y las demás características antes mencionadas</a:t>
            </a:r>
            <a:r>
              <a:rPr lang="es-MX" sz="1500" dirty="0" smtClean="0"/>
              <a:t>.</a:t>
            </a:r>
          </a:p>
          <a:p>
            <a:endParaRPr lang="es-MX" sz="1500" dirty="0"/>
          </a:p>
          <a:p>
            <a:pPr algn="just"/>
            <a:r>
              <a:rPr lang="es-MX" sz="1500" dirty="0"/>
              <a:t>Los apartados </a:t>
            </a:r>
            <a:r>
              <a:rPr lang="es-MX" sz="1500" dirty="0" smtClean="0"/>
              <a:t>hoja de datos y resumen de dictamen contable, </a:t>
            </a:r>
            <a:r>
              <a:rPr lang="es-MX" sz="1500" b="1" dirty="0"/>
              <a:t>deberán incluir el membrete del despacho o </a:t>
            </a:r>
            <a:r>
              <a:rPr lang="es-MX" sz="1500" b="1" dirty="0" smtClean="0"/>
              <a:t>nombre </a:t>
            </a:r>
            <a:r>
              <a:rPr lang="es-MX" sz="1500" b="1" dirty="0"/>
              <a:t>del contador responsable. Todas las hojas del dictamen deberán estar foliadas </a:t>
            </a:r>
            <a:r>
              <a:rPr lang="es-MX" sz="1500" b="1" dirty="0" smtClean="0"/>
              <a:t>y rubricadas</a:t>
            </a:r>
            <a:r>
              <a:rPr lang="es-MX" sz="1500" b="1" dirty="0"/>
              <a:t>. El despacho deberá incluir con firma autógrafa el responsable de la revisión </a:t>
            </a:r>
            <a:r>
              <a:rPr lang="es-MX" sz="1500" b="1" dirty="0" smtClean="0"/>
              <a:t>con </a:t>
            </a:r>
            <a:r>
              <a:rPr lang="es-MX" sz="1500" b="1" dirty="0"/>
              <a:t>el folio y número del contador o despacho externo de contadores públicos </a:t>
            </a:r>
            <a:r>
              <a:rPr lang="es-MX" sz="1500" b="1" dirty="0" smtClean="0"/>
              <a:t>autorizados por </a:t>
            </a:r>
            <a:r>
              <a:rPr lang="es-MX" sz="1500" b="1" dirty="0"/>
              <a:t>la SHCP. </a:t>
            </a:r>
            <a:endParaRPr lang="es-MX" sz="1500" b="1" dirty="0" smtClean="0"/>
          </a:p>
          <a:p>
            <a:endParaRPr lang="es-MX" sz="1400" dirty="0"/>
          </a:p>
          <a:p>
            <a:endParaRPr lang="es-MX" sz="2000" b="1" dirty="0" smtClean="0">
              <a:solidFill>
                <a:schemeClr val="accent5">
                  <a:lumMod val="50000"/>
                </a:schemeClr>
              </a:solidFill>
            </a:endParaRPr>
          </a:p>
          <a:p>
            <a:endParaRPr lang="es-MX" sz="1750" dirty="0" smtClean="0"/>
          </a:p>
        </p:txBody>
      </p:sp>
      <p:sp>
        <p:nvSpPr>
          <p:cNvPr id="10" name="9 Rectángulo"/>
          <p:cNvSpPr/>
          <p:nvPr/>
        </p:nvSpPr>
        <p:spPr>
          <a:xfrm>
            <a:off x="2555776" y="6075094"/>
            <a:ext cx="6336704" cy="307777"/>
          </a:xfrm>
          <a:prstGeom prst="rect">
            <a:avLst/>
          </a:prstGeom>
        </p:spPr>
        <p:txBody>
          <a:bodyPr wrap="square">
            <a:spAutoFit/>
          </a:bodyPr>
          <a:lstStyle/>
          <a:p>
            <a:pPr algn="r"/>
            <a:r>
              <a:rPr lang="es-MX" sz="1400" b="1" dirty="0" smtClean="0">
                <a:solidFill>
                  <a:schemeClr val="accent5">
                    <a:lumMod val="50000"/>
                  </a:schemeClr>
                </a:solidFill>
              </a:rPr>
              <a:t>COP 2015.Numeral 2.1.7.2  Elaboración y presentación del reporte final</a:t>
            </a:r>
            <a:endParaRPr lang="es-MX" sz="1400" b="1" dirty="0">
              <a:solidFill>
                <a:schemeClr val="accent5">
                  <a:lumMod val="50000"/>
                </a:schemeClr>
              </a:solidFill>
            </a:endParaRPr>
          </a:p>
        </p:txBody>
      </p:sp>
      <p:pic>
        <p:nvPicPr>
          <p:cNvPr id="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4" name="0 Imagen"/>
          <p:cNvPicPr/>
          <p:nvPr/>
        </p:nvPicPr>
        <p:blipFill>
          <a:blip r:embed="rId3"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15" name="14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6" name="15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16 Rectángulo"/>
          <p:cNvSpPr/>
          <p:nvPr/>
        </p:nvSpPr>
        <p:spPr>
          <a:xfrm>
            <a:off x="123602" y="245715"/>
            <a:ext cx="5050610" cy="523220"/>
          </a:xfrm>
          <a:prstGeom prst="rect">
            <a:avLst/>
          </a:prstGeom>
        </p:spPr>
        <p:txBody>
          <a:bodyPr wrap="square">
            <a:spAutoFit/>
          </a:bodyPr>
          <a:lstStyle/>
          <a:p>
            <a:r>
              <a:rPr lang="es-MX" sz="2800" b="1" dirty="0" smtClean="0">
                <a:solidFill>
                  <a:schemeClr val="accent5">
                    <a:lumMod val="50000"/>
                  </a:schemeClr>
                </a:solidFill>
                <a:latin typeface="+mj-lt"/>
              </a:rPr>
              <a:t>Dictamen contable</a:t>
            </a:r>
          </a:p>
        </p:txBody>
      </p:sp>
    </p:spTree>
    <p:extLst>
      <p:ext uri="{BB962C8B-B14F-4D97-AF65-F5344CB8AC3E}">
        <p14:creationId xmlns:p14="http://schemas.microsoft.com/office/powerpoint/2010/main" val="413828913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dondear rectángulo de esquina diagonal"/>
          <p:cNvSpPr/>
          <p:nvPr/>
        </p:nvSpPr>
        <p:spPr>
          <a:xfrm>
            <a:off x="752149" y="908720"/>
            <a:ext cx="7639702" cy="4700544"/>
          </a:xfrm>
          <a:prstGeom prst="round2DiagRect">
            <a:avLst/>
          </a:prstGeom>
          <a:solidFill>
            <a:srgbClr val="006666"/>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MX" dirty="0"/>
          </a:p>
        </p:txBody>
      </p:sp>
      <p:sp>
        <p:nvSpPr>
          <p:cNvPr id="11" name="10 Rectángulo"/>
          <p:cNvSpPr/>
          <p:nvPr/>
        </p:nvSpPr>
        <p:spPr>
          <a:xfrm>
            <a:off x="0" y="6453336"/>
            <a:ext cx="9144000" cy="40466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CuadroTexto"/>
          <p:cNvSpPr txBox="1"/>
          <p:nvPr/>
        </p:nvSpPr>
        <p:spPr>
          <a:xfrm>
            <a:off x="1036753" y="2420888"/>
            <a:ext cx="7070493" cy="1015663"/>
          </a:xfrm>
          <a:prstGeom prst="rect">
            <a:avLst/>
          </a:prstGeom>
          <a:noFill/>
        </p:spPr>
        <p:txBody>
          <a:bodyPr wrap="square" rtlCol="0">
            <a:spAutoFit/>
          </a:bodyPr>
          <a:lstStyle/>
          <a:p>
            <a:pPr algn="ctr"/>
            <a:r>
              <a:rPr lang="es-MX"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CIERRE DE PROYECTO</a:t>
            </a:r>
          </a:p>
        </p:txBody>
      </p:sp>
    </p:spTree>
    <p:extLst>
      <p:ext uri="{BB962C8B-B14F-4D97-AF65-F5344CB8AC3E}">
        <p14:creationId xmlns:p14="http://schemas.microsoft.com/office/powerpoint/2010/main" val="415127220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323404" y="1484784"/>
            <a:ext cx="8409414" cy="3693319"/>
          </a:xfrm>
          <a:prstGeom prst="rect">
            <a:avLst/>
          </a:prstGeom>
        </p:spPr>
        <p:txBody>
          <a:bodyPr wrap="square">
            <a:spAutoFit/>
          </a:bodyPr>
          <a:lstStyle/>
          <a:p>
            <a:pPr algn="just"/>
            <a:endParaRPr lang="es-MX" dirty="0"/>
          </a:p>
          <a:p>
            <a:pPr algn="just"/>
            <a:r>
              <a:rPr lang="es-MX" b="1" dirty="0" smtClean="0"/>
              <a:t>El  </a:t>
            </a:r>
            <a:r>
              <a:rPr lang="es-MX" b="1" dirty="0"/>
              <a:t>proyecto  concluirá  una  vez  que  se  hayan  cumplido  al  100%  con  </a:t>
            </a:r>
            <a:r>
              <a:rPr lang="es-MX" b="1" dirty="0" smtClean="0"/>
              <a:t>los entregables</a:t>
            </a:r>
            <a:r>
              <a:rPr lang="es-MX" b="1" dirty="0"/>
              <a:t>, indicadores de impacto y egresos marcados en la solicitud </a:t>
            </a:r>
            <a:r>
              <a:rPr lang="es-MX" b="1" dirty="0" smtClean="0"/>
              <a:t>de apoyo</a:t>
            </a:r>
            <a:r>
              <a:rPr lang="es-MX" b="1" dirty="0"/>
              <a:t>; o bien, si fuera el caso, con el pago de los reintegros calculados por </a:t>
            </a:r>
            <a:r>
              <a:rPr lang="es-MX" b="1" dirty="0" smtClean="0"/>
              <a:t>la Instancia </a:t>
            </a:r>
            <a:r>
              <a:rPr lang="es-MX" b="1" dirty="0"/>
              <a:t>Ejecutora</a:t>
            </a:r>
            <a:r>
              <a:rPr lang="es-MX" dirty="0"/>
              <a:t>.</a:t>
            </a:r>
          </a:p>
          <a:p>
            <a:pPr algn="just"/>
            <a:r>
              <a:rPr lang="es-MX" dirty="0"/>
              <a:t> </a:t>
            </a:r>
          </a:p>
          <a:p>
            <a:pPr algn="just"/>
            <a:r>
              <a:rPr lang="es-MX" dirty="0"/>
              <a:t> </a:t>
            </a:r>
          </a:p>
          <a:p>
            <a:pPr algn="just"/>
            <a:r>
              <a:rPr lang="es-MX" dirty="0"/>
              <a:t>Asimismo, deberá estar al corriente con la información financiera solicitada; es decir, </a:t>
            </a:r>
            <a:r>
              <a:rPr lang="es-MX" u="sng" dirty="0"/>
              <a:t>pagar al 100% los rendimientos </a:t>
            </a:r>
            <a:r>
              <a:rPr lang="es-MX" u="sng" dirty="0" smtClean="0"/>
              <a:t>calculados y  </a:t>
            </a:r>
            <a:r>
              <a:rPr lang="es-MX" u="sng" dirty="0"/>
              <a:t>realizar la cancelación de la </a:t>
            </a:r>
            <a:r>
              <a:rPr lang="es-MX" u="sng" dirty="0" smtClean="0"/>
              <a:t>cuenta</a:t>
            </a:r>
            <a:r>
              <a:rPr lang="es-MX" dirty="0"/>
              <a:t>.</a:t>
            </a:r>
          </a:p>
          <a:p>
            <a:pPr algn="just"/>
            <a:r>
              <a:rPr lang="es-MX" dirty="0"/>
              <a:t>  </a:t>
            </a:r>
          </a:p>
          <a:p>
            <a:pPr algn="just"/>
            <a:r>
              <a:rPr lang="es-MX" dirty="0"/>
              <a:t>El  o  los  reportes de  avance o  finales  se  validarán a  través  del  sistema </a:t>
            </a:r>
            <a:r>
              <a:rPr lang="es-MX" dirty="0" smtClean="0"/>
              <a:t>del PROSOFT </a:t>
            </a:r>
            <a:r>
              <a:rPr lang="es-MX" dirty="0"/>
              <a:t>y se aprobarán al comprobar los datos antes mencionados.</a:t>
            </a:r>
          </a:p>
          <a:p>
            <a:pPr algn="just"/>
            <a:endParaRPr lang="es-MX" dirty="0" smtClean="0"/>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 name="0 Imagen"/>
          <p:cNvPicPr/>
          <p:nvPr/>
        </p:nvPicPr>
        <p:blipFill>
          <a:blip r:embed="rId3"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14" name="13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5" name="14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15 Rectángulo"/>
          <p:cNvSpPr/>
          <p:nvPr/>
        </p:nvSpPr>
        <p:spPr>
          <a:xfrm>
            <a:off x="123602" y="245715"/>
            <a:ext cx="5050610" cy="523220"/>
          </a:xfrm>
          <a:prstGeom prst="rect">
            <a:avLst/>
          </a:prstGeom>
        </p:spPr>
        <p:txBody>
          <a:bodyPr wrap="square">
            <a:spAutoFit/>
          </a:bodyPr>
          <a:lstStyle/>
          <a:p>
            <a:r>
              <a:rPr lang="es-MX" sz="2800" b="1" dirty="0" smtClean="0">
                <a:solidFill>
                  <a:schemeClr val="accent5">
                    <a:lumMod val="50000"/>
                  </a:schemeClr>
                </a:solidFill>
                <a:latin typeface="+mj-lt"/>
              </a:rPr>
              <a:t>Cierre de proyecto</a:t>
            </a:r>
          </a:p>
        </p:txBody>
      </p:sp>
    </p:spTree>
    <p:extLst>
      <p:ext uri="{BB962C8B-B14F-4D97-AF65-F5344CB8AC3E}">
        <p14:creationId xmlns:p14="http://schemas.microsoft.com/office/powerpoint/2010/main" val="332631615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06327"/>
            <a:ext cx="184731" cy="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 rIns="91440" bIns="45720" numCol="1" anchor="ctr" anchorCtr="0" compatLnSpc="1">
            <a:prstTxWarp prst="textNoShape">
              <a:avLst/>
            </a:prstTxWarp>
            <a:spAutoFit/>
          </a:bodyPr>
          <a:lstStyle/>
          <a:p>
            <a:endParaRPr lang="es-MX" dirty="0"/>
          </a:p>
        </p:txBody>
      </p:sp>
      <p:sp>
        <p:nvSpPr>
          <p:cNvPr id="9" name="Rectangle 4"/>
          <p:cNvSpPr>
            <a:spLocks noChangeArrowheads="1"/>
          </p:cNvSpPr>
          <p:nvPr/>
        </p:nvSpPr>
        <p:spPr bwMode="auto">
          <a:xfrm>
            <a:off x="231039" y="21462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t/>
            </a:r>
            <a:br>
              <a:rPr kumimoji="0" lang="es-MX" altLang="es-MX" sz="800" b="0" i="0" u="none" strike="noStrike" cap="none" normalizeH="0" baseline="0" dirty="0" smtClean="0">
                <a:ln>
                  <a:noFill/>
                </a:ln>
                <a:solidFill>
                  <a:srgbClr val="000000"/>
                </a:solidFill>
                <a:effectLst/>
                <a:latin typeface="Arial" pitchFamily="34" charset="0"/>
                <a:ea typeface="Times New Roman" pitchFamily="18" charset="0"/>
                <a:cs typeface="Calibri" pitchFamily="34" charset="0"/>
              </a:rPr>
            </a:b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Rectángulo"/>
          <p:cNvSpPr/>
          <p:nvPr/>
        </p:nvSpPr>
        <p:spPr>
          <a:xfrm>
            <a:off x="231038" y="1075958"/>
            <a:ext cx="8409414" cy="5078313"/>
          </a:xfrm>
          <a:prstGeom prst="rect">
            <a:avLst/>
          </a:prstGeom>
        </p:spPr>
        <p:txBody>
          <a:bodyPr wrap="square">
            <a:spAutoFit/>
          </a:bodyPr>
          <a:lstStyle/>
          <a:p>
            <a:endParaRPr lang="es-MX" dirty="0"/>
          </a:p>
          <a:p>
            <a:r>
              <a:rPr lang="es-MX" dirty="0"/>
              <a:t>Cuando el proyecto se apruebe se </a:t>
            </a:r>
            <a:r>
              <a:rPr lang="es-MX" dirty="0" smtClean="0"/>
              <a:t>visualizará en el sistema de la siguiente manera: </a:t>
            </a:r>
          </a:p>
          <a:p>
            <a:endParaRPr lang="es-MX" dirty="0"/>
          </a:p>
          <a:p>
            <a:r>
              <a:rPr lang="es-MX" dirty="0"/>
              <a:t> </a:t>
            </a:r>
          </a:p>
          <a:p>
            <a:r>
              <a:rPr lang="es-MX" dirty="0"/>
              <a:t> </a:t>
            </a:r>
            <a:endParaRPr lang="es-MX" dirty="0" smtClean="0"/>
          </a:p>
          <a:p>
            <a:endParaRPr lang="es-MX" dirty="0"/>
          </a:p>
          <a:p>
            <a:endParaRPr lang="es-MX" dirty="0" smtClean="0"/>
          </a:p>
          <a:p>
            <a:endParaRPr lang="es-MX" dirty="0"/>
          </a:p>
          <a:p>
            <a:r>
              <a:rPr lang="es-MX" dirty="0"/>
              <a:t> </a:t>
            </a:r>
          </a:p>
          <a:p>
            <a:pPr algn="just"/>
            <a:endParaRPr lang="es-MX" dirty="0" smtClean="0"/>
          </a:p>
          <a:p>
            <a:pPr algn="just"/>
            <a:r>
              <a:rPr lang="es-MX" dirty="0" smtClean="0"/>
              <a:t>A </a:t>
            </a:r>
            <a:r>
              <a:rPr lang="es-MX" dirty="0"/>
              <a:t>su vez, la Instancia Ejecutora emitirá la </a:t>
            </a:r>
            <a:r>
              <a:rPr lang="es-MX" b="1" dirty="0"/>
              <a:t>carta de cierre </a:t>
            </a:r>
            <a:r>
              <a:rPr lang="es-MX" dirty="0"/>
              <a:t>dirigida al beneficiario, en  la  cual  confirmará la  conclusión del  proyecto, </a:t>
            </a:r>
            <a:r>
              <a:rPr lang="es-MX" b="1" dirty="0"/>
              <a:t>no  omitiendo que  deberá resguardar la información por 5 años</a:t>
            </a:r>
            <a:r>
              <a:rPr lang="es-MX" dirty="0"/>
              <a:t> y que se le solicitarán reportes de los indicadores en los </a:t>
            </a:r>
            <a:r>
              <a:rPr lang="es-MX" dirty="0" smtClean="0"/>
              <a:t>5 </a:t>
            </a:r>
            <a:r>
              <a:rPr lang="es-MX" dirty="0"/>
              <a:t>ejercicios fiscales posteriores.</a:t>
            </a:r>
          </a:p>
          <a:p>
            <a:pPr algn="just"/>
            <a:r>
              <a:rPr lang="es-MX" dirty="0"/>
              <a:t> </a:t>
            </a:r>
          </a:p>
          <a:p>
            <a:pPr algn="just"/>
            <a:r>
              <a:rPr lang="es-MX" dirty="0" smtClean="0"/>
              <a:t>El </a:t>
            </a:r>
            <a:r>
              <a:rPr lang="es-MX" dirty="0"/>
              <a:t>beneficiario deberá acusar el documento y remitir el acuse a las oficinas </a:t>
            </a:r>
            <a:r>
              <a:rPr lang="es-MX" dirty="0" smtClean="0"/>
              <a:t>de CANIETI   Nacional</a:t>
            </a:r>
            <a:r>
              <a:rPr lang="es-MX" dirty="0"/>
              <a:t>.</a:t>
            </a:r>
          </a:p>
          <a:p>
            <a:endParaRPr lang="es-MX" dirty="0" smtClean="0"/>
          </a:p>
        </p:txBody>
      </p:sp>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881" y="1751072"/>
            <a:ext cx="7439025" cy="196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1533" y="44624"/>
            <a:ext cx="1836204" cy="80033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 name="0 Imagen"/>
          <p:cNvPicPr/>
          <p:nvPr/>
        </p:nvPicPr>
        <p:blipFill>
          <a:blip r:embed="rId4" cstate="print">
            <a:extLst>
              <a:ext uri="{28A0092B-C50C-407E-A947-70E740481C1C}">
                <a14:useLocalDpi xmlns:a14="http://schemas.microsoft.com/office/drawing/2010/main" val="0"/>
              </a:ext>
            </a:extLst>
          </a:blip>
          <a:stretch>
            <a:fillRect/>
          </a:stretch>
        </p:blipFill>
        <p:spPr>
          <a:xfrm>
            <a:off x="7051753" y="79980"/>
            <a:ext cx="1840727" cy="764982"/>
          </a:xfrm>
          <a:prstGeom prst="rect">
            <a:avLst/>
          </a:prstGeom>
          <a:ln>
            <a:noFill/>
          </a:ln>
        </p:spPr>
      </p:pic>
      <p:cxnSp>
        <p:nvCxnSpPr>
          <p:cNvPr id="14" name="13 Conector recto"/>
          <p:cNvCxnSpPr/>
          <p:nvPr/>
        </p:nvCxnSpPr>
        <p:spPr>
          <a:xfrm>
            <a:off x="0" y="908720"/>
            <a:ext cx="9144000" cy="0"/>
          </a:xfrm>
          <a:prstGeom prst="line">
            <a:avLst/>
          </a:prstGeom>
          <a:ln>
            <a:solidFill>
              <a:schemeClr val="accent5">
                <a:lumMod val="50000"/>
              </a:schemeClr>
            </a:solidFill>
          </a:ln>
          <a:effectLst>
            <a:outerShdw blurRad="152400" dist="317500" dir="5400000" sx="90000" sy="-19000" rotWithShape="0">
              <a:prstClr val="black">
                <a:alpha val="15000"/>
              </a:prstClr>
            </a:outerShdw>
          </a:effectLst>
        </p:spPr>
        <p:style>
          <a:lnRef idx="3">
            <a:schemeClr val="accent5"/>
          </a:lnRef>
          <a:fillRef idx="0">
            <a:schemeClr val="accent5"/>
          </a:fillRef>
          <a:effectRef idx="2">
            <a:schemeClr val="accent5"/>
          </a:effectRef>
          <a:fontRef idx="minor">
            <a:schemeClr val="tx1"/>
          </a:fontRef>
        </p:style>
      </p:cxnSp>
      <p:sp>
        <p:nvSpPr>
          <p:cNvPr id="15" name="14 Rectángulo"/>
          <p:cNvSpPr/>
          <p:nvPr/>
        </p:nvSpPr>
        <p:spPr>
          <a:xfrm>
            <a:off x="0" y="6336704"/>
            <a:ext cx="9144000" cy="54868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15 Rectángulo"/>
          <p:cNvSpPr/>
          <p:nvPr/>
        </p:nvSpPr>
        <p:spPr>
          <a:xfrm>
            <a:off x="123602" y="245715"/>
            <a:ext cx="5050610" cy="523220"/>
          </a:xfrm>
          <a:prstGeom prst="rect">
            <a:avLst/>
          </a:prstGeom>
        </p:spPr>
        <p:txBody>
          <a:bodyPr wrap="square">
            <a:spAutoFit/>
          </a:bodyPr>
          <a:lstStyle/>
          <a:p>
            <a:r>
              <a:rPr lang="es-MX" sz="2800" b="1" dirty="0" smtClean="0">
                <a:solidFill>
                  <a:schemeClr val="accent5">
                    <a:lumMod val="50000"/>
                  </a:schemeClr>
                </a:solidFill>
                <a:latin typeface="+mj-lt"/>
              </a:rPr>
              <a:t>Cierre de proyecto</a:t>
            </a:r>
          </a:p>
        </p:txBody>
      </p:sp>
    </p:spTree>
    <p:extLst>
      <p:ext uri="{BB962C8B-B14F-4D97-AF65-F5344CB8AC3E}">
        <p14:creationId xmlns:p14="http://schemas.microsoft.com/office/powerpoint/2010/main" val="378232840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Título"/>
          <p:cNvSpPr txBox="1">
            <a:spLocks/>
          </p:cNvSpPr>
          <p:nvPr/>
        </p:nvSpPr>
        <p:spPr>
          <a:xfrm>
            <a:off x="838200" y="2282827"/>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6000" b="1" dirty="0">
                <a:solidFill>
                  <a:schemeClr val="accent5">
                    <a:lumMod val="50000"/>
                  </a:schemeClr>
                </a:solidFill>
              </a:rPr>
              <a:t>REPORTE DE </a:t>
            </a:r>
            <a:r>
              <a:rPr lang="es-MX" sz="6000" b="1" dirty="0" smtClean="0">
                <a:solidFill>
                  <a:schemeClr val="accent5">
                    <a:lumMod val="50000"/>
                  </a:schemeClr>
                </a:solidFill>
              </a:rPr>
              <a:t/>
            </a:r>
            <a:br>
              <a:rPr lang="es-MX" sz="6000" b="1" dirty="0" smtClean="0">
                <a:solidFill>
                  <a:schemeClr val="accent5">
                    <a:lumMod val="50000"/>
                  </a:schemeClr>
                </a:solidFill>
              </a:rPr>
            </a:br>
            <a:r>
              <a:rPr lang="es-MX" sz="6000" b="1" dirty="0" smtClean="0">
                <a:solidFill>
                  <a:schemeClr val="accent5">
                    <a:lumMod val="50000"/>
                  </a:schemeClr>
                </a:solidFill>
              </a:rPr>
              <a:t>AVANCE </a:t>
            </a:r>
            <a:r>
              <a:rPr lang="es-MX" sz="6000" b="1" dirty="0">
                <a:solidFill>
                  <a:schemeClr val="accent5">
                    <a:lumMod val="50000"/>
                  </a:schemeClr>
                </a:solidFill>
              </a:rPr>
              <a:t>/ FINAL</a:t>
            </a:r>
          </a:p>
          <a:p>
            <a:r>
              <a:rPr lang="es-MX" b="1" dirty="0">
                <a:solidFill>
                  <a:schemeClr val="accent5">
                    <a:lumMod val="50000"/>
                  </a:schemeClr>
                </a:solidFill>
              </a:rPr>
              <a:t>GUÍA DE LLENADO DE FORMATO ELECTRÓNICO</a:t>
            </a:r>
          </a:p>
        </p:txBody>
      </p:sp>
      <p:sp>
        <p:nvSpPr>
          <p:cNvPr id="3" name="2 Rectángulo"/>
          <p:cNvSpPr/>
          <p:nvPr/>
        </p:nvSpPr>
        <p:spPr>
          <a:xfrm>
            <a:off x="0" y="332656"/>
            <a:ext cx="9144000" cy="216024"/>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Rectángulo"/>
          <p:cNvSpPr/>
          <p:nvPr/>
        </p:nvSpPr>
        <p:spPr>
          <a:xfrm>
            <a:off x="0" y="6381328"/>
            <a:ext cx="9144000" cy="216024"/>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90192813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1135285"/>
            <a:ext cx="8075240" cy="1573635"/>
          </a:xfrm>
        </p:spPr>
        <p:txBody>
          <a:bodyPr>
            <a:normAutofit fontScale="92500"/>
          </a:bodyPr>
          <a:lstStyle/>
          <a:p>
            <a:pPr marL="400050" indent="-400050" algn="just" defTabSz="912813">
              <a:lnSpc>
                <a:spcPct val="80000"/>
              </a:lnSpc>
              <a:buFont typeface="+mj-lt"/>
              <a:buAutoNum type="arabicPeriod"/>
            </a:pPr>
            <a:r>
              <a:rPr lang="es-ES" sz="1600" b="1" dirty="0" smtClean="0"/>
              <a:t>Ingresar a la pagina web de PROSOFT: </a:t>
            </a:r>
            <a:r>
              <a:rPr lang="es-ES" sz="1600" b="1" dirty="0">
                <a:hlinkClick r:id="rId2"/>
              </a:rPr>
              <a:t>http://www.prosoft.economia.gob.mx/beneficiario</a:t>
            </a:r>
            <a:r>
              <a:rPr lang="es-ES" sz="1600" b="1" dirty="0"/>
              <a:t> </a:t>
            </a:r>
          </a:p>
          <a:p>
            <a:pPr marL="400050" indent="-400050" algn="just" defTabSz="912813">
              <a:lnSpc>
                <a:spcPct val="80000"/>
              </a:lnSpc>
              <a:buFont typeface="+mj-lt"/>
              <a:buAutoNum type="arabicPeriod"/>
            </a:pPr>
            <a:r>
              <a:rPr lang="es-ES" sz="1600" b="1" dirty="0" smtClean="0"/>
              <a:t>Ingresar usuario y contraseña para ingresar al sitio. </a:t>
            </a:r>
          </a:p>
          <a:p>
            <a:pPr marL="400050" indent="-400050" algn="just" defTabSz="912813">
              <a:lnSpc>
                <a:spcPct val="80000"/>
              </a:lnSpc>
              <a:buFont typeface="+mj-lt"/>
              <a:buAutoNum type="arabicPeriod"/>
            </a:pPr>
            <a:r>
              <a:rPr lang="es-ES" sz="1600" b="1" dirty="0" smtClean="0"/>
              <a:t>Clic en iniciar sesión.</a:t>
            </a:r>
          </a:p>
          <a:p>
            <a:pPr marL="400050" indent="-400050" algn="just" defTabSz="912813">
              <a:lnSpc>
                <a:spcPct val="80000"/>
              </a:lnSpc>
              <a:buFont typeface="+mj-lt"/>
              <a:buAutoNum type="arabicPeriod"/>
            </a:pPr>
            <a:r>
              <a:rPr lang="es-ES" sz="1600" b="1" dirty="0" smtClean="0"/>
              <a:t>Se muestra la pantalla principal y dar clic en la opción Reporte de seguimiento a proyectos aprobados.</a:t>
            </a:r>
          </a:p>
          <a:p>
            <a:pPr marL="0" indent="0" algn="just" defTabSz="912813">
              <a:lnSpc>
                <a:spcPct val="80000"/>
              </a:lnSpc>
              <a:buNone/>
            </a:pPr>
            <a:endParaRPr lang="es-ES" sz="1400" dirty="0"/>
          </a:p>
          <a:p>
            <a:pPr marL="0" indent="0" algn="just" defTabSz="912813">
              <a:lnSpc>
                <a:spcPct val="80000"/>
              </a:lnSpc>
              <a:buNone/>
            </a:pPr>
            <a:r>
              <a:rPr lang="es-ES" sz="1400" dirty="0" smtClean="0"/>
              <a:t>El sistema validará la opción de “Generación de reportes” una vez que se haya ministrado el recurso del proyecto.</a:t>
            </a:r>
          </a:p>
          <a:p>
            <a:pPr marL="0" indent="0" algn="just" defTabSz="912813">
              <a:lnSpc>
                <a:spcPct val="80000"/>
              </a:lnSpc>
              <a:buNone/>
            </a:pPr>
            <a:endParaRPr lang="es-MX" sz="1200" dirty="0"/>
          </a:p>
          <a:p>
            <a:pPr marL="0" indent="0" algn="just" defTabSz="912813">
              <a:lnSpc>
                <a:spcPct val="80000"/>
              </a:lnSpc>
              <a:buNone/>
            </a:pPr>
            <a:endParaRPr lang="es-MX" sz="1200" dirty="0"/>
          </a:p>
          <a:p>
            <a:pPr marL="0" indent="0" algn="just" defTabSz="912813">
              <a:lnSpc>
                <a:spcPct val="80000"/>
              </a:lnSpc>
              <a:buNone/>
            </a:pPr>
            <a:endParaRPr lang="es-MX" sz="1200" dirty="0" smtClean="0"/>
          </a:p>
          <a:p>
            <a:pPr marL="0" indent="0" algn="just" defTabSz="912813">
              <a:lnSpc>
                <a:spcPct val="80000"/>
              </a:lnSpc>
              <a:buNone/>
            </a:pPr>
            <a:endParaRPr lang="es-ES" sz="1400" dirty="0" smtClean="0"/>
          </a:p>
        </p:txBody>
      </p:sp>
      <p:sp>
        <p:nvSpPr>
          <p:cNvPr id="7" name="1 Título"/>
          <p:cNvSpPr txBox="1">
            <a:spLocks/>
          </p:cNvSpPr>
          <p:nvPr/>
        </p:nvSpPr>
        <p:spPr>
          <a:xfrm>
            <a:off x="179512" y="116632"/>
            <a:ext cx="8654646" cy="792088"/>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solidFill>
                  <a:schemeClr val="bg1"/>
                </a:solidFill>
              </a:rPr>
              <a:t>Guía de llenado de formato electrónico</a:t>
            </a:r>
          </a:p>
        </p:txBody>
      </p:sp>
      <p:grpSp>
        <p:nvGrpSpPr>
          <p:cNvPr id="13" name="12 Grupo"/>
          <p:cNvGrpSpPr/>
          <p:nvPr/>
        </p:nvGrpSpPr>
        <p:grpSpPr>
          <a:xfrm>
            <a:off x="179512" y="3140968"/>
            <a:ext cx="4176464" cy="3312368"/>
            <a:chOff x="251520" y="2888940"/>
            <a:chExt cx="4176464" cy="3312368"/>
          </a:xfrm>
          <a:solidFill>
            <a:schemeClr val="accent5">
              <a:lumMod val="75000"/>
            </a:schemeClr>
          </a:solidFill>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888940"/>
              <a:ext cx="3744415" cy="3312368"/>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5" name="4 Flecha derecha"/>
            <p:cNvSpPr/>
            <p:nvPr/>
          </p:nvSpPr>
          <p:spPr>
            <a:xfrm>
              <a:off x="2123727" y="4171338"/>
              <a:ext cx="937928" cy="216024"/>
            </a:xfrm>
            <a:prstGeom prst="rightArrow">
              <a:avLst/>
            </a:prstGeom>
            <a:grp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dirty="0"/>
            </a:p>
          </p:txBody>
        </p:sp>
        <p:sp>
          <p:nvSpPr>
            <p:cNvPr id="6" name="5 Flecha derecha"/>
            <p:cNvSpPr/>
            <p:nvPr/>
          </p:nvSpPr>
          <p:spPr>
            <a:xfrm>
              <a:off x="2123727" y="4577410"/>
              <a:ext cx="937928" cy="216024"/>
            </a:xfrm>
            <a:prstGeom prst="rightArrow">
              <a:avLst/>
            </a:prstGeom>
            <a:grp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dirty="0"/>
            </a:p>
          </p:txBody>
        </p:sp>
        <p:sp>
          <p:nvSpPr>
            <p:cNvPr id="12" name="11 Flecha derecha"/>
            <p:cNvSpPr/>
            <p:nvPr/>
          </p:nvSpPr>
          <p:spPr>
            <a:xfrm>
              <a:off x="2629607" y="4939513"/>
              <a:ext cx="432048" cy="216024"/>
            </a:xfrm>
            <a:prstGeom prst="rightArrow">
              <a:avLst/>
            </a:prstGeom>
            <a:grp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dirty="0"/>
            </a:p>
          </p:txBody>
        </p:sp>
        <p:sp>
          <p:nvSpPr>
            <p:cNvPr id="11" name="10 CuadroTexto"/>
            <p:cNvSpPr txBox="1"/>
            <p:nvPr/>
          </p:nvSpPr>
          <p:spPr>
            <a:xfrm>
              <a:off x="3059832" y="4149080"/>
              <a:ext cx="1368152" cy="261610"/>
            </a:xfrm>
            <a:prstGeom prst="rect">
              <a:avLst/>
            </a:prstGeom>
            <a:noFill/>
          </p:spPr>
          <p:txBody>
            <a:bodyPr wrap="square" rtlCol="0">
              <a:spAutoFit/>
            </a:bodyPr>
            <a:lstStyle/>
            <a:p>
              <a:r>
                <a:rPr lang="es-MX" sz="1100" b="1" dirty="0" smtClean="0"/>
                <a:t>Ingresar Usuario </a:t>
              </a:r>
              <a:endParaRPr lang="es-MX" sz="1100" b="1" dirty="0"/>
            </a:p>
          </p:txBody>
        </p:sp>
        <p:sp>
          <p:nvSpPr>
            <p:cNvPr id="14" name="13 CuadroTexto"/>
            <p:cNvSpPr txBox="1"/>
            <p:nvPr/>
          </p:nvSpPr>
          <p:spPr>
            <a:xfrm>
              <a:off x="3059832" y="4535542"/>
              <a:ext cx="1368152" cy="261610"/>
            </a:xfrm>
            <a:prstGeom prst="rect">
              <a:avLst/>
            </a:prstGeom>
            <a:noFill/>
          </p:spPr>
          <p:txBody>
            <a:bodyPr wrap="square" rtlCol="0">
              <a:spAutoFit/>
            </a:bodyPr>
            <a:lstStyle/>
            <a:p>
              <a:r>
                <a:rPr lang="es-MX" sz="1100" b="1" dirty="0" smtClean="0"/>
                <a:t>Ingresar Contraseña </a:t>
              </a:r>
              <a:endParaRPr lang="es-MX" sz="1100" b="1" dirty="0"/>
            </a:p>
          </p:txBody>
        </p:sp>
        <p:sp>
          <p:nvSpPr>
            <p:cNvPr id="15" name="14 CuadroTexto"/>
            <p:cNvSpPr txBox="1"/>
            <p:nvPr/>
          </p:nvSpPr>
          <p:spPr>
            <a:xfrm>
              <a:off x="3059832" y="4941168"/>
              <a:ext cx="1368152" cy="261610"/>
            </a:xfrm>
            <a:prstGeom prst="rect">
              <a:avLst/>
            </a:prstGeom>
            <a:noFill/>
          </p:spPr>
          <p:txBody>
            <a:bodyPr wrap="square" rtlCol="0">
              <a:spAutoFit/>
            </a:bodyPr>
            <a:lstStyle/>
            <a:p>
              <a:r>
                <a:rPr lang="es-MX" sz="1100" b="1" dirty="0" smtClean="0"/>
                <a:t>Clic en iniciar sesión </a:t>
              </a:r>
              <a:endParaRPr lang="es-MX" sz="1100" b="1" dirty="0"/>
            </a:p>
          </p:txBody>
        </p:sp>
      </p:grpSp>
      <p:grpSp>
        <p:nvGrpSpPr>
          <p:cNvPr id="17" name="16 Grupo"/>
          <p:cNvGrpSpPr/>
          <p:nvPr/>
        </p:nvGrpSpPr>
        <p:grpSpPr>
          <a:xfrm>
            <a:off x="4518315" y="3164214"/>
            <a:ext cx="4518181" cy="3289122"/>
            <a:chOff x="4518315" y="3192563"/>
            <a:chExt cx="4518181" cy="3289122"/>
          </a:xfrm>
        </p:grpSpPr>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315" y="3192563"/>
              <a:ext cx="4315843" cy="2972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17 Flecha derecha"/>
            <p:cNvSpPr/>
            <p:nvPr/>
          </p:nvSpPr>
          <p:spPr>
            <a:xfrm>
              <a:off x="6547974" y="5904313"/>
              <a:ext cx="432048" cy="277289"/>
            </a:xfrm>
            <a:prstGeom prst="rightArrow">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dirty="0"/>
            </a:p>
          </p:txBody>
        </p:sp>
        <p:sp>
          <p:nvSpPr>
            <p:cNvPr id="19" name="18 CuadroTexto"/>
            <p:cNvSpPr txBox="1"/>
            <p:nvPr/>
          </p:nvSpPr>
          <p:spPr>
            <a:xfrm>
              <a:off x="7092280" y="5881521"/>
              <a:ext cx="1944216" cy="600164"/>
            </a:xfrm>
            <a:prstGeom prst="rect">
              <a:avLst/>
            </a:prstGeom>
            <a:noFill/>
          </p:spPr>
          <p:txBody>
            <a:bodyPr wrap="square" rtlCol="0">
              <a:spAutoFit/>
            </a:bodyPr>
            <a:lstStyle/>
            <a:p>
              <a:r>
                <a:rPr lang="es-MX" sz="1100" b="1" dirty="0" smtClean="0"/>
                <a:t>Clic en Reporte de seguimiento a proyectos aprobados </a:t>
              </a:r>
              <a:endParaRPr lang="es-MX" sz="1100" b="1" dirty="0"/>
            </a:p>
          </p:txBody>
        </p:sp>
      </p:grpSp>
    </p:spTree>
    <p:extLst>
      <p:ext uri="{BB962C8B-B14F-4D97-AF65-F5344CB8AC3E}">
        <p14:creationId xmlns:p14="http://schemas.microsoft.com/office/powerpoint/2010/main" val="82103008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179512" y="1339236"/>
            <a:ext cx="8847179" cy="4898076"/>
            <a:chOff x="144016" y="925772"/>
            <a:chExt cx="8847179" cy="4898076"/>
          </a:xfrm>
        </p:grpSpPr>
        <p:grpSp>
          <p:nvGrpSpPr>
            <p:cNvPr id="3" name="2 Grupo"/>
            <p:cNvGrpSpPr/>
            <p:nvPr/>
          </p:nvGrpSpPr>
          <p:grpSpPr>
            <a:xfrm>
              <a:off x="144016" y="950296"/>
              <a:ext cx="4572000" cy="3496259"/>
              <a:chOff x="144016" y="950296"/>
              <a:chExt cx="4572000" cy="3496259"/>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608" y="1459064"/>
                <a:ext cx="4320480" cy="2987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44016" y="950296"/>
                <a:ext cx="4572000" cy="307777"/>
              </a:xfrm>
              <a:prstGeom prst="rect">
                <a:avLst/>
              </a:prstGeom>
            </p:spPr>
            <p:txBody>
              <a:bodyPr>
                <a:spAutoFit/>
              </a:bodyPr>
              <a:lstStyle/>
              <a:p>
                <a:pPr algn="just"/>
                <a:r>
                  <a:rPr lang="es-ES" sz="1400" b="1" dirty="0">
                    <a:solidFill>
                      <a:srgbClr val="000000"/>
                    </a:solidFill>
                  </a:rPr>
                  <a:t>5</a:t>
                </a:r>
                <a:r>
                  <a:rPr lang="es-ES" sz="1400" b="1" dirty="0" smtClean="0">
                    <a:solidFill>
                      <a:srgbClr val="000000"/>
                    </a:solidFill>
                  </a:rPr>
                  <a:t>. Seleccionar el año del ejercicio fiscal del proyecto</a:t>
                </a:r>
                <a:endParaRPr lang="es-ES" sz="1400" b="1" dirty="0">
                  <a:solidFill>
                    <a:srgbClr val="000000"/>
                  </a:solidFill>
                </a:endParaRPr>
              </a:p>
            </p:txBody>
          </p:sp>
        </p:grpSp>
        <p:sp>
          <p:nvSpPr>
            <p:cNvPr id="12" name="11 CuadroTexto"/>
            <p:cNvSpPr txBox="1"/>
            <p:nvPr/>
          </p:nvSpPr>
          <p:spPr>
            <a:xfrm>
              <a:off x="395536" y="5085184"/>
              <a:ext cx="7848872" cy="738664"/>
            </a:xfrm>
            <a:prstGeom prst="rect">
              <a:avLst/>
            </a:prstGeom>
            <a:noFill/>
          </p:spPr>
          <p:txBody>
            <a:bodyPr wrap="square" rtlCol="0">
              <a:spAutoFit/>
            </a:bodyPr>
            <a:lstStyle/>
            <a:p>
              <a:pPr algn="just"/>
              <a:r>
                <a:rPr lang="es-MX" sz="1400" dirty="0" smtClean="0"/>
                <a:t>En caso de ser un nuevo reporte seleccionar la opción de </a:t>
              </a:r>
              <a:r>
                <a:rPr lang="es-MX" sz="1400" b="1" dirty="0" smtClean="0"/>
                <a:t>“Nuevo Reporte”, </a:t>
              </a:r>
              <a:r>
                <a:rPr lang="es-MX" sz="1400" dirty="0" smtClean="0"/>
                <a:t>en caso de que ya lo hayan generado anteriormente y se siga cargando información o se vaya a corregir, ir a la opción de  </a:t>
              </a:r>
              <a:r>
                <a:rPr lang="es-MX" sz="1400" b="1" dirty="0" smtClean="0"/>
                <a:t>“Listar reportes”. </a:t>
              </a:r>
              <a:endParaRPr lang="es-MX" sz="1400" b="1" dirty="0"/>
            </a:p>
          </p:txBody>
        </p:sp>
        <p:grpSp>
          <p:nvGrpSpPr>
            <p:cNvPr id="4" name="3 Grupo"/>
            <p:cNvGrpSpPr/>
            <p:nvPr/>
          </p:nvGrpSpPr>
          <p:grpSpPr>
            <a:xfrm>
              <a:off x="3812108" y="925772"/>
              <a:ext cx="5179087" cy="4231583"/>
              <a:chOff x="3812108" y="925772"/>
              <a:chExt cx="5179087" cy="4231583"/>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42"/>
              <a:stretch/>
            </p:blipFill>
            <p:spPr bwMode="auto">
              <a:xfrm>
                <a:off x="3812108" y="1612522"/>
                <a:ext cx="5179087" cy="3544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2 Rectángulo"/>
              <p:cNvSpPr/>
              <p:nvPr/>
            </p:nvSpPr>
            <p:spPr>
              <a:xfrm>
                <a:off x="4272710" y="925772"/>
                <a:ext cx="4572000" cy="307777"/>
              </a:xfrm>
              <a:prstGeom prst="rect">
                <a:avLst/>
              </a:prstGeom>
            </p:spPr>
            <p:txBody>
              <a:bodyPr>
                <a:spAutoFit/>
              </a:bodyPr>
              <a:lstStyle/>
              <a:p>
                <a:pPr algn="just"/>
                <a:r>
                  <a:rPr lang="es-ES" sz="1400" b="1" dirty="0" smtClean="0">
                    <a:solidFill>
                      <a:srgbClr val="000000"/>
                    </a:solidFill>
                  </a:rPr>
                  <a:t>6. Seleccionar el nombre del proyecto</a:t>
                </a:r>
                <a:endParaRPr lang="es-ES" sz="1400" b="1" dirty="0">
                  <a:solidFill>
                    <a:srgbClr val="000000"/>
                  </a:solidFill>
                </a:endParaRPr>
              </a:p>
            </p:txBody>
          </p:sp>
        </p:grpSp>
      </p:grpSp>
      <p:sp>
        <p:nvSpPr>
          <p:cNvPr id="17" name="16 Flecha derecha"/>
          <p:cNvSpPr/>
          <p:nvPr/>
        </p:nvSpPr>
        <p:spPr>
          <a:xfrm rot="5400000">
            <a:off x="7356692" y="4484177"/>
            <a:ext cx="291269" cy="216025"/>
          </a:xfrm>
          <a:prstGeom prst="rightArrow">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dirty="0"/>
          </a:p>
        </p:txBody>
      </p:sp>
      <p:sp>
        <p:nvSpPr>
          <p:cNvPr id="18" name="17 Flecha derecha"/>
          <p:cNvSpPr/>
          <p:nvPr/>
        </p:nvSpPr>
        <p:spPr>
          <a:xfrm rot="5400000">
            <a:off x="7732208" y="4484177"/>
            <a:ext cx="291269" cy="216025"/>
          </a:xfrm>
          <a:prstGeom prst="rightArrow">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dirty="0"/>
          </a:p>
        </p:txBody>
      </p:sp>
      <p:sp>
        <p:nvSpPr>
          <p:cNvPr id="10" name="1 Título"/>
          <p:cNvSpPr txBox="1">
            <a:spLocks/>
          </p:cNvSpPr>
          <p:nvPr/>
        </p:nvSpPr>
        <p:spPr>
          <a:xfrm>
            <a:off x="179512" y="116632"/>
            <a:ext cx="8654646" cy="792088"/>
          </a:xfrm>
          <a:prstGeom prst="rect">
            <a:avLst/>
          </a:pr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solidFill>
                  <a:schemeClr val="bg1"/>
                </a:solidFill>
              </a:rPr>
              <a:t>Guía de llenado de formato electrónico</a:t>
            </a:r>
          </a:p>
        </p:txBody>
      </p:sp>
    </p:spTree>
    <p:extLst>
      <p:ext uri="{BB962C8B-B14F-4D97-AF65-F5344CB8AC3E}">
        <p14:creationId xmlns:p14="http://schemas.microsoft.com/office/powerpoint/2010/main" val="77722358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3637</TotalTime>
  <Words>5810</Words>
  <Application>Microsoft Office PowerPoint</Application>
  <PresentationFormat>Presentación en pantalla (4:3)</PresentationFormat>
  <Paragraphs>1250</Paragraphs>
  <Slides>124</Slides>
  <Notes>2</Notes>
  <HiddenSlides>0</HiddenSlides>
  <MMClips>0</MMClips>
  <ScaleCrop>false</ScaleCrop>
  <HeadingPairs>
    <vt:vector size="4" baseType="variant">
      <vt:variant>
        <vt:lpstr>Tema</vt:lpstr>
      </vt:variant>
      <vt:variant>
        <vt:i4>1</vt:i4>
      </vt:variant>
      <vt:variant>
        <vt:lpstr>Títulos de diapositiva</vt:lpstr>
      </vt:variant>
      <vt:variant>
        <vt:i4>124</vt:i4>
      </vt:variant>
    </vt:vector>
  </HeadingPairs>
  <TitlesOfParts>
    <vt:vector size="125"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SUSAN SAYURI BERMEO TSUZUKI</dc:creator>
  <cp:lastModifiedBy>Giselle</cp:lastModifiedBy>
  <cp:revision>1066</cp:revision>
  <cp:lastPrinted>2015-11-20T18:21:10Z</cp:lastPrinted>
  <dcterms:created xsi:type="dcterms:W3CDTF">2015-11-03T16:55:03Z</dcterms:created>
  <dcterms:modified xsi:type="dcterms:W3CDTF">2016-03-17T16:02:06Z</dcterms:modified>
</cp:coreProperties>
</file>