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3" r:id="rId1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928F"/>
    <a:srgbClr val="00A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844EB2-0D45-4CCD-8B04-29240C368040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1BF230AC-52BD-4C1E-9C09-7EF6ECA891B9}">
      <dgm:prSet phldrT="[Texto]"/>
      <dgm:spPr/>
      <dgm:t>
        <a:bodyPr/>
        <a:lstStyle/>
        <a:p>
          <a:pPr algn="l"/>
          <a:endParaRPr lang="es-MX" dirty="0">
            <a:latin typeface="Tw Cen MT" panose="020B0602020104020603" pitchFamily="34" charset="0"/>
          </a:endParaRPr>
        </a:p>
      </dgm:t>
    </dgm:pt>
    <dgm:pt modelId="{D5F29FB9-A2E3-4DA3-B134-E317436AB2E6}" type="parTrans" cxnId="{04B6F0DA-4413-425A-9A38-0704F09DDA77}">
      <dgm:prSet/>
      <dgm:spPr/>
      <dgm:t>
        <a:bodyPr/>
        <a:lstStyle/>
        <a:p>
          <a:pPr algn="l"/>
          <a:endParaRPr lang="es-MX">
            <a:latin typeface="Tw Cen MT" panose="020B0602020104020603" pitchFamily="34" charset="0"/>
          </a:endParaRPr>
        </a:p>
      </dgm:t>
    </dgm:pt>
    <dgm:pt modelId="{85D3D20A-05D2-4272-89AE-46E1E2621F7E}" type="sibTrans" cxnId="{04B6F0DA-4413-425A-9A38-0704F09DDA77}">
      <dgm:prSet/>
      <dgm:spPr/>
      <dgm:t>
        <a:bodyPr/>
        <a:lstStyle/>
        <a:p>
          <a:pPr algn="l"/>
          <a:endParaRPr lang="es-MX">
            <a:latin typeface="Tw Cen MT" panose="020B0602020104020603" pitchFamily="34" charset="0"/>
          </a:endParaRPr>
        </a:p>
      </dgm:t>
    </dgm:pt>
    <dgm:pt modelId="{FAEFD115-9483-4A92-AEBB-8063062144F4}">
      <dgm:prSet phldrT="[Texto]" custT="1"/>
      <dgm:spPr/>
      <dgm:t>
        <a:bodyPr/>
        <a:lstStyle/>
        <a:p>
          <a:pPr algn="l"/>
          <a:r>
            <a:rPr lang="es-MX" sz="2000" b="1" dirty="0" smtClean="0">
              <a:solidFill>
                <a:srgbClr val="00928F"/>
              </a:solidFill>
              <a:latin typeface="Tw Cen MT" panose="020B0602020104020603" pitchFamily="34" charset="0"/>
            </a:rPr>
            <a:t>Maduros: </a:t>
          </a:r>
          <a:r>
            <a:rPr lang="es-MX" sz="1700" dirty="0" smtClean="0">
              <a:latin typeface="Tw Cen MT" panose="020B0602020104020603" pitchFamily="34" charset="0"/>
            </a:rPr>
            <a:t>el metal mecánico, el textil-vestido y cuero-calzado, el de madera y muebles, el siderúrgico, y el de alimentos y bebidas.</a:t>
          </a:r>
          <a:endParaRPr lang="es-MX" sz="1700" dirty="0">
            <a:latin typeface="Tw Cen MT" panose="020B0602020104020603" pitchFamily="34" charset="0"/>
          </a:endParaRPr>
        </a:p>
      </dgm:t>
    </dgm:pt>
    <dgm:pt modelId="{6533748D-E7FE-48A0-88CE-565865782BCC}" type="parTrans" cxnId="{D9EBEC40-F235-47C6-8F1B-6843459238C1}">
      <dgm:prSet/>
      <dgm:spPr/>
      <dgm:t>
        <a:bodyPr/>
        <a:lstStyle/>
        <a:p>
          <a:pPr algn="l"/>
          <a:endParaRPr lang="es-MX">
            <a:latin typeface="Tw Cen MT" panose="020B0602020104020603" pitchFamily="34" charset="0"/>
          </a:endParaRPr>
        </a:p>
      </dgm:t>
    </dgm:pt>
    <dgm:pt modelId="{AC2C35AF-D3C0-4BEB-B0D6-D0BB09FA1274}" type="sibTrans" cxnId="{D9EBEC40-F235-47C6-8F1B-6843459238C1}">
      <dgm:prSet/>
      <dgm:spPr/>
      <dgm:t>
        <a:bodyPr/>
        <a:lstStyle/>
        <a:p>
          <a:pPr algn="l"/>
          <a:endParaRPr lang="es-MX">
            <a:latin typeface="Tw Cen MT" panose="020B0602020104020603" pitchFamily="34" charset="0"/>
          </a:endParaRPr>
        </a:p>
      </dgm:t>
    </dgm:pt>
    <dgm:pt modelId="{6789FD02-9257-4442-82A5-D0FF34189028}">
      <dgm:prSet phldrT="[Texto]" custT="1"/>
      <dgm:spPr/>
      <dgm:t>
        <a:bodyPr/>
        <a:lstStyle/>
        <a:p>
          <a:pPr algn="l"/>
          <a:r>
            <a:rPr lang="es-MX" sz="2000" b="1" dirty="0" smtClean="0">
              <a:solidFill>
                <a:srgbClr val="00928F"/>
              </a:solidFill>
              <a:latin typeface="Tw Cen MT" panose="020B0602020104020603" pitchFamily="34" charset="0"/>
            </a:rPr>
            <a:t>Dinámicos: </a:t>
          </a:r>
          <a:r>
            <a:rPr lang="es-MX" sz="1700" dirty="0" smtClean="0">
              <a:latin typeface="Tw Cen MT" panose="020B0602020104020603" pitchFamily="34" charset="0"/>
            </a:rPr>
            <a:t>el automotriz y de autopartes, el aeroespacial, el eléctrico, el electrónico y el químico.</a:t>
          </a:r>
          <a:endParaRPr lang="es-MX" sz="1700" dirty="0">
            <a:latin typeface="Tw Cen MT" panose="020B0602020104020603" pitchFamily="34" charset="0"/>
          </a:endParaRPr>
        </a:p>
      </dgm:t>
    </dgm:pt>
    <dgm:pt modelId="{A2307E65-8BF2-4D7A-A13D-5CCA42F1B32E}" type="parTrans" cxnId="{7E0A4A16-8FBB-45E5-8E1A-9078A96329CB}">
      <dgm:prSet/>
      <dgm:spPr/>
      <dgm:t>
        <a:bodyPr/>
        <a:lstStyle/>
        <a:p>
          <a:pPr algn="l"/>
          <a:endParaRPr lang="es-MX">
            <a:latin typeface="Tw Cen MT" panose="020B0602020104020603" pitchFamily="34" charset="0"/>
          </a:endParaRPr>
        </a:p>
      </dgm:t>
    </dgm:pt>
    <dgm:pt modelId="{01DC61FF-61D9-4CBC-AD11-2F8CC3A6E4EB}" type="sibTrans" cxnId="{7E0A4A16-8FBB-45E5-8E1A-9078A96329CB}">
      <dgm:prSet/>
      <dgm:spPr/>
      <dgm:t>
        <a:bodyPr/>
        <a:lstStyle/>
        <a:p>
          <a:pPr algn="l"/>
          <a:endParaRPr lang="es-MX">
            <a:latin typeface="Tw Cen MT" panose="020B0602020104020603" pitchFamily="34" charset="0"/>
          </a:endParaRPr>
        </a:p>
      </dgm:t>
    </dgm:pt>
    <dgm:pt modelId="{3EFDE8D6-65B8-4C2C-8FD9-B36B4B13AD4D}">
      <dgm:prSet phldrT="[Texto]" custT="1"/>
      <dgm:spPr/>
      <dgm:t>
        <a:bodyPr/>
        <a:lstStyle/>
        <a:p>
          <a:pPr algn="l"/>
          <a:r>
            <a:rPr lang="es-MX" sz="1700" b="1" dirty="0" smtClean="0">
              <a:solidFill>
                <a:srgbClr val="00928F"/>
              </a:solidFill>
              <a:latin typeface="Tw Cen MT" panose="020B0602020104020603" pitchFamily="34" charset="0"/>
            </a:rPr>
            <a:t>Emergentes: </a:t>
          </a:r>
          <a:r>
            <a:rPr lang="es-MX" sz="1700" b="0" dirty="0" smtClean="0">
              <a:latin typeface="Tw Cen MT" panose="020B0602020104020603" pitchFamily="34" charset="0"/>
            </a:rPr>
            <a:t>la biotecnología, el farmacéutico, el de tecnologías de la información, el de las industrias creativas, y el de equipo y dispositivos médicos.</a:t>
          </a:r>
        </a:p>
        <a:p>
          <a:pPr algn="l"/>
          <a:r>
            <a:rPr lang="es-MX" sz="1700" b="0" dirty="0" smtClean="0">
              <a:latin typeface="Tw Cen MT" panose="020B0602020104020603" pitchFamily="34" charset="0"/>
            </a:rPr>
            <a:t>Lo anterior no limita el incluir otros sectores e industrias prioritarios para lograr el desarrollo económico.</a:t>
          </a:r>
        </a:p>
        <a:p>
          <a:pPr algn="l"/>
          <a:endParaRPr lang="es-MX" sz="2200" dirty="0">
            <a:latin typeface="Tw Cen MT" panose="020B0602020104020603" pitchFamily="34" charset="0"/>
          </a:endParaRPr>
        </a:p>
      </dgm:t>
    </dgm:pt>
    <dgm:pt modelId="{16C6DB34-3807-43D0-823D-15C313C2CE5E}" type="parTrans" cxnId="{141BBC61-DD5E-4638-AF19-4CC60DED7605}">
      <dgm:prSet/>
      <dgm:spPr/>
      <dgm:t>
        <a:bodyPr/>
        <a:lstStyle/>
        <a:p>
          <a:pPr algn="l"/>
          <a:endParaRPr lang="es-MX">
            <a:latin typeface="Tw Cen MT" panose="020B0602020104020603" pitchFamily="34" charset="0"/>
          </a:endParaRPr>
        </a:p>
      </dgm:t>
    </dgm:pt>
    <dgm:pt modelId="{FA7766FB-2ECC-4CBC-8DC7-1820C41AFFE1}" type="sibTrans" cxnId="{141BBC61-DD5E-4638-AF19-4CC60DED7605}">
      <dgm:prSet/>
      <dgm:spPr/>
      <dgm:t>
        <a:bodyPr/>
        <a:lstStyle/>
        <a:p>
          <a:pPr algn="l"/>
          <a:endParaRPr lang="es-MX">
            <a:latin typeface="Tw Cen MT" panose="020B0602020104020603" pitchFamily="34" charset="0"/>
          </a:endParaRPr>
        </a:p>
      </dgm:t>
    </dgm:pt>
    <dgm:pt modelId="{975CC53B-B992-4CA1-83F8-E18828C1DF14}" type="pres">
      <dgm:prSet presAssocID="{80844EB2-0D45-4CCD-8B04-29240C36804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5D6B4D00-3CB2-4A3B-AB1D-852A55293DC8}" type="pres">
      <dgm:prSet presAssocID="{1BF230AC-52BD-4C1E-9C09-7EF6ECA891B9}" presName="thickLine" presStyleLbl="alignNode1" presStyleIdx="0" presStyleCnt="1"/>
      <dgm:spPr/>
    </dgm:pt>
    <dgm:pt modelId="{36834322-548D-4D8E-AF53-6DA1C27383C6}" type="pres">
      <dgm:prSet presAssocID="{1BF230AC-52BD-4C1E-9C09-7EF6ECA891B9}" presName="horz1" presStyleCnt="0"/>
      <dgm:spPr/>
    </dgm:pt>
    <dgm:pt modelId="{AF7D305E-2716-4891-B3B1-77865434DE07}" type="pres">
      <dgm:prSet presAssocID="{1BF230AC-52BD-4C1E-9C09-7EF6ECA891B9}" presName="tx1" presStyleLbl="revTx" presStyleIdx="0" presStyleCnt="4"/>
      <dgm:spPr/>
      <dgm:t>
        <a:bodyPr/>
        <a:lstStyle/>
        <a:p>
          <a:endParaRPr lang="es-MX"/>
        </a:p>
      </dgm:t>
    </dgm:pt>
    <dgm:pt modelId="{CA09725F-2388-48F5-A09F-1DDE50C6EF4B}" type="pres">
      <dgm:prSet presAssocID="{1BF230AC-52BD-4C1E-9C09-7EF6ECA891B9}" presName="vert1" presStyleCnt="0"/>
      <dgm:spPr/>
    </dgm:pt>
    <dgm:pt modelId="{0389D8CB-8A2C-4E48-922E-EFAE34AC570E}" type="pres">
      <dgm:prSet presAssocID="{FAEFD115-9483-4A92-AEBB-8063062144F4}" presName="vertSpace2a" presStyleCnt="0"/>
      <dgm:spPr/>
    </dgm:pt>
    <dgm:pt modelId="{5ABE5B65-03DD-45B4-BB15-E65BBED9B414}" type="pres">
      <dgm:prSet presAssocID="{FAEFD115-9483-4A92-AEBB-8063062144F4}" presName="horz2" presStyleCnt="0"/>
      <dgm:spPr/>
    </dgm:pt>
    <dgm:pt modelId="{C03462E2-943D-4294-8E2A-0F0AC2EEBCB5}" type="pres">
      <dgm:prSet presAssocID="{FAEFD115-9483-4A92-AEBB-8063062144F4}" presName="horzSpace2" presStyleCnt="0"/>
      <dgm:spPr/>
    </dgm:pt>
    <dgm:pt modelId="{397595C1-F6B7-45D1-9401-09AC53D6A2BF}" type="pres">
      <dgm:prSet presAssocID="{FAEFD115-9483-4A92-AEBB-8063062144F4}" presName="tx2" presStyleLbl="revTx" presStyleIdx="1" presStyleCnt="4" custScaleY="42387"/>
      <dgm:spPr/>
      <dgm:t>
        <a:bodyPr/>
        <a:lstStyle/>
        <a:p>
          <a:endParaRPr lang="es-MX"/>
        </a:p>
      </dgm:t>
    </dgm:pt>
    <dgm:pt modelId="{A5C1C273-4056-4A0E-9F81-B95008A2823E}" type="pres">
      <dgm:prSet presAssocID="{FAEFD115-9483-4A92-AEBB-8063062144F4}" presName="vert2" presStyleCnt="0"/>
      <dgm:spPr/>
    </dgm:pt>
    <dgm:pt modelId="{5832EB0B-839B-4A16-8CD0-94B66C346609}" type="pres">
      <dgm:prSet presAssocID="{FAEFD115-9483-4A92-AEBB-8063062144F4}" presName="thinLine2b" presStyleLbl="callout" presStyleIdx="0" presStyleCnt="3"/>
      <dgm:spPr/>
    </dgm:pt>
    <dgm:pt modelId="{7723219A-CBF4-4227-BE1B-C714CBD46FDA}" type="pres">
      <dgm:prSet presAssocID="{FAEFD115-9483-4A92-AEBB-8063062144F4}" presName="vertSpace2b" presStyleCnt="0"/>
      <dgm:spPr/>
    </dgm:pt>
    <dgm:pt modelId="{D5BEF69F-68EF-429C-B0EF-CA152466D90B}" type="pres">
      <dgm:prSet presAssocID="{6789FD02-9257-4442-82A5-D0FF34189028}" presName="horz2" presStyleCnt="0"/>
      <dgm:spPr/>
    </dgm:pt>
    <dgm:pt modelId="{13DAEDBE-2B21-4E73-A48D-BE202B02AE73}" type="pres">
      <dgm:prSet presAssocID="{6789FD02-9257-4442-82A5-D0FF34189028}" presName="horzSpace2" presStyleCnt="0"/>
      <dgm:spPr/>
    </dgm:pt>
    <dgm:pt modelId="{F7AEA5C2-493D-4E42-97F9-86978755ED51}" type="pres">
      <dgm:prSet presAssocID="{6789FD02-9257-4442-82A5-D0FF34189028}" presName="tx2" presStyleLbl="revTx" presStyleIdx="2" presStyleCnt="4" custScaleY="41220"/>
      <dgm:spPr/>
      <dgm:t>
        <a:bodyPr/>
        <a:lstStyle/>
        <a:p>
          <a:endParaRPr lang="es-MX"/>
        </a:p>
      </dgm:t>
    </dgm:pt>
    <dgm:pt modelId="{9629615F-8FB0-4ECA-A1AF-C62B30FAC234}" type="pres">
      <dgm:prSet presAssocID="{6789FD02-9257-4442-82A5-D0FF34189028}" presName="vert2" presStyleCnt="0"/>
      <dgm:spPr/>
    </dgm:pt>
    <dgm:pt modelId="{833A984E-381F-4C3B-B0F1-085C6312D895}" type="pres">
      <dgm:prSet presAssocID="{6789FD02-9257-4442-82A5-D0FF34189028}" presName="thinLine2b" presStyleLbl="callout" presStyleIdx="1" presStyleCnt="3"/>
      <dgm:spPr/>
    </dgm:pt>
    <dgm:pt modelId="{2DDB48EB-71E8-445F-9E82-310DA23FFD2F}" type="pres">
      <dgm:prSet presAssocID="{6789FD02-9257-4442-82A5-D0FF34189028}" presName="vertSpace2b" presStyleCnt="0"/>
      <dgm:spPr/>
    </dgm:pt>
    <dgm:pt modelId="{70A462CC-4DAF-43AC-B9E3-7687C9014FAD}" type="pres">
      <dgm:prSet presAssocID="{3EFDE8D6-65B8-4C2C-8FD9-B36B4B13AD4D}" presName="horz2" presStyleCnt="0"/>
      <dgm:spPr/>
    </dgm:pt>
    <dgm:pt modelId="{983ABBD2-72F6-42BB-887F-295865E952B6}" type="pres">
      <dgm:prSet presAssocID="{3EFDE8D6-65B8-4C2C-8FD9-B36B4B13AD4D}" presName="horzSpace2" presStyleCnt="0"/>
      <dgm:spPr/>
    </dgm:pt>
    <dgm:pt modelId="{C47867A5-18A2-44DB-8377-27EB5679C95D}" type="pres">
      <dgm:prSet presAssocID="{3EFDE8D6-65B8-4C2C-8FD9-B36B4B13AD4D}" presName="tx2" presStyleLbl="revTx" presStyleIdx="3" presStyleCnt="4"/>
      <dgm:spPr/>
      <dgm:t>
        <a:bodyPr/>
        <a:lstStyle/>
        <a:p>
          <a:endParaRPr lang="es-MX"/>
        </a:p>
      </dgm:t>
    </dgm:pt>
    <dgm:pt modelId="{6862BE1A-3428-4493-A393-4D97A04C8B43}" type="pres">
      <dgm:prSet presAssocID="{3EFDE8D6-65B8-4C2C-8FD9-B36B4B13AD4D}" presName="vert2" presStyleCnt="0"/>
      <dgm:spPr/>
    </dgm:pt>
    <dgm:pt modelId="{16569EF1-08EB-4C78-ACA4-5056329652D5}" type="pres">
      <dgm:prSet presAssocID="{3EFDE8D6-65B8-4C2C-8FD9-B36B4B13AD4D}" presName="thinLine2b" presStyleLbl="callout" presStyleIdx="2" presStyleCnt="3"/>
      <dgm:spPr/>
    </dgm:pt>
    <dgm:pt modelId="{DC9A4B5E-C116-42DC-B761-041E30635247}" type="pres">
      <dgm:prSet presAssocID="{3EFDE8D6-65B8-4C2C-8FD9-B36B4B13AD4D}" presName="vertSpace2b" presStyleCnt="0"/>
      <dgm:spPr/>
    </dgm:pt>
  </dgm:ptLst>
  <dgm:cxnLst>
    <dgm:cxn modelId="{D9EBEC40-F235-47C6-8F1B-6843459238C1}" srcId="{1BF230AC-52BD-4C1E-9C09-7EF6ECA891B9}" destId="{FAEFD115-9483-4A92-AEBB-8063062144F4}" srcOrd="0" destOrd="0" parTransId="{6533748D-E7FE-48A0-88CE-565865782BCC}" sibTransId="{AC2C35AF-D3C0-4BEB-B0D6-D0BB09FA1274}"/>
    <dgm:cxn modelId="{F279E0E0-8685-4CE3-8C21-42E309883981}" type="presOf" srcId="{FAEFD115-9483-4A92-AEBB-8063062144F4}" destId="{397595C1-F6B7-45D1-9401-09AC53D6A2BF}" srcOrd="0" destOrd="0" presId="urn:microsoft.com/office/officeart/2008/layout/LinedList"/>
    <dgm:cxn modelId="{04B6F0DA-4413-425A-9A38-0704F09DDA77}" srcId="{80844EB2-0D45-4CCD-8B04-29240C368040}" destId="{1BF230AC-52BD-4C1E-9C09-7EF6ECA891B9}" srcOrd="0" destOrd="0" parTransId="{D5F29FB9-A2E3-4DA3-B134-E317436AB2E6}" sibTransId="{85D3D20A-05D2-4272-89AE-46E1E2621F7E}"/>
    <dgm:cxn modelId="{51F55896-BA7B-4EE5-95A1-F41DE789137D}" type="presOf" srcId="{3EFDE8D6-65B8-4C2C-8FD9-B36B4B13AD4D}" destId="{C47867A5-18A2-44DB-8377-27EB5679C95D}" srcOrd="0" destOrd="0" presId="urn:microsoft.com/office/officeart/2008/layout/LinedList"/>
    <dgm:cxn modelId="{141BBC61-DD5E-4638-AF19-4CC60DED7605}" srcId="{1BF230AC-52BD-4C1E-9C09-7EF6ECA891B9}" destId="{3EFDE8D6-65B8-4C2C-8FD9-B36B4B13AD4D}" srcOrd="2" destOrd="0" parTransId="{16C6DB34-3807-43D0-823D-15C313C2CE5E}" sibTransId="{FA7766FB-2ECC-4CBC-8DC7-1820C41AFFE1}"/>
    <dgm:cxn modelId="{7E0A4A16-8FBB-45E5-8E1A-9078A96329CB}" srcId="{1BF230AC-52BD-4C1E-9C09-7EF6ECA891B9}" destId="{6789FD02-9257-4442-82A5-D0FF34189028}" srcOrd="1" destOrd="0" parTransId="{A2307E65-8BF2-4D7A-A13D-5CCA42F1B32E}" sibTransId="{01DC61FF-61D9-4CBC-AD11-2F8CC3A6E4EB}"/>
    <dgm:cxn modelId="{F9B5FC7C-4518-4B20-97EE-F67C949D79D7}" type="presOf" srcId="{6789FD02-9257-4442-82A5-D0FF34189028}" destId="{F7AEA5C2-493D-4E42-97F9-86978755ED51}" srcOrd="0" destOrd="0" presId="urn:microsoft.com/office/officeart/2008/layout/LinedList"/>
    <dgm:cxn modelId="{C6F8A07E-6FA7-4124-A44E-61E1D113A3E7}" type="presOf" srcId="{1BF230AC-52BD-4C1E-9C09-7EF6ECA891B9}" destId="{AF7D305E-2716-4891-B3B1-77865434DE07}" srcOrd="0" destOrd="0" presId="urn:microsoft.com/office/officeart/2008/layout/LinedList"/>
    <dgm:cxn modelId="{1D517EEB-0023-4758-9740-3649AE8D06E0}" type="presOf" srcId="{80844EB2-0D45-4CCD-8B04-29240C368040}" destId="{975CC53B-B992-4CA1-83F8-E18828C1DF14}" srcOrd="0" destOrd="0" presId="urn:microsoft.com/office/officeart/2008/layout/LinedList"/>
    <dgm:cxn modelId="{BC18DA79-4792-4AA2-958D-0F22932B9E90}" type="presParOf" srcId="{975CC53B-B992-4CA1-83F8-E18828C1DF14}" destId="{5D6B4D00-3CB2-4A3B-AB1D-852A55293DC8}" srcOrd="0" destOrd="0" presId="urn:microsoft.com/office/officeart/2008/layout/LinedList"/>
    <dgm:cxn modelId="{A80D6F9B-3B29-4BB0-ADFB-82E6D6C54971}" type="presParOf" srcId="{975CC53B-B992-4CA1-83F8-E18828C1DF14}" destId="{36834322-548D-4D8E-AF53-6DA1C27383C6}" srcOrd="1" destOrd="0" presId="urn:microsoft.com/office/officeart/2008/layout/LinedList"/>
    <dgm:cxn modelId="{DEB9FFEA-9C16-4D76-BBB3-69A4EB61F020}" type="presParOf" srcId="{36834322-548D-4D8E-AF53-6DA1C27383C6}" destId="{AF7D305E-2716-4891-B3B1-77865434DE07}" srcOrd="0" destOrd="0" presId="urn:microsoft.com/office/officeart/2008/layout/LinedList"/>
    <dgm:cxn modelId="{904C749E-C092-49E8-8145-F86A8C153717}" type="presParOf" srcId="{36834322-548D-4D8E-AF53-6DA1C27383C6}" destId="{CA09725F-2388-48F5-A09F-1DDE50C6EF4B}" srcOrd="1" destOrd="0" presId="urn:microsoft.com/office/officeart/2008/layout/LinedList"/>
    <dgm:cxn modelId="{2BD023C4-29E5-4D13-8D01-C87543E954BD}" type="presParOf" srcId="{CA09725F-2388-48F5-A09F-1DDE50C6EF4B}" destId="{0389D8CB-8A2C-4E48-922E-EFAE34AC570E}" srcOrd="0" destOrd="0" presId="urn:microsoft.com/office/officeart/2008/layout/LinedList"/>
    <dgm:cxn modelId="{ADD3D787-C360-4994-A26A-9BCB79AEF43D}" type="presParOf" srcId="{CA09725F-2388-48F5-A09F-1DDE50C6EF4B}" destId="{5ABE5B65-03DD-45B4-BB15-E65BBED9B414}" srcOrd="1" destOrd="0" presId="urn:microsoft.com/office/officeart/2008/layout/LinedList"/>
    <dgm:cxn modelId="{5C093ADD-7B96-4C34-A0C1-630869D5F34F}" type="presParOf" srcId="{5ABE5B65-03DD-45B4-BB15-E65BBED9B414}" destId="{C03462E2-943D-4294-8E2A-0F0AC2EEBCB5}" srcOrd="0" destOrd="0" presId="urn:microsoft.com/office/officeart/2008/layout/LinedList"/>
    <dgm:cxn modelId="{85405F38-3089-46D6-8C78-221A1765D031}" type="presParOf" srcId="{5ABE5B65-03DD-45B4-BB15-E65BBED9B414}" destId="{397595C1-F6B7-45D1-9401-09AC53D6A2BF}" srcOrd="1" destOrd="0" presId="urn:microsoft.com/office/officeart/2008/layout/LinedList"/>
    <dgm:cxn modelId="{8E6CF91C-8CC8-4F0A-B613-D2AB5958E1B7}" type="presParOf" srcId="{5ABE5B65-03DD-45B4-BB15-E65BBED9B414}" destId="{A5C1C273-4056-4A0E-9F81-B95008A2823E}" srcOrd="2" destOrd="0" presId="urn:microsoft.com/office/officeart/2008/layout/LinedList"/>
    <dgm:cxn modelId="{8E40DF57-19D9-428A-9233-4856CEE3A8F4}" type="presParOf" srcId="{CA09725F-2388-48F5-A09F-1DDE50C6EF4B}" destId="{5832EB0B-839B-4A16-8CD0-94B66C346609}" srcOrd="2" destOrd="0" presId="urn:microsoft.com/office/officeart/2008/layout/LinedList"/>
    <dgm:cxn modelId="{745134A0-7524-4DA9-B30D-548875D283B4}" type="presParOf" srcId="{CA09725F-2388-48F5-A09F-1DDE50C6EF4B}" destId="{7723219A-CBF4-4227-BE1B-C714CBD46FDA}" srcOrd="3" destOrd="0" presId="urn:microsoft.com/office/officeart/2008/layout/LinedList"/>
    <dgm:cxn modelId="{1D958266-D68E-4865-9D6D-1F76445EA23D}" type="presParOf" srcId="{CA09725F-2388-48F5-A09F-1DDE50C6EF4B}" destId="{D5BEF69F-68EF-429C-B0EF-CA152466D90B}" srcOrd="4" destOrd="0" presId="urn:microsoft.com/office/officeart/2008/layout/LinedList"/>
    <dgm:cxn modelId="{B1A0A7F2-D445-4792-9790-B45B06D81B2B}" type="presParOf" srcId="{D5BEF69F-68EF-429C-B0EF-CA152466D90B}" destId="{13DAEDBE-2B21-4E73-A48D-BE202B02AE73}" srcOrd="0" destOrd="0" presId="urn:microsoft.com/office/officeart/2008/layout/LinedList"/>
    <dgm:cxn modelId="{56232D4E-E16E-4851-ABAE-87274608C1C4}" type="presParOf" srcId="{D5BEF69F-68EF-429C-B0EF-CA152466D90B}" destId="{F7AEA5C2-493D-4E42-97F9-86978755ED51}" srcOrd="1" destOrd="0" presId="urn:microsoft.com/office/officeart/2008/layout/LinedList"/>
    <dgm:cxn modelId="{B0189170-3C8E-4216-99C0-291449851EBB}" type="presParOf" srcId="{D5BEF69F-68EF-429C-B0EF-CA152466D90B}" destId="{9629615F-8FB0-4ECA-A1AF-C62B30FAC234}" srcOrd="2" destOrd="0" presId="urn:microsoft.com/office/officeart/2008/layout/LinedList"/>
    <dgm:cxn modelId="{07EBBCEE-43DA-4A13-87CB-A0F0A84E8A01}" type="presParOf" srcId="{CA09725F-2388-48F5-A09F-1DDE50C6EF4B}" destId="{833A984E-381F-4C3B-B0F1-085C6312D895}" srcOrd="5" destOrd="0" presId="urn:microsoft.com/office/officeart/2008/layout/LinedList"/>
    <dgm:cxn modelId="{72CA89CD-2CF4-477E-878D-1604547C61DD}" type="presParOf" srcId="{CA09725F-2388-48F5-A09F-1DDE50C6EF4B}" destId="{2DDB48EB-71E8-445F-9E82-310DA23FFD2F}" srcOrd="6" destOrd="0" presId="urn:microsoft.com/office/officeart/2008/layout/LinedList"/>
    <dgm:cxn modelId="{325B36FA-7167-4D5F-A922-609181389324}" type="presParOf" srcId="{CA09725F-2388-48F5-A09F-1DDE50C6EF4B}" destId="{70A462CC-4DAF-43AC-B9E3-7687C9014FAD}" srcOrd="7" destOrd="0" presId="urn:microsoft.com/office/officeart/2008/layout/LinedList"/>
    <dgm:cxn modelId="{9CA431C4-BE88-4EED-84FD-875C327D2851}" type="presParOf" srcId="{70A462CC-4DAF-43AC-B9E3-7687C9014FAD}" destId="{983ABBD2-72F6-42BB-887F-295865E952B6}" srcOrd="0" destOrd="0" presId="urn:microsoft.com/office/officeart/2008/layout/LinedList"/>
    <dgm:cxn modelId="{6A32F451-3634-4F20-B993-7527FB5A65DA}" type="presParOf" srcId="{70A462CC-4DAF-43AC-B9E3-7687C9014FAD}" destId="{C47867A5-18A2-44DB-8377-27EB5679C95D}" srcOrd="1" destOrd="0" presId="urn:microsoft.com/office/officeart/2008/layout/LinedList"/>
    <dgm:cxn modelId="{54FA9FC4-7F78-4D05-83A9-7505C6F5C523}" type="presParOf" srcId="{70A462CC-4DAF-43AC-B9E3-7687C9014FAD}" destId="{6862BE1A-3428-4493-A393-4D97A04C8B43}" srcOrd="2" destOrd="0" presId="urn:microsoft.com/office/officeart/2008/layout/LinedList"/>
    <dgm:cxn modelId="{DB0C5EC6-44D5-40DC-844F-E58F28360460}" type="presParOf" srcId="{CA09725F-2388-48F5-A09F-1DDE50C6EF4B}" destId="{16569EF1-08EB-4C78-ACA4-5056329652D5}" srcOrd="8" destOrd="0" presId="urn:microsoft.com/office/officeart/2008/layout/LinedList"/>
    <dgm:cxn modelId="{D3E1D6F9-4D4D-4763-A2FE-5B47B8921F16}" type="presParOf" srcId="{CA09725F-2388-48F5-A09F-1DDE50C6EF4B}" destId="{DC9A4B5E-C116-42DC-B761-041E30635247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D35E71-15B4-4351-BF53-6D4C668AB814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s-MX"/>
        </a:p>
      </dgm:t>
    </dgm:pt>
    <dgm:pt modelId="{14313DEF-29C3-4D99-BD57-9D9D61BB338E}">
      <dgm:prSet phldrT="[Texto]" custT="1"/>
      <dgm:spPr/>
      <dgm:t>
        <a:bodyPr/>
        <a:lstStyle/>
        <a:p>
          <a:pPr algn="just"/>
          <a:r>
            <a:rPr lang="es-MX" sz="1800" b="1" dirty="0" smtClean="0">
              <a:solidFill>
                <a:srgbClr val="006666"/>
              </a:solidFill>
              <a:latin typeface="Tw Cen MT" panose="020B0602020104020603" pitchFamily="34" charset="0"/>
            </a:rPr>
            <a:t>Proyectos de TI en la modalidad A</a:t>
          </a:r>
          <a:endParaRPr lang="es-MX" sz="1800" b="1" dirty="0">
            <a:solidFill>
              <a:srgbClr val="006666"/>
            </a:solidFill>
            <a:latin typeface="Tw Cen MT" panose="020B0602020104020603" pitchFamily="34" charset="0"/>
          </a:endParaRPr>
        </a:p>
      </dgm:t>
    </dgm:pt>
    <dgm:pt modelId="{154CD851-9A78-46E2-8ECE-E803C5BB8664}" type="parTrans" cxnId="{FC0B4D60-9694-497B-A8F1-D4AFED61DE41}">
      <dgm:prSet/>
      <dgm:spPr/>
      <dgm:t>
        <a:bodyPr/>
        <a:lstStyle/>
        <a:p>
          <a:pPr algn="just"/>
          <a:endParaRPr lang="es-MX" sz="1400">
            <a:latin typeface="Tw Cen MT" panose="020B0602020104020603" pitchFamily="34" charset="0"/>
          </a:endParaRPr>
        </a:p>
      </dgm:t>
    </dgm:pt>
    <dgm:pt modelId="{ACF0E8FA-9FE8-4E4F-BBC7-52DAC3F2C8E1}" type="sibTrans" cxnId="{FC0B4D60-9694-497B-A8F1-D4AFED61DE41}">
      <dgm:prSet/>
      <dgm:spPr/>
      <dgm:t>
        <a:bodyPr/>
        <a:lstStyle/>
        <a:p>
          <a:pPr algn="just"/>
          <a:endParaRPr lang="es-MX" sz="1400">
            <a:latin typeface="Tw Cen MT" panose="020B0602020104020603" pitchFamily="34" charset="0"/>
          </a:endParaRPr>
        </a:p>
      </dgm:t>
    </dgm:pt>
    <dgm:pt modelId="{E7D6A2D6-03A7-41B7-91DF-3FE056AE97D1}">
      <dgm:prSet phldrT="[Texto]" custT="1"/>
      <dgm:spPr/>
      <dgm:t>
        <a:bodyPr/>
        <a:lstStyle/>
        <a:p>
          <a:pPr algn="just"/>
          <a:r>
            <a:rPr lang="es-MX" sz="1400" dirty="0" smtClean="0">
              <a:latin typeface="Tw Cen MT" panose="020B0602020104020603" pitchFamily="34" charset="0"/>
            </a:rPr>
            <a:t>Personas morales, constituidas conforme a la legislación mexicana, del sector de TI que generan como actividad principal bienes o servicios relacionados con el sector de TI dispuestos para la venta al mercado nacional e internacional, conforme a lo dispuesto en la Regla 14 fracción II, así como los Habilitadores del Sector de TI.</a:t>
          </a:r>
          <a:endParaRPr lang="es-MX" sz="1400" dirty="0">
            <a:latin typeface="Tw Cen MT" panose="020B0602020104020603" pitchFamily="34" charset="0"/>
          </a:endParaRPr>
        </a:p>
      </dgm:t>
    </dgm:pt>
    <dgm:pt modelId="{E17E8DDD-59A8-4E2D-84F8-2C48BD517A9D}" type="parTrans" cxnId="{EEBBA9E7-1F80-4804-B481-588269D5E37F}">
      <dgm:prSet/>
      <dgm:spPr/>
      <dgm:t>
        <a:bodyPr/>
        <a:lstStyle/>
        <a:p>
          <a:pPr algn="just"/>
          <a:endParaRPr lang="es-MX" sz="1400">
            <a:latin typeface="Tw Cen MT" panose="020B0602020104020603" pitchFamily="34" charset="0"/>
          </a:endParaRPr>
        </a:p>
      </dgm:t>
    </dgm:pt>
    <dgm:pt modelId="{2AA1272C-6256-4335-805E-B415EEA50D54}" type="sibTrans" cxnId="{EEBBA9E7-1F80-4804-B481-588269D5E37F}">
      <dgm:prSet/>
      <dgm:spPr/>
      <dgm:t>
        <a:bodyPr/>
        <a:lstStyle/>
        <a:p>
          <a:pPr algn="just"/>
          <a:endParaRPr lang="es-MX" sz="1400">
            <a:latin typeface="Tw Cen MT" panose="020B0602020104020603" pitchFamily="34" charset="0"/>
          </a:endParaRPr>
        </a:p>
      </dgm:t>
    </dgm:pt>
    <dgm:pt modelId="{FF454CFE-DF2F-4C46-A14A-F871B6FB47C3}">
      <dgm:prSet phldrT="[Texto]" custT="1"/>
      <dgm:spPr/>
      <dgm:t>
        <a:bodyPr/>
        <a:lstStyle/>
        <a:p>
          <a:r>
            <a:rPr lang="es-MX" sz="1800" b="1" dirty="0" smtClean="0">
              <a:solidFill>
                <a:srgbClr val="006666"/>
              </a:solidFill>
              <a:latin typeface="Tw Cen MT" panose="020B0602020104020603" pitchFamily="34" charset="0"/>
            </a:rPr>
            <a:t>Proyectos de TI en la modalidad </a:t>
          </a:r>
          <a:r>
            <a:rPr lang="es-MX" sz="1800" b="1" dirty="0" smtClean="0">
              <a:solidFill>
                <a:srgbClr val="006666"/>
              </a:solidFill>
              <a:latin typeface="Tw Cen MT" panose="020B0602020104020603" pitchFamily="34" charset="0"/>
            </a:rPr>
            <a:t>B </a:t>
          </a:r>
          <a:endParaRPr lang="es-MX" sz="1800" b="1" dirty="0">
            <a:solidFill>
              <a:srgbClr val="006666"/>
            </a:solidFill>
            <a:latin typeface="Tw Cen MT" panose="020B0602020104020603" pitchFamily="34" charset="0"/>
          </a:endParaRPr>
        </a:p>
      </dgm:t>
    </dgm:pt>
    <dgm:pt modelId="{631AA35C-53D1-442B-8905-F6D50C47B182}" type="parTrans" cxnId="{B00DD74A-83E1-4BFB-84EE-1FE1900E3790}">
      <dgm:prSet/>
      <dgm:spPr/>
      <dgm:t>
        <a:bodyPr/>
        <a:lstStyle/>
        <a:p>
          <a:pPr algn="just"/>
          <a:endParaRPr lang="es-MX" sz="1400">
            <a:latin typeface="Tw Cen MT" panose="020B0602020104020603" pitchFamily="34" charset="0"/>
          </a:endParaRPr>
        </a:p>
      </dgm:t>
    </dgm:pt>
    <dgm:pt modelId="{D3875BC3-EB46-4C90-A648-4D6E85C5BF34}" type="sibTrans" cxnId="{B00DD74A-83E1-4BFB-84EE-1FE1900E3790}">
      <dgm:prSet/>
      <dgm:spPr/>
      <dgm:t>
        <a:bodyPr/>
        <a:lstStyle/>
        <a:p>
          <a:pPr algn="just"/>
          <a:endParaRPr lang="es-MX" sz="1400">
            <a:latin typeface="Tw Cen MT" panose="020B0602020104020603" pitchFamily="34" charset="0"/>
          </a:endParaRPr>
        </a:p>
      </dgm:t>
    </dgm:pt>
    <dgm:pt modelId="{C54E7FAA-573C-43A3-9AE3-04F95096FEE8}">
      <dgm:prSet phldrT="[Texto]" custT="1"/>
      <dgm:spPr/>
      <dgm:t>
        <a:bodyPr/>
        <a:lstStyle/>
        <a:p>
          <a:pPr algn="just"/>
          <a:r>
            <a:rPr lang="es-MX" sz="1400" dirty="0" smtClean="0">
              <a:latin typeface="Tw Cen MT" panose="020B0602020104020603" pitchFamily="34" charset="0"/>
            </a:rPr>
            <a:t>Personas morales, constituidas conforme a la legislación mexicana, de los sectores estratégicos que requieran adquirir, implantar o subcontratar un producto, servicio de TI, servicio basado en TI o medio interactivo.</a:t>
          </a:r>
          <a:endParaRPr lang="es-MX" sz="1400" dirty="0">
            <a:latin typeface="Tw Cen MT" panose="020B0602020104020603" pitchFamily="34" charset="0"/>
          </a:endParaRPr>
        </a:p>
      </dgm:t>
    </dgm:pt>
    <dgm:pt modelId="{CA6D4A3B-8B73-4603-A76C-D0F5F9CA4E10}" type="parTrans" cxnId="{AAD75DFD-7D52-411B-92CD-C22ACCF53402}">
      <dgm:prSet/>
      <dgm:spPr/>
      <dgm:t>
        <a:bodyPr/>
        <a:lstStyle/>
        <a:p>
          <a:pPr algn="just"/>
          <a:endParaRPr lang="es-MX" sz="1400">
            <a:latin typeface="Tw Cen MT" panose="020B0602020104020603" pitchFamily="34" charset="0"/>
          </a:endParaRPr>
        </a:p>
      </dgm:t>
    </dgm:pt>
    <dgm:pt modelId="{43236E77-4902-43B6-865F-2F0783C7B7B6}" type="sibTrans" cxnId="{AAD75DFD-7D52-411B-92CD-C22ACCF53402}">
      <dgm:prSet/>
      <dgm:spPr/>
      <dgm:t>
        <a:bodyPr/>
        <a:lstStyle/>
        <a:p>
          <a:pPr algn="just"/>
          <a:endParaRPr lang="es-MX" sz="1400">
            <a:latin typeface="Tw Cen MT" panose="020B0602020104020603" pitchFamily="34" charset="0"/>
          </a:endParaRPr>
        </a:p>
      </dgm:t>
    </dgm:pt>
    <dgm:pt modelId="{4BC0443D-93C5-429B-A89E-7A95DA908BD0}">
      <dgm:prSet phldrT="[Texto]" custT="1"/>
      <dgm:spPr/>
      <dgm:t>
        <a:bodyPr/>
        <a:lstStyle/>
        <a:p>
          <a:pPr algn="just"/>
          <a:r>
            <a:rPr lang="es-MX" sz="1800" b="1" dirty="0" smtClean="0">
              <a:solidFill>
                <a:srgbClr val="006666"/>
              </a:solidFill>
              <a:latin typeface="Tw Cen MT" panose="020B0602020104020603" pitchFamily="34" charset="0"/>
            </a:rPr>
            <a:t> Proyectos Estratégicos</a:t>
          </a:r>
          <a:endParaRPr lang="es-MX" sz="1800" b="1" dirty="0">
            <a:solidFill>
              <a:srgbClr val="006666"/>
            </a:solidFill>
            <a:latin typeface="Tw Cen MT" panose="020B0602020104020603" pitchFamily="34" charset="0"/>
          </a:endParaRPr>
        </a:p>
      </dgm:t>
    </dgm:pt>
    <dgm:pt modelId="{FD7EBEF9-9F60-4D50-B5F6-E40E544C34BC}" type="parTrans" cxnId="{6D8CCCDD-57F4-4588-A87E-34D0F45C672C}">
      <dgm:prSet/>
      <dgm:spPr/>
      <dgm:t>
        <a:bodyPr/>
        <a:lstStyle/>
        <a:p>
          <a:pPr algn="just"/>
          <a:endParaRPr lang="es-MX" sz="1400">
            <a:latin typeface="Tw Cen MT" panose="020B0602020104020603" pitchFamily="34" charset="0"/>
          </a:endParaRPr>
        </a:p>
      </dgm:t>
    </dgm:pt>
    <dgm:pt modelId="{A0BFA321-30D1-4E38-9643-4C93175534A3}" type="sibTrans" cxnId="{6D8CCCDD-57F4-4588-A87E-34D0F45C672C}">
      <dgm:prSet/>
      <dgm:spPr/>
      <dgm:t>
        <a:bodyPr/>
        <a:lstStyle/>
        <a:p>
          <a:pPr algn="just"/>
          <a:endParaRPr lang="es-MX" sz="1400">
            <a:latin typeface="Tw Cen MT" panose="020B0602020104020603" pitchFamily="34" charset="0"/>
          </a:endParaRPr>
        </a:p>
      </dgm:t>
    </dgm:pt>
    <dgm:pt modelId="{0B61ED0A-EB90-472F-9BFC-AA5211332042}">
      <dgm:prSet phldrT="[Texto]" custT="1"/>
      <dgm:spPr/>
      <dgm:t>
        <a:bodyPr/>
        <a:lstStyle/>
        <a:p>
          <a:pPr algn="just"/>
          <a:r>
            <a:rPr lang="es-MX" sz="1400" dirty="0" smtClean="0">
              <a:latin typeface="Tw Cen MT" panose="020B0602020104020603" pitchFamily="34" charset="0"/>
            </a:rPr>
            <a:t>Personas </a:t>
          </a:r>
          <a:r>
            <a:rPr lang="es-MX" sz="1400" dirty="0" smtClean="0">
              <a:latin typeface="Tw Cen MT" panose="020B0602020104020603" pitchFamily="34" charset="0"/>
            </a:rPr>
            <a:t>morales, constituidas conforme a la legislación mexicana, instituciones académicas, centros de investigación, organismos especializados y agrupaciones empresariales que promuevan su articulación a través de proyectos estratégicos que contribuyan a elevar la productividad de los sectores estratégicos del país, así como los habilitadores </a:t>
          </a:r>
          <a:r>
            <a:rPr lang="es-MX" sz="1400" dirty="0" smtClean="0">
              <a:latin typeface="Tw Cen MT" panose="020B0602020104020603" pitchFamily="34" charset="0"/>
            </a:rPr>
            <a:t>del Sector de TI y la Innovación.</a:t>
          </a:r>
          <a:endParaRPr lang="es-MX" sz="1400" dirty="0">
            <a:latin typeface="Tw Cen MT" panose="020B0602020104020603" pitchFamily="34" charset="0"/>
          </a:endParaRPr>
        </a:p>
      </dgm:t>
    </dgm:pt>
    <dgm:pt modelId="{1EE66B27-4980-4414-8FE9-0C8176D8D4F9}" type="parTrans" cxnId="{7C830BF0-8A58-4EBC-89BB-EF34F1C25F0B}">
      <dgm:prSet/>
      <dgm:spPr/>
      <dgm:t>
        <a:bodyPr/>
        <a:lstStyle/>
        <a:p>
          <a:pPr algn="just"/>
          <a:endParaRPr lang="es-MX" sz="1400">
            <a:latin typeface="Tw Cen MT" panose="020B0602020104020603" pitchFamily="34" charset="0"/>
          </a:endParaRPr>
        </a:p>
      </dgm:t>
    </dgm:pt>
    <dgm:pt modelId="{E7473B8F-EE9F-4E86-855A-3365EF13A217}" type="sibTrans" cxnId="{7C830BF0-8A58-4EBC-89BB-EF34F1C25F0B}">
      <dgm:prSet/>
      <dgm:spPr/>
      <dgm:t>
        <a:bodyPr/>
        <a:lstStyle/>
        <a:p>
          <a:pPr algn="just"/>
          <a:endParaRPr lang="es-MX" sz="1400">
            <a:latin typeface="Tw Cen MT" panose="020B0602020104020603" pitchFamily="34" charset="0"/>
          </a:endParaRPr>
        </a:p>
      </dgm:t>
    </dgm:pt>
    <dgm:pt modelId="{2D34C234-EBC3-496C-957C-EA4D9654E527}">
      <dgm:prSet custT="1"/>
      <dgm:spPr/>
      <dgm:t>
        <a:bodyPr/>
        <a:lstStyle/>
        <a:p>
          <a:endParaRPr lang="es-MX" sz="1400" dirty="0">
            <a:latin typeface="Tw Cen MT" panose="020B0602020104020603" pitchFamily="34" charset="0"/>
          </a:endParaRPr>
        </a:p>
      </dgm:t>
    </dgm:pt>
    <dgm:pt modelId="{1D74AE9F-7F91-4FFE-9FF3-29321370BAB7}" type="parTrans" cxnId="{751D3D7C-CBE0-4022-BF20-2677982C5924}">
      <dgm:prSet/>
      <dgm:spPr/>
      <dgm:t>
        <a:bodyPr/>
        <a:lstStyle/>
        <a:p>
          <a:endParaRPr lang="es-MX"/>
        </a:p>
      </dgm:t>
    </dgm:pt>
    <dgm:pt modelId="{E0CA7C71-5CAB-4C21-9BB4-9B134CB95805}" type="sibTrans" cxnId="{751D3D7C-CBE0-4022-BF20-2677982C5924}">
      <dgm:prSet/>
      <dgm:spPr/>
      <dgm:t>
        <a:bodyPr/>
        <a:lstStyle/>
        <a:p>
          <a:endParaRPr lang="es-MX"/>
        </a:p>
      </dgm:t>
    </dgm:pt>
    <dgm:pt modelId="{BEB82EF1-25F2-4963-9508-7191C5AD3DAB}">
      <dgm:prSet custT="1"/>
      <dgm:spPr/>
      <dgm:t>
        <a:bodyPr/>
        <a:lstStyle/>
        <a:p>
          <a:endParaRPr lang="es-MX" sz="1400" dirty="0">
            <a:latin typeface="Tw Cen MT" panose="020B0602020104020603" pitchFamily="34" charset="0"/>
          </a:endParaRPr>
        </a:p>
      </dgm:t>
    </dgm:pt>
    <dgm:pt modelId="{147A422A-98D5-440E-87E2-5F1F434DD9C2}" type="parTrans" cxnId="{6C2BB72A-1E04-4CAF-92D8-B3D576B98D67}">
      <dgm:prSet/>
      <dgm:spPr/>
      <dgm:t>
        <a:bodyPr/>
        <a:lstStyle/>
        <a:p>
          <a:endParaRPr lang="es-MX"/>
        </a:p>
      </dgm:t>
    </dgm:pt>
    <dgm:pt modelId="{4C4C616F-5A09-458D-BECF-21CCA4DCED5F}" type="sibTrans" cxnId="{6C2BB72A-1E04-4CAF-92D8-B3D576B98D67}">
      <dgm:prSet/>
      <dgm:spPr/>
      <dgm:t>
        <a:bodyPr/>
        <a:lstStyle/>
        <a:p>
          <a:endParaRPr lang="es-MX"/>
        </a:p>
      </dgm:t>
    </dgm:pt>
    <dgm:pt modelId="{8105E458-8377-49EE-8D5E-7AE350DCFED6}" type="pres">
      <dgm:prSet presAssocID="{DDD35E71-15B4-4351-BF53-6D4C668AB81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41B2F1F-E31C-4F8F-876E-C204A9199E62}" type="pres">
      <dgm:prSet presAssocID="{14313DEF-29C3-4D99-BD57-9D9D61BB338E}" presName="parentText" presStyleLbl="node1" presStyleIdx="0" presStyleCnt="3" custScaleY="5604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7FDB173-93B8-46F4-8FA5-5055C2EA2F94}" type="pres">
      <dgm:prSet presAssocID="{14313DEF-29C3-4D99-BD57-9D9D61BB338E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5EED398-7626-4E34-A5D5-9FDDA0DE11CD}" type="pres">
      <dgm:prSet presAssocID="{FF454CFE-DF2F-4C46-A14A-F871B6FB47C3}" presName="parentText" presStyleLbl="node1" presStyleIdx="1" presStyleCnt="3" custScaleY="5604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F5B9638-1EC8-4365-9F71-3BBE57FF4254}" type="pres">
      <dgm:prSet presAssocID="{FF454CFE-DF2F-4C46-A14A-F871B6FB47C3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88D2803-B401-4D25-9D44-5360ECBC9485}" type="pres">
      <dgm:prSet presAssocID="{4BC0443D-93C5-429B-A89E-7A95DA908BD0}" presName="parentText" presStyleLbl="node1" presStyleIdx="2" presStyleCnt="3" custScaleY="56046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B553BC1-BFCE-478A-85D4-D3F1733E3DB0}" type="pres">
      <dgm:prSet presAssocID="{4BC0443D-93C5-429B-A89E-7A95DA908BD0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17E66B7-F3CB-4237-9BD0-6D2F71AB3D90}" type="presOf" srcId="{C54E7FAA-573C-43A3-9AE3-04F95096FEE8}" destId="{0F5B9638-1EC8-4365-9F71-3BBE57FF4254}" srcOrd="0" destOrd="0" presId="urn:microsoft.com/office/officeart/2005/8/layout/vList2"/>
    <dgm:cxn modelId="{B00DD74A-83E1-4BFB-84EE-1FE1900E3790}" srcId="{DDD35E71-15B4-4351-BF53-6D4C668AB814}" destId="{FF454CFE-DF2F-4C46-A14A-F871B6FB47C3}" srcOrd="1" destOrd="0" parTransId="{631AA35C-53D1-442B-8905-F6D50C47B182}" sibTransId="{D3875BC3-EB46-4C90-A648-4D6E85C5BF34}"/>
    <dgm:cxn modelId="{7C830BF0-8A58-4EBC-89BB-EF34F1C25F0B}" srcId="{4BC0443D-93C5-429B-A89E-7A95DA908BD0}" destId="{0B61ED0A-EB90-472F-9BFC-AA5211332042}" srcOrd="0" destOrd="0" parTransId="{1EE66B27-4980-4414-8FE9-0C8176D8D4F9}" sibTransId="{E7473B8F-EE9F-4E86-855A-3365EF13A217}"/>
    <dgm:cxn modelId="{5D41D469-31D0-4DB3-B9D3-AB7CB1B71DCF}" type="presOf" srcId="{DDD35E71-15B4-4351-BF53-6D4C668AB814}" destId="{8105E458-8377-49EE-8D5E-7AE350DCFED6}" srcOrd="0" destOrd="0" presId="urn:microsoft.com/office/officeart/2005/8/layout/vList2"/>
    <dgm:cxn modelId="{555A276F-B024-40EA-9048-25029E68FF0D}" type="presOf" srcId="{0B61ED0A-EB90-472F-9BFC-AA5211332042}" destId="{5B553BC1-BFCE-478A-85D4-D3F1733E3DB0}" srcOrd="0" destOrd="0" presId="urn:microsoft.com/office/officeart/2005/8/layout/vList2"/>
    <dgm:cxn modelId="{6C2BB72A-1E04-4CAF-92D8-B3D576B98D67}" srcId="{4BC0443D-93C5-429B-A89E-7A95DA908BD0}" destId="{BEB82EF1-25F2-4963-9508-7191C5AD3DAB}" srcOrd="1" destOrd="0" parTransId="{147A422A-98D5-440E-87E2-5F1F434DD9C2}" sibTransId="{4C4C616F-5A09-458D-BECF-21CCA4DCED5F}"/>
    <dgm:cxn modelId="{6D8CCCDD-57F4-4588-A87E-34D0F45C672C}" srcId="{DDD35E71-15B4-4351-BF53-6D4C668AB814}" destId="{4BC0443D-93C5-429B-A89E-7A95DA908BD0}" srcOrd="2" destOrd="0" parTransId="{FD7EBEF9-9F60-4D50-B5F6-E40E544C34BC}" sibTransId="{A0BFA321-30D1-4E38-9643-4C93175534A3}"/>
    <dgm:cxn modelId="{3E043BE4-282D-4D12-BCED-06908265521C}" type="presOf" srcId="{FF454CFE-DF2F-4C46-A14A-F871B6FB47C3}" destId="{E5EED398-7626-4E34-A5D5-9FDDA0DE11CD}" srcOrd="0" destOrd="0" presId="urn:microsoft.com/office/officeart/2005/8/layout/vList2"/>
    <dgm:cxn modelId="{1A0ABB2B-6C33-4E12-9531-A5FB58276B6C}" type="presOf" srcId="{E7D6A2D6-03A7-41B7-91DF-3FE056AE97D1}" destId="{07FDB173-93B8-46F4-8FA5-5055C2EA2F94}" srcOrd="0" destOrd="0" presId="urn:microsoft.com/office/officeart/2005/8/layout/vList2"/>
    <dgm:cxn modelId="{7DC34098-AE60-4216-BD8B-45F5345A5324}" type="presOf" srcId="{14313DEF-29C3-4D99-BD57-9D9D61BB338E}" destId="{D41B2F1F-E31C-4F8F-876E-C204A9199E62}" srcOrd="0" destOrd="0" presId="urn:microsoft.com/office/officeart/2005/8/layout/vList2"/>
    <dgm:cxn modelId="{1C141FE7-DC70-46AA-911A-B3B04A08E723}" type="presOf" srcId="{4BC0443D-93C5-429B-A89E-7A95DA908BD0}" destId="{688D2803-B401-4D25-9D44-5360ECBC9485}" srcOrd="0" destOrd="0" presId="urn:microsoft.com/office/officeart/2005/8/layout/vList2"/>
    <dgm:cxn modelId="{EEBBA9E7-1F80-4804-B481-588269D5E37F}" srcId="{14313DEF-29C3-4D99-BD57-9D9D61BB338E}" destId="{E7D6A2D6-03A7-41B7-91DF-3FE056AE97D1}" srcOrd="0" destOrd="0" parTransId="{E17E8DDD-59A8-4E2D-84F8-2C48BD517A9D}" sibTransId="{2AA1272C-6256-4335-805E-B415EEA50D54}"/>
    <dgm:cxn modelId="{E807EDE1-A2D5-4B46-8F0B-FC1A625C4ECD}" type="presOf" srcId="{2D34C234-EBC3-496C-957C-EA4D9654E527}" destId="{07FDB173-93B8-46F4-8FA5-5055C2EA2F94}" srcOrd="0" destOrd="1" presId="urn:microsoft.com/office/officeart/2005/8/layout/vList2"/>
    <dgm:cxn modelId="{FC0B4D60-9694-497B-A8F1-D4AFED61DE41}" srcId="{DDD35E71-15B4-4351-BF53-6D4C668AB814}" destId="{14313DEF-29C3-4D99-BD57-9D9D61BB338E}" srcOrd="0" destOrd="0" parTransId="{154CD851-9A78-46E2-8ECE-E803C5BB8664}" sibTransId="{ACF0E8FA-9FE8-4E4F-BBC7-52DAC3F2C8E1}"/>
    <dgm:cxn modelId="{AAD75DFD-7D52-411B-92CD-C22ACCF53402}" srcId="{FF454CFE-DF2F-4C46-A14A-F871B6FB47C3}" destId="{C54E7FAA-573C-43A3-9AE3-04F95096FEE8}" srcOrd="0" destOrd="0" parTransId="{CA6D4A3B-8B73-4603-A76C-D0F5F9CA4E10}" sibTransId="{43236E77-4902-43B6-865F-2F0783C7B7B6}"/>
    <dgm:cxn modelId="{15A58675-37BA-4145-A3B6-B0EEA49F78F6}" type="presOf" srcId="{BEB82EF1-25F2-4963-9508-7191C5AD3DAB}" destId="{5B553BC1-BFCE-478A-85D4-D3F1733E3DB0}" srcOrd="0" destOrd="1" presId="urn:microsoft.com/office/officeart/2005/8/layout/vList2"/>
    <dgm:cxn modelId="{751D3D7C-CBE0-4022-BF20-2677982C5924}" srcId="{14313DEF-29C3-4D99-BD57-9D9D61BB338E}" destId="{2D34C234-EBC3-496C-957C-EA4D9654E527}" srcOrd="1" destOrd="0" parTransId="{1D74AE9F-7F91-4FFE-9FF3-29321370BAB7}" sibTransId="{E0CA7C71-5CAB-4C21-9BB4-9B134CB95805}"/>
    <dgm:cxn modelId="{47A9FF01-A80F-4A17-A1E1-A60FF981A614}" type="presParOf" srcId="{8105E458-8377-49EE-8D5E-7AE350DCFED6}" destId="{D41B2F1F-E31C-4F8F-876E-C204A9199E62}" srcOrd="0" destOrd="0" presId="urn:microsoft.com/office/officeart/2005/8/layout/vList2"/>
    <dgm:cxn modelId="{B33E1D4D-DB8B-4253-ABF2-CD72E971BCB5}" type="presParOf" srcId="{8105E458-8377-49EE-8D5E-7AE350DCFED6}" destId="{07FDB173-93B8-46F4-8FA5-5055C2EA2F94}" srcOrd="1" destOrd="0" presId="urn:microsoft.com/office/officeart/2005/8/layout/vList2"/>
    <dgm:cxn modelId="{CF2BC319-3025-475E-A4F5-21AE0C8A5F96}" type="presParOf" srcId="{8105E458-8377-49EE-8D5E-7AE350DCFED6}" destId="{E5EED398-7626-4E34-A5D5-9FDDA0DE11CD}" srcOrd="2" destOrd="0" presId="urn:microsoft.com/office/officeart/2005/8/layout/vList2"/>
    <dgm:cxn modelId="{D7C26A0E-9A14-4278-A6FF-D8503CE308A1}" type="presParOf" srcId="{8105E458-8377-49EE-8D5E-7AE350DCFED6}" destId="{0F5B9638-1EC8-4365-9F71-3BBE57FF4254}" srcOrd="3" destOrd="0" presId="urn:microsoft.com/office/officeart/2005/8/layout/vList2"/>
    <dgm:cxn modelId="{CBAC5A59-D38A-4EEC-8DEB-884BF97D5F7B}" type="presParOf" srcId="{8105E458-8377-49EE-8D5E-7AE350DCFED6}" destId="{688D2803-B401-4D25-9D44-5360ECBC9485}" srcOrd="4" destOrd="0" presId="urn:microsoft.com/office/officeart/2005/8/layout/vList2"/>
    <dgm:cxn modelId="{AA51883F-364A-4870-941F-8A4DF11073C1}" type="presParOf" srcId="{8105E458-8377-49EE-8D5E-7AE350DCFED6}" destId="{5B553BC1-BFCE-478A-85D4-D3F1733E3DB0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6B4D00-3CB2-4A3B-AB1D-852A55293DC8}">
      <dsp:nvSpPr>
        <dsp:cNvPr id="0" name=""/>
        <dsp:cNvSpPr/>
      </dsp:nvSpPr>
      <dsp:spPr>
        <a:xfrm>
          <a:off x="0" y="0"/>
          <a:ext cx="79928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7D305E-2716-4891-B3B1-77865434DE07}">
      <dsp:nvSpPr>
        <dsp:cNvPr id="0" name=""/>
        <dsp:cNvSpPr/>
      </dsp:nvSpPr>
      <dsp:spPr>
        <a:xfrm>
          <a:off x="0" y="0"/>
          <a:ext cx="1598577" cy="406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6500" kern="1200" dirty="0">
            <a:latin typeface="Tw Cen MT" panose="020B0602020104020603" pitchFamily="34" charset="0"/>
          </a:endParaRPr>
        </a:p>
      </dsp:txBody>
      <dsp:txXfrm>
        <a:off x="0" y="0"/>
        <a:ext cx="1598577" cy="4064000"/>
      </dsp:txXfrm>
    </dsp:sp>
    <dsp:sp modelId="{397595C1-F6B7-45D1-9401-09AC53D6A2BF}">
      <dsp:nvSpPr>
        <dsp:cNvPr id="0" name=""/>
        <dsp:cNvSpPr/>
      </dsp:nvSpPr>
      <dsp:spPr>
        <a:xfrm>
          <a:off x="1718470" y="99714"/>
          <a:ext cx="6274417" cy="845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rgbClr val="00928F"/>
              </a:solidFill>
              <a:latin typeface="Tw Cen MT" panose="020B0602020104020603" pitchFamily="34" charset="0"/>
            </a:rPr>
            <a:t>Maduros: </a:t>
          </a:r>
          <a:r>
            <a:rPr lang="es-MX" sz="1700" kern="1200" dirty="0" smtClean="0">
              <a:latin typeface="Tw Cen MT" panose="020B0602020104020603" pitchFamily="34" charset="0"/>
            </a:rPr>
            <a:t>el metal mecánico, el textil-vestido y cuero-calzado, el de madera y muebles, el siderúrgico, y el de alimentos y bebidas.</a:t>
          </a:r>
          <a:endParaRPr lang="es-MX" sz="1700" kern="1200" dirty="0">
            <a:latin typeface="Tw Cen MT" panose="020B0602020104020603" pitchFamily="34" charset="0"/>
          </a:endParaRPr>
        </a:p>
      </dsp:txBody>
      <dsp:txXfrm>
        <a:off x="1718470" y="99714"/>
        <a:ext cx="6274417" cy="845322"/>
      </dsp:txXfrm>
    </dsp:sp>
    <dsp:sp modelId="{5832EB0B-839B-4A16-8CD0-94B66C346609}">
      <dsp:nvSpPr>
        <dsp:cNvPr id="0" name=""/>
        <dsp:cNvSpPr/>
      </dsp:nvSpPr>
      <dsp:spPr>
        <a:xfrm>
          <a:off x="1598577" y="945037"/>
          <a:ext cx="63943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AEA5C2-493D-4E42-97F9-86978755ED51}">
      <dsp:nvSpPr>
        <dsp:cNvPr id="0" name=""/>
        <dsp:cNvSpPr/>
      </dsp:nvSpPr>
      <dsp:spPr>
        <a:xfrm>
          <a:off x="1718470" y="1044752"/>
          <a:ext cx="6274417" cy="8220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solidFill>
                <a:srgbClr val="00928F"/>
              </a:solidFill>
              <a:latin typeface="Tw Cen MT" panose="020B0602020104020603" pitchFamily="34" charset="0"/>
            </a:rPr>
            <a:t>Dinámicos: </a:t>
          </a:r>
          <a:r>
            <a:rPr lang="es-MX" sz="1700" kern="1200" dirty="0" smtClean="0">
              <a:latin typeface="Tw Cen MT" panose="020B0602020104020603" pitchFamily="34" charset="0"/>
            </a:rPr>
            <a:t>el automotriz y de autopartes, el aeroespacial, el eléctrico, el electrónico y el químico.</a:t>
          </a:r>
          <a:endParaRPr lang="es-MX" sz="1700" kern="1200" dirty="0">
            <a:latin typeface="Tw Cen MT" panose="020B0602020104020603" pitchFamily="34" charset="0"/>
          </a:endParaRPr>
        </a:p>
      </dsp:txBody>
      <dsp:txXfrm>
        <a:off x="1718470" y="1044752"/>
        <a:ext cx="6274417" cy="822049"/>
      </dsp:txXfrm>
    </dsp:sp>
    <dsp:sp modelId="{833A984E-381F-4C3B-B0F1-085C6312D895}">
      <dsp:nvSpPr>
        <dsp:cNvPr id="0" name=""/>
        <dsp:cNvSpPr/>
      </dsp:nvSpPr>
      <dsp:spPr>
        <a:xfrm>
          <a:off x="1598577" y="1866801"/>
          <a:ext cx="63943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7867A5-18A2-44DB-8377-27EB5679C95D}">
      <dsp:nvSpPr>
        <dsp:cNvPr id="0" name=""/>
        <dsp:cNvSpPr/>
      </dsp:nvSpPr>
      <dsp:spPr>
        <a:xfrm>
          <a:off x="1718470" y="1966516"/>
          <a:ext cx="6274417" cy="19942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1" kern="1200" dirty="0" smtClean="0">
              <a:solidFill>
                <a:srgbClr val="00928F"/>
              </a:solidFill>
              <a:latin typeface="Tw Cen MT" panose="020B0602020104020603" pitchFamily="34" charset="0"/>
            </a:rPr>
            <a:t>Emergentes: </a:t>
          </a:r>
          <a:r>
            <a:rPr lang="es-MX" sz="1700" b="0" kern="1200" dirty="0" smtClean="0">
              <a:latin typeface="Tw Cen MT" panose="020B0602020104020603" pitchFamily="34" charset="0"/>
            </a:rPr>
            <a:t>la biotecnología, el farmacéutico, el de tecnologías de la información, el de las industrias creativas, y el de equipo y dispositivos médicos.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0" kern="1200" dirty="0" smtClean="0">
              <a:latin typeface="Tw Cen MT" panose="020B0602020104020603" pitchFamily="34" charset="0"/>
            </a:rPr>
            <a:t>Lo anterior no limita el incluir otros sectores e industrias prioritarios para lograr el desarrollo económico.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 dirty="0">
            <a:latin typeface="Tw Cen MT" panose="020B0602020104020603" pitchFamily="34" charset="0"/>
          </a:endParaRPr>
        </a:p>
      </dsp:txBody>
      <dsp:txXfrm>
        <a:off x="1718470" y="1966516"/>
        <a:ext cx="6274417" cy="1994296"/>
      </dsp:txXfrm>
    </dsp:sp>
    <dsp:sp modelId="{16569EF1-08EB-4C78-ACA4-5056329652D5}">
      <dsp:nvSpPr>
        <dsp:cNvPr id="0" name=""/>
        <dsp:cNvSpPr/>
      </dsp:nvSpPr>
      <dsp:spPr>
        <a:xfrm>
          <a:off x="1598577" y="3960813"/>
          <a:ext cx="63943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1B2F1F-E31C-4F8F-876E-C204A9199E62}">
      <dsp:nvSpPr>
        <dsp:cNvPr id="0" name=""/>
        <dsp:cNvSpPr/>
      </dsp:nvSpPr>
      <dsp:spPr>
        <a:xfrm>
          <a:off x="0" y="18880"/>
          <a:ext cx="7848872" cy="4616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rgbClr val="006666"/>
              </a:solidFill>
              <a:latin typeface="Tw Cen MT" panose="020B0602020104020603" pitchFamily="34" charset="0"/>
            </a:rPr>
            <a:t>Proyectos de TI en la modalidad A</a:t>
          </a:r>
          <a:endParaRPr lang="es-MX" sz="1800" b="1" kern="1200" dirty="0">
            <a:solidFill>
              <a:srgbClr val="006666"/>
            </a:solidFill>
            <a:latin typeface="Tw Cen MT" panose="020B0602020104020603" pitchFamily="34" charset="0"/>
          </a:endParaRPr>
        </a:p>
      </dsp:txBody>
      <dsp:txXfrm>
        <a:off x="22535" y="41415"/>
        <a:ext cx="7803802" cy="416569"/>
      </dsp:txXfrm>
    </dsp:sp>
    <dsp:sp modelId="{07FDB173-93B8-46F4-8FA5-5055C2EA2F94}">
      <dsp:nvSpPr>
        <dsp:cNvPr id="0" name=""/>
        <dsp:cNvSpPr/>
      </dsp:nvSpPr>
      <dsp:spPr>
        <a:xfrm>
          <a:off x="0" y="480520"/>
          <a:ext cx="7848872" cy="956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202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1400" kern="1200" dirty="0" smtClean="0">
              <a:latin typeface="Tw Cen MT" panose="020B0602020104020603" pitchFamily="34" charset="0"/>
            </a:rPr>
            <a:t>Personas morales, constituidas conforme a la legislación mexicana, del sector de TI que generan como actividad principal bienes o servicios relacionados con el sector de TI dispuestos para la venta al mercado nacional e internacional, conforme a lo dispuesto en la Regla 14 fracción II, así como los Habilitadores del Sector de TI.</a:t>
          </a:r>
          <a:endParaRPr lang="es-MX" sz="1400" kern="1200" dirty="0">
            <a:latin typeface="Tw Cen MT" panose="020B0602020104020603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MX" sz="1400" kern="1200" dirty="0">
            <a:latin typeface="Tw Cen MT" panose="020B0602020104020603" pitchFamily="34" charset="0"/>
          </a:endParaRPr>
        </a:p>
      </dsp:txBody>
      <dsp:txXfrm>
        <a:off x="0" y="480520"/>
        <a:ext cx="7848872" cy="956340"/>
      </dsp:txXfrm>
    </dsp:sp>
    <dsp:sp modelId="{E5EED398-7626-4E34-A5D5-9FDDA0DE11CD}">
      <dsp:nvSpPr>
        <dsp:cNvPr id="0" name=""/>
        <dsp:cNvSpPr/>
      </dsp:nvSpPr>
      <dsp:spPr>
        <a:xfrm>
          <a:off x="0" y="1436860"/>
          <a:ext cx="7848872" cy="4616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rgbClr val="006666"/>
              </a:solidFill>
              <a:latin typeface="Tw Cen MT" panose="020B0602020104020603" pitchFamily="34" charset="0"/>
            </a:rPr>
            <a:t>Proyectos de TI en la modalidad </a:t>
          </a:r>
          <a:r>
            <a:rPr lang="es-MX" sz="1800" b="1" kern="1200" dirty="0" smtClean="0">
              <a:solidFill>
                <a:srgbClr val="006666"/>
              </a:solidFill>
              <a:latin typeface="Tw Cen MT" panose="020B0602020104020603" pitchFamily="34" charset="0"/>
            </a:rPr>
            <a:t>B </a:t>
          </a:r>
          <a:endParaRPr lang="es-MX" sz="1800" b="1" kern="1200" dirty="0">
            <a:solidFill>
              <a:srgbClr val="006666"/>
            </a:solidFill>
            <a:latin typeface="Tw Cen MT" panose="020B0602020104020603" pitchFamily="34" charset="0"/>
          </a:endParaRPr>
        </a:p>
      </dsp:txBody>
      <dsp:txXfrm>
        <a:off x="22535" y="1459395"/>
        <a:ext cx="7803802" cy="416569"/>
      </dsp:txXfrm>
    </dsp:sp>
    <dsp:sp modelId="{0F5B9638-1EC8-4365-9F71-3BBE57FF4254}">
      <dsp:nvSpPr>
        <dsp:cNvPr id="0" name=""/>
        <dsp:cNvSpPr/>
      </dsp:nvSpPr>
      <dsp:spPr>
        <a:xfrm>
          <a:off x="0" y="1898499"/>
          <a:ext cx="7848872" cy="728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202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1400" kern="1200" dirty="0" smtClean="0">
              <a:latin typeface="Tw Cen MT" panose="020B0602020104020603" pitchFamily="34" charset="0"/>
            </a:rPr>
            <a:t>Personas morales, constituidas conforme a la legislación mexicana, de los sectores estratégicos que requieran adquirir, implantar o subcontratar un producto, servicio de TI, servicio basado en TI o medio interactivo.</a:t>
          </a:r>
          <a:endParaRPr lang="es-MX" sz="1400" kern="1200" dirty="0">
            <a:latin typeface="Tw Cen MT" panose="020B0602020104020603" pitchFamily="34" charset="0"/>
          </a:endParaRPr>
        </a:p>
      </dsp:txBody>
      <dsp:txXfrm>
        <a:off x="0" y="1898499"/>
        <a:ext cx="7848872" cy="728640"/>
      </dsp:txXfrm>
    </dsp:sp>
    <dsp:sp modelId="{688D2803-B401-4D25-9D44-5360ECBC9485}">
      <dsp:nvSpPr>
        <dsp:cNvPr id="0" name=""/>
        <dsp:cNvSpPr/>
      </dsp:nvSpPr>
      <dsp:spPr>
        <a:xfrm>
          <a:off x="0" y="2627139"/>
          <a:ext cx="7848872" cy="46163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rgbClr val="006666"/>
              </a:solidFill>
              <a:latin typeface="Tw Cen MT" panose="020B0602020104020603" pitchFamily="34" charset="0"/>
            </a:rPr>
            <a:t> Proyectos Estratégicos</a:t>
          </a:r>
          <a:endParaRPr lang="es-MX" sz="1800" b="1" kern="1200" dirty="0">
            <a:solidFill>
              <a:srgbClr val="006666"/>
            </a:solidFill>
            <a:latin typeface="Tw Cen MT" panose="020B0602020104020603" pitchFamily="34" charset="0"/>
          </a:endParaRPr>
        </a:p>
      </dsp:txBody>
      <dsp:txXfrm>
        <a:off x="22535" y="2649674"/>
        <a:ext cx="7803802" cy="416569"/>
      </dsp:txXfrm>
    </dsp:sp>
    <dsp:sp modelId="{5B553BC1-BFCE-478A-85D4-D3F1733E3DB0}">
      <dsp:nvSpPr>
        <dsp:cNvPr id="0" name=""/>
        <dsp:cNvSpPr/>
      </dsp:nvSpPr>
      <dsp:spPr>
        <a:xfrm>
          <a:off x="0" y="3088779"/>
          <a:ext cx="7848872" cy="956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202" tIns="17780" rIns="99568" bIns="1778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1400" kern="1200" dirty="0" smtClean="0">
              <a:latin typeface="Tw Cen MT" panose="020B0602020104020603" pitchFamily="34" charset="0"/>
            </a:rPr>
            <a:t>Personas </a:t>
          </a:r>
          <a:r>
            <a:rPr lang="es-MX" sz="1400" kern="1200" dirty="0" smtClean="0">
              <a:latin typeface="Tw Cen MT" panose="020B0602020104020603" pitchFamily="34" charset="0"/>
            </a:rPr>
            <a:t>morales, constituidas conforme a la legislación mexicana, instituciones académicas, centros de investigación, organismos especializados y agrupaciones empresariales que promuevan su articulación a través de proyectos estratégicos que contribuyan a elevar la productividad de los sectores estratégicos del país, así como los habilitadores </a:t>
          </a:r>
          <a:r>
            <a:rPr lang="es-MX" sz="1400" kern="1200" dirty="0" smtClean="0">
              <a:latin typeface="Tw Cen MT" panose="020B0602020104020603" pitchFamily="34" charset="0"/>
            </a:rPr>
            <a:t>del Sector de TI y la Innovación.</a:t>
          </a:r>
          <a:endParaRPr lang="es-MX" sz="1400" kern="1200" dirty="0">
            <a:latin typeface="Tw Cen MT" panose="020B0602020104020603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MX" sz="1400" kern="1200" dirty="0">
            <a:latin typeface="Tw Cen MT" panose="020B0602020104020603" pitchFamily="34" charset="0"/>
          </a:endParaRPr>
        </a:p>
      </dsp:txBody>
      <dsp:txXfrm>
        <a:off x="0" y="3088779"/>
        <a:ext cx="7848872" cy="9563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rgbClr val="009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1AB6EDD-A287-449C-A5BD-6A47E02A22C7}" type="datetimeFigureOut">
              <a:rPr lang="es-MX" smtClean="0"/>
              <a:t>04/03/2016</a:t>
            </a:fld>
            <a:endParaRPr lang="es-MX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DFCE37-AFA0-4EF0-BC5B-EDC6B6EE0B4B}" type="slidenum">
              <a:rPr lang="es-MX" smtClean="0"/>
              <a:t>‹Nº›</a:t>
            </a:fld>
            <a:endParaRPr lang="es-MX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s-MX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6EDD-A287-449C-A5BD-6A47E02A22C7}" type="datetimeFigureOut">
              <a:rPr lang="es-MX" smtClean="0"/>
              <a:t>04/03/2016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CE37-AFA0-4EF0-BC5B-EDC6B6EE0B4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6EDD-A287-449C-A5BD-6A47E02A22C7}" type="datetimeFigureOut">
              <a:rPr lang="es-MX" smtClean="0"/>
              <a:t>04/03/2016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DFCE37-AFA0-4EF0-BC5B-EDC6B6EE0B4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6EDD-A287-449C-A5BD-6A47E02A22C7}" type="datetimeFigureOut">
              <a:rPr lang="es-MX" smtClean="0"/>
              <a:t>04/03/2016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CE37-AFA0-4EF0-BC5B-EDC6B6EE0B4B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AB6EDD-A287-449C-A5BD-6A47E02A22C7}" type="datetimeFigureOut">
              <a:rPr lang="es-MX" smtClean="0"/>
              <a:t>04/03/2016</a:t>
            </a:fld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DFCE37-AFA0-4EF0-BC5B-EDC6B6EE0B4B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6EDD-A287-449C-A5BD-6A47E02A22C7}" type="datetimeFigureOut">
              <a:rPr lang="es-MX" smtClean="0"/>
              <a:t>04/03/2016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CE37-AFA0-4EF0-BC5B-EDC6B6EE0B4B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6EDD-A287-449C-A5BD-6A47E02A22C7}" type="datetimeFigureOut">
              <a:rPr lang="es-MX" smtClean="0"/>
              <a:t>04/03/2016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CE37-AFA0-4EF0-BC5B-EDC6B6EE0B4B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6EDD-A287-449C-A5BD-6A47E02A22C7}" type="datetimeFigureOut">
              <a:rPr lang="es-MX" smtClean="0"/>
              <a:t>04/03/2016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CE37-AFA0-4EF0-BC5B-EDC6B6EE0B4B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6EDD-A287-449C-A5BD-6A47E02A22C7}" type="datetimeFigureOut">
              <a:rPr lang="es-MX" smtClean="0"/>
              <a:t>04/03/2016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CE37-AFA0-4EF0-BC5B-EDC6B6EE0B4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6EDD-A287-449C-A5BD-6A47E02A22C7}" type="datetimeFigureOut">
              <a:rPr lang="es-MX" smtClean="0"/>
              <a:t>04/03/2016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DFCE37-AFA0-4EF0-BC5B-EDC6B6EE0B4B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B6EDD-A287-449C-A5BD-6A47E02A22C7}" type="datetimeFigureOut">
              <a:rPr lang="es-MX" smtClean="0"/>
              <a:t>04/03/2016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FCE37-AFA0-4EF0-BC5B-EDC6B6EE0B4B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rgbClr val="0092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51AB6EDD-A287-449C-A5BD-6A47E02A22C7}" type="datetimeFigureOut">
              <a:rPr lang="es-MX" smtClean="0"/>
              <a:t>04/03/2016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BDFCE37-AFA0-4EF0-BC5B-EDC6B6EE0B4B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75051" y="2564904"/>
            <a:ext cx="1981200" cy="1828800"/>
          </a:xfrm>
        </p:spPr>
        <p:txBody>
          <a:bodyPr>
            <a:normAutofit/>
          </a:bodyPr>
          <a:lstStyle/>
          <a:p>
            <a:r>
              <a:rPr lang="es-MX" sz="4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2016</a:t>
            </a:r>
            <a:endParaRPr lang="es-MX" sz="48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396552" y="836712"/>
            <a:ext cx="6324600" cy="954329"/>
          </a:xfrm>
        </p:spPr>
        <p:txBody>
          <a:bodyPr/>
          <a:lstStyle/>
          <a:p>
            <a:r>
              <a:rPr lang="es-MX" sz="4000" cap="none" dirty="0" smtClean="0">
                <a:solidFill>
                  <a:schemeClr val="accent4">
                    <a:lumMod val="50000"/>
                  </a:schemeClr>
                </a:solidFill>
                <a:latin typeface="Tw Cen MT" panose="020B0602020104020603" pitchFamily="34" charset="0"/>
              </a:rPr>
              <a:t>Estrategia de Trabajo   </a:t>
            </a:r>
            <a:endParaRPr lang="es-MX" sz="4000" cap="none" dirty="0">
              <a:solidFill>
                <a:schemeClr val="accent4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755" y="4365104"/>
            <a:ext cx="1953419" cy="1910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:\Users\fondos3\AppData\Local\Microsoft\Windows\Temporary Internet Files\Content.Outlook\TLSLJAHS\CANIETI_logotipo_sinfondo (2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632" y="404664"/>
            <a:ext cx="1646901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323528" y="2204864"/>
            <a:ext cx="64087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000" cap="none" dirty="0" smtClean="0">
                <a:solidFill>
                  <a:schemeClr val="bg1"/>
                </a:solidFill>
                <a:latin typeface="Tw Cen MT" panose="020B0602020104020603" pitchFamily="34" charset="0"/>
              </a:rPr>
              <a:t>Cámara Nacional de la Industria Electrónica de Telecomunicaciones y Tecnologías de la Información </a:t>
            </a:r>
            <a:endParaRPr lang="es-MX" sz="3000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4235604"/>
            <a:ext cx="61206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 smtClean="0">
                <a:solidFill>
                  <a:schemeClr val="accent4">
                    <a:lumMod val="50000"/>
                  </a:schemeClr>
                </a:solidFill>
                <a:latin typeface="Tw Cen MT" panose="020B0602020104020603" pitchFamily="34" charset="0"/>
              </a:rPr>
              <a:t>Programa Nacional para el Desarrollo de la Industria del Software y la Innovación (</a:t>
            </a:r>
            <a:r>
              <a:rPr lang="es-MX" sz="3200" dirty="0" err="1" smtClean="0">
                <a:solidFill>
                  <a:schemeClr val="accent4">
                    <a:lumMod val="50000"/>
                  </a:schemeClr>
                </a:solidFill>
                <a:latin typeface="Tw Cen MT" panose="020B0602020104020603" pitchFamily="34" charset="0"/>
              </a:rPr>
              <a:t>Prosoft</a:t>
            </a:r>
            <a:r>
              <a:rPr lang="es-MX" sz="3200" dirty="0" smtClean="0">
                <a:solidFill>
                  <a:schemeClr val="accent4">
                    <a:lumMod val="50000"/>
                  </a:schemeClr>
                </a:solidFill>
                <a:latin typeface="Tw Cen MT" panose="020B0602020104020603" pitchFamily="34" charset="0"/>
              </a:rPr>
              <a:t>) </a:t>
            </a:r>
            <a:endParaRPr lang="es-MX" sz="3200" dirty="0">
              <a:solidFill>
                <a:schemeClr val="accent4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87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cap="none" dirty="0" smtClean="0"/>
              <a:t>Estrategia de Trabajo 2016</a:t>
            </a:r>
            <a:endParaRPr lang="es-MX" cap="none" dirty="0"/>
          </a:p>
        </p:txBody>
      </p:sp>
      <p:pic>
        <p:nvPicPr>
          <p:cNvPr id="4" name="Picture 3" descr="C:\Users\fondos3\AppData\Local\Microsoft\Windows\Temporary Internet Files\Content.Outlook\TLSLJAHS\CANIETI_logotipo_sinfondo (2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863" y="5618808"/>
            <a:ext cx="1193462" cy="934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16 Conector recto"/>
          <p:cNvCxnSpPr/>
          <p:nvPr/>
        </p:nvCxnSpPr>
        <p:spPr>
          <a:xfrm>
            <a:off x="8878989" y="1700808"/>
            <a:ext cx="13491" cy="4896544"/>
          </a:xfrm>
          <a:prstGeom prst="line">
            <a:avLst/>
          </a:prstGeom>
          <a:ln w="57150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251520" y="6597352"/>
            <a:ext cx="8649344" cy="0"/>
          </a:xfrm>
          <a:prstGeom prst="line">
            <a:avLst/>
          </a:prstGeom>
          <a:ln w="38100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384594" y="2206143"/>
            <a:ext cx="79928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solidFill>
                  <a:srgbClr val="00928F"/>
                </a:solidFill>
                <a:latin typeface="Tw Cen MT" panose="020B0602020104020603" pitchFamily="34" charset="0"/>
              </a:rPr>
              <a:t>La Cámara Nacional de la Industria Electrónica de Telecomunicaciones y Tecnologías de la Información reúne experiencia, confiabilidad, conocimiento y sentido de futuro conformada por las más importantes y representativas empresas e instituciones del sector, articuladas estratégicamente en torno a objetivos particulares y generales, bajo una misma representación de alcance nacional e internacional.</a:t>
            </a:r>
            <a:endParaRPr lang="es-MX" sz="2000" b="1" dirty="0">
              <a:solidFill>
                <a:srgbClr val="00928F"/>
              </a:solidFill>
              <a:latin typeface="Tw Cen MT" panose="020B0602020104020603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384594" y="4437112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>
                <a:solidFill>
                  <a:schemeClr val="accent4">
                    <a:lumMod val="50000"/>
                  </a:schemeClr>
                </a:solidFill>
                <a:latin typeface="Tw Cen MT" panose="020B0602020104020603" pitchFamily="34" charset="0"/>
              </a:rPr>
              <a:t>Misión, Impulsar el desempeño económico, la innovación y la competitividad global de la industria en beneficio de México</a:t>
            </a:r>
          </a:p>
          <a:p>
            <a:pPr algn="just"/>
            <a:endParaRPr lang="es-MX" sz="2000" dirty="0">
              <a:solidFill>
                <a:schemeClr val="accent4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065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cap="none" dirty="0" smtClean="0"/>
              <a:t>Estrategia de Trabajo 2016</a:t>
            </a:r>
            <a:endParaRPr lang="es-MX" cap="none" dirty="0"/>
          </a:p>
        </p:txBody>
      </p:sp>
      <p:pic>
        <p:nvPicPr>
          <p:cNvPr id="4" name="Picture 3" descr="C:\Users\fondos3\AppData\Local\Microsoft\Windows\Temporary Internet Files\Content.Outlook\TLSLJAHS\CANIETI_logotipo_sinfondo (2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611" y="5517231"/>
            <a:ext cx="1286861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16 Conector recto"/>
          <p:cNvCxnSpPr/>
          <p:nvPr/>
        </p:nvCxnSpPr>
        <p:spPr>
          <a:xfrm>
            <a:off x="8878989" y="1700808"/>
            <a:ext cx="13491" cy="4896544"/>
          </a:xfrm>
          <a:prstGeom prst="line">
            <a:avLst/>
          </a:prstGeom>
          <a:ln w="57150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251520" y="6525344"/>
            <a:ext cx="8649344" cy="0"/>
          </a:xfrm>
          <a:prstGeom prst="line">
            <a:avLst/>
          </a:prstGeom>
          <a:ln w="38100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Rectángulo"/>
          <p:cNvSpPr/>
          <p:nvPr/>
        </p:nvSpPr>
        <p:spPr>
          <a:xfrm>
            <a:off x="302670" y="1700807"/>
            <a:ext cx="829249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rgbClr val="00928F"/>
                </a:solidFill>
                <a:latin typeface="Tw Cen MT" panose="020B0602020104020603" pitchFamily="34" charset="0"/>
              </a:rPr>
              <a:t>Ejes Rectores</a:t>
            </a:r>
          </a:p>
          <a:p>
            <a:endParaRPr lang="es-MX" dirty="0" smtClean="0">
              <a:latin typeface="Tw Cen MT" panose="020B0602020104020603" pitchFamily="34" charset="0"/>
            </a:endParaRPr>
          </a:p>
          <a:p>
            <a:r>
              <a:rPr lang="es-MX" b="1" dirty="0" smtClean="0">
                <a:latin typeface="Tw Cen MT" panose="020B0602020104020603" pitchFamily="34" charset="0"/>
              </a:rPr>
              <a:t>1.  </a:t>
            </a:r>
            <a:r>
              <a:rPr lang="es-MX" dirty="0" smtClean="0">
                <a:latin typeface="Tw Cen MT" panose="020B0602020104020603" pitchFamily="34" charset="0"/>
              </a:rPr>
              <a:t>Ser el Organismo de Representación del Sector Electrónico, de Telecomunicaciones E Informática.</a:t>
            </a:r>
          </a:p>
          <a:p>
            <a:r>
              <a:rPr lang="es-MX" b="1" dirty="0" smtClean="0">
                <a:latin typeface="Tw Cen MT" panose="020B0602020104020603" pitchFamily="34" charset="0"/>
              </a:rPr>
              <a:t>2.  </a:t>
            </a:r>
            <a:r>
              <a:rPr lang="es-MX" dirty="0" smtClean="0">
                <a:latin typeface="Tw Cen MT" panose="020B0602020104020603" pitchFamily="34" charset="0"/>
              </a:rPr>
              <a:t>Promover  la   Competitividad   del   Sector   Electrónico,   de   Tecnologías   de   la información.</a:t>
            </a:r>
          </a:p>
          <a:p>
            <a:r>
              <a:rPr lang="es-MX" b="1" dirty="0" smtClean="0">
                <a:latin typeface="Tw Cen MT" panose="020B0602020104020603" pitchFamily="34" charset="0"/>
              </a:rPr>
              <a:t>3.  </a:t>
            </a:r>
            <a:r>
              <a:rPr lang="es-MX" dirty="0" smtClean="0">
                <a:latin typeface="Tw Cen MT" panose="020B0602020104020603" pitchFamily="34" charset="0"/>
              </a:rPr>
              <a:t>Ofrecer Servicios de Calidad a Nuestros Afiliados.</a:t>
            </a:r>
          </a:p>
          <a:p>
            <a:r>
              <a:rPr lang="es-MX" b="1" dirty="0" smtClean="0">
                <a:latin typeface="Tw Cen MT" panose="020B0602020104020603" pitchFamily="34" charset="0"/>
              </a:rPr>
              <a:t>4.  </a:t>
            </a:r>
            <a:r>
              <a:rPr lang="es-MX" dirty="0" smtClean="0">
                <a:latin typeface="Tw Cen MT" panose="020B0602020104020603" pitchFamily="34" charset="0"/>
              </a:rPr>
              <a:t>Promover un Sentido de Solidaridad Gremial a Través de Desarrollar una Política de Participación Activa de los Socios.</a:t>
            </a:r>
          </a:p>
          <a:p>
            <a:r>
              <a:rPr lang="es-MX" b="1" dirty="0" smtClean="0">
                <a:latin typeface="Tw Cen MT" panose="020B0602020104020603" pitchFamily="34" charset="0"/>
              </a:rPr>
              <a:t>5.  </a:t>
            </a:r>
            <a:r>
              <a:rPr lang="es-MX" dirty="0" smtClean="0">
                <a:latin typeface="Tw Cen MT" panose="020B0602020104020603" pitchFamily="34" charset="0"/>
              </a:rPr>
              <a:t>Actuar Bajo Un Marco de Responsabilidad Social que Promueva la Integración de las Empresas del Sector, en las Preocupaciones Sociales Medioambientales.</a:t>
            </a:r>
          </a:p>
          <a:p>
            <a:r>
              <a:rPr lang="es-MX" b="1" dirty="0" smtClean="0">
                <a:latin typeface="Tw Cen MT" panose="020B0602020104020603" pitchFamily="34" charset="0"/>
              </a:rPr>
              <a:t>6. </a:t>
            </a:r>
            <a:r>
              <a:rPr lang="es-MX" dirty="0" smtClean="0">
                <a:latin typeface="Tw Cen MT" panose="020B0602020104020603" pitchFamily="34" charset="0"/>
              </a:rPr>
              <a:t>Construir Articulaciones Estratégicas que Promuevan, Apoyen   las Condiciones Necesarias  para  la  Creación  y  Consolidación  de  Cadenas  Productivas,  que Agreguen Valor.</a:t>
            </a:r>
          </a:p>
          <a:p>
            <a:r>
              <a:rPr lang="es-MX" b="1" dirty="0" smtClean="0">
                <a:latin typeface="Tw Cen MT" panose="020B0602020104020603" pitchFamily="34" charset="0"/>
              </a:rPr>
              <a:t>7.  </a:t>
            </a:r>
            <a:r>
              <a:rPr lang="es-MX" dirty="0" smtClean="0">
                <a:latin typeface="Tw Cen MT" panose="020B0602020104020603" pitchFamily="34" charset="0"/>
              </a:rPr>
              <a:t>Establecer un Sistema de Comunicación Interna y Externa con los Grupos de Interés</a:t>
            </a:r>
          </a:p>
          <a:p>
            <a:r>
              <a:rPr lang="es-MX" dirty="0" smtClean="0">
                <a:latin typeface="Tw Cen MT" panose="020B0602020104020603" pitchFamily="34" charset="0"/>
              </a:rPr>
              <a:t>que Promueva Estrategias para el Desarrollo del Sector.</a:t>
            </a:r>
            <a:endParaRPr lang="es-MX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940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cap="none" dirty="0" smtClean="0"/>
              <a:t>Estrategia de Trabajo 2016</a:t>
            </a:r>
            <a:endParaRPr lang="es-MX" cap="none" dirty="0"/>
          </a:p>
        </p:txBody>
      </p:sp>
      <p:pic>
        <p:nvPicPr>
          <p:cNvPr id="4" name="Picture 3" descr="C:\Users\fondos3\AppData\Local\Microsoft\Windows\Temporary Internet Files\Content.Outlook\TLSLJAHS\CANIETI_logotipo_sinfondo (2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611" y="5517232"/>
            <a:ext cx="1286861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16 Conector recto"/>
          <p:cNvCxnSpPr/>
          <p:nvPr/>
        </p:nvCxnSpPr>
        <p:spPr>
          <a:xfrm>
            <a:off x="8878989" y="1700808"/>
            <a:ext cx="13491" cy="4896544"/>
          </a:xfrm>
          <a:prstGeom prst="line">
            <a:avLst/>
          </a:prstGeom>
          <a:ln w="57150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251520" y="6597352"/>
            <a:ext cx="8649344" cy="0"/>
          </a:xfrm>
          <a:prstGeom prst="line">
            <a:avLst/>
          </a:prstGeom>
          <a:ln w="38100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Rectángulo"/>
          <p:cNvSpPr/>
          <p:nvPr/>
        </p:nvSpPr>
        <p:spPr>
          <a:xfrm>
            <a:off x="302670" y="1700807"/>
            <a:ext cx="829249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rgbClr val="00928F"/>
                </a:solidFill>
                <a:latin typeface="Tw Cen MT" panose="020B0602020104020603" pitchFamily="34" charset="0"/>
              </a:rPr>
              <a:t>Diferenciadores </a:t>
            </a:r>
            <a:endParaRPr lang="es-MX" sz="2400" b="1" dirty="0" smtClean="0">
              <a:latin typeface="Tw Cen MT" panose="020B0602020104020603" pitchFamily="34" charset="0"/>
            </a:endParaRPr>
          </a:p>
          <a:p>
            <a:endParaRPr lang="es-MX" b="1" dirty="0" smtClean="0">
              <a:latin typeface="Tw Cen MT" panose="020B0602020104020603" pitchFamily="34" charset="0"/>
            </a:endParaRPr>
          </a:p>
          <a:p>
            <a:pPr>
              <a:buSzPts val="2100"/>
              <a:buFont typeface="Arial"/>
              <a:buChar char="•"/>
            </a:pPr>
            <a:r>
              <a:rPr lang="es-MX" dirty="0" smtClean="0">
                <a:solidFill>
                  <a:srgbClr val="000000"/>
                </a:solidFill>
                <a:latin typeface="Tw Cen MT" panose="020B0602020104020603" pitchFamily="34" charset="0"/>
              </a:rPr>
              <a:t> CANIETI </a:t>
            </a:r>
            <a:r>
              <a:rPr lang="es-MX" dirty="0">
                <a:solidFill>
                  <a:srgbClr val="000000"/>
                </a:solidFill>
                <a:latin typeface="Tw Cen MT" panose="020B0602020104020603" pitchFamily="34" charset="0"/>
              </a:rPr>
              <a:t>es el organismo de mayor influencia en el diseño e instrumentación en políticas públicas para la evolución de la Industria en México </a:t>
            </a:r>
          </a:p>
          <a:p>
            <a:pPr>
              <a:buSzPts val="2100"/>
              <a:buFont typeface="Arial"/>
              <a:buChar char="•"/>
            </a:pPr>
            <a:r>
              <a:rPr lang="es-MX" dirty="0" smtClean="0">
                <a:solidFill>
                  <a:srgbClr val="000000"/>
                </a:solidFill>
                <a:latin typeface="Tw Cen MT" panose="020B0602020104020603" pitchFamily="34" charset="0"/>
              </a:rPr>
              <a:t> Tenemos </a:t>
            </a:r>
            <a:r>
              <a:rPr lang="es-MX" dirty="0">
                <a:solidFill>
                  <a:srgbClr val="000000"/>
                </a:solidFill>
                <a:latin typeface="Tw Cen MT" panose="020B0602020104020603" pitchFamily="34" charset="0"/>
              </a:rPr>
              <a:t>el mayor número de programas del Sector Público (gobierno) asignados: </a:t>
            </a:r>
            <a:r>
              <a:rPr lang="es-MX" dirty="0" err="1">
                <a:solidFill>
                  <a:srgbClr val="000000"/>
                </a:solidFill>
                <a:latin typeface="Tw Cen MT" panose="020B0602020104020603" pitchFamily="34" charset="0"/>
              </a:rPr>
              <a:t>MexicoIT</a:t>
            </a:r>
            <a:r>
              <a:rPr lang="es-MX" dirty="0">
                <a:solidFill>
                  <a:srgbClr val="000000"/>
                </a:solidFill>
                <a:latin typeface="Tw Cen MT" panose="020B0602020104020603" pitchFamily="34" charset="0"/>
              </a:rPr>
              <a:t>, </a:t>
            </a:r>
            <a:r>
              <a:rPr lang="es-MX" dirty="0" err="1">
                <a:solidFill>
                  <a:srgbClr val="000000"/>
                </a:solidFill>
                <a:latin typeface="Tw Cen MT" panose="020B0602020104020603" pitchFamily="34" charset="0"/>
              </a:rPr>
              <a:t>MexicoFIRST</a:t>
            </a:r>
            <a:r>
              <a:rPr lang="es-MX" dirty="0">
                <a:solidFill>
                  <a:srgbClr val="000000"/>
                </a:solidFill>
                <a:latin typeface="Tw Cen MT" panose="020B0602020104020603" pitchFamily="34" charset="0"/>
              </a:rPr>
              <a:t>, </a:t>
            </a:r>
            <a:r>
              <a:rPr lang="es-MX" dirty="0" err="1">
                <a:solidFill>
                  <a:srgbClr val="000000"/>
                </a:solidFill>
                <a:latin typeface="Tw Cen MT" panose="020B0602020104020603" pitchFamily="34" charset="0"/>
              </a:rPr>
              <a:t>MoProsoft</a:t>
            </a:r>
            <a:r>
              <a:rPr lang="es-MX" dirty="0">
                <a:solidFill>
                  <a:srgbClr val="000000"/>
                </a:solidFill>
                <a:latin typeface="Tw Cen MT" panose="020B0602020104020603" pitchFamily="34" charset="0"/>
              </a:rPr>
              <a:t>, Habilidades para Innovar, </a:t>
            </a:r>
            <a:r>
              <a:rPr lang="es-MX" dirty="0" err="1">
                <a:solidFill>
                  <a:srgbClr val="000000"/>
                </a:solidFill>
                <a:latin typeface="Tw Cen MT" panose="020B0602020104020603" pitchFamily="34" charset="0"/>
              </a:rPr>
              <a:t>etc</a:t>
            </a:r>
            <a:r>
              <a:rPr lang="x-none">
                <a:solidFill>
                  <a:srgbClr val="000000"/>
                </a:solidFill>
                <a:latin typeface="Tw Cen MT" panose="020B0602020104020603" pitchFamily="34" charset="0"/>
              </a:rPr>
              <a:t>. </a:t>
            </a:r>
          </a:p>
          <a:p>
            <a:pPr>
              <a:buSzPts val="2100"/>
              <a:buFont typeface="Arial"/>
              <a:buChar char="•"/>
            </a:pPr>
            <a:r>
              <a:rPr lang="es-MX" dirty="0" smtClean="0">
                <a:solidFill>
                  <a:srgbClr val="000000"/>
                </a:solidFill>
                <a:latin typeface="Tw Cen MT" panose="020B0602020104020603" pitchFamily="34" charset="0"/>
              </a:rPr>
              <a:t> Somos </a:t>
            </a:r>
            <a:r>
              <a:rPr lang="es-MX" dirty="0">
                <a:solidFill>
                  <a:srgbClr val="000000"/>
                </a:solidFill>
                <a:latin typeface="Tw Cen MT" panose="020B0602020104020603" pitchFamily="34" charset="0"/>
              </a:rPr>
              <a:t>el organismo con mayor presencia geográfica nacional e infraestructura más robusta: 17 oficinas y sedes a nivel nacional</a:t>
            </a:r>
          </a:p>
          <a:p>
            <a:pPr>
              <a:buSzPts val="2100"/>
              <a:buFont typeface="Arial"/>
              <a:buChar char="•"/>
            </a:pPr>
            <a:r>
              <a:rPr lang="es-MX" dirty="0" smtClean="0">
                <a:solidFill>
                  <a:srgbClr val="000000"/>
                </a:solidFill>
                <a:latin typeface="Tw Cen MT" panose="020B0602020104020603" pitchFamily="34" charset="0"/>
              </a:rPr>
              <a:t> Estamos </a:t>
            </a:r>
            <a:r>
              <a:rPr lang="es-MX" dirty="0">
                <a:solidFill>
                  <a:srgbClr val="000000"/>
                </a:solidFill>
                <a:latin typeface="Tw Cen MT" panose="020B0602020104020603" pitchFamily="34" charset="0"/>
              </a:rPr>
              <a:t>posicionados para ser los principales promotores de la industria a nivel internacional: </a:t>
            </a:r>
            <a:r>
              <a:rPr lang="es-MX" dirty="0" err="1">
                <a:solidFill>
                  <a:srgbClr val="000000"/>
                </a:solidFill>
                <a:latin typeface="Tw Cen MT" panose="020B0602020104020603" pitchFamily="34" charset="0"/>
              </a:rPr>
              <a:t>MexicoIT</a:t>
            </a:r>
            <a:r>
              <a:rPr lang="es-MX" dirty="0">
                <a:solidFill>
                  <a:srgbClr val="000000"/>
                </a:solidFill>
                <a:latin typeface="Tw Cen MT" panose="020B0602020104020603" pitchFamily="34" charset="0"/>
              </a:rPr>
              <a:t>, WITSA</a:t>
            </a:r>
          </a:p>
          <a:p>
            <a:pPr>
              <a:buSzPts val="2100"/>
              <a:buFont typeface="Arial"/>
              <a:buChar char="•"/>
            </a:pPr>
            <a:r>
              <a:rPr lang="es-MX" dirty="0" smtClean="0">
                <a:solidFill>
                  <a:srgbClr val="000000"/>
                </a:solidFill>
                <a:latin typeface="Tw Cen MT" panose="020B0602020104020603" pitchFamily="34" charset="0"/>
              </a:rPr>
              <a:t> Identificamos </a:t>
            </a:r>
            <a:r>
              <a:rPr lang="es-MX" dirty="0">
                <a:solidFill>
                  <a:srgbClr val="000000"/>
                </a:solidFill>
                <a:latin typeface="Tw Cen MT" panose="020B0602020104020603" pitchFamily="34" charset="0"/>
              </a:rPr>
              <a:t>las tendencias y  orientamos en los temas de vanguardia así como las prospectivas de la industria nacional y mundial</a:t>
            </a:r>
          </a:p>
          <a:p>
            <a:pPr>
              <a:buSzPts val="2100"/>
              <a:buFont typeface="Arial"/>
              <a:buChar char="•"/>
            </a:pPr>
            <a:r>
              <a:rPr lang="es-MX" dirty="0" smtClean="0">
                <a:solidFill>
                  <a:srgbClr val="000000"/>
                </a:solidFill>
                <a:latin typeface="Tw Cen MT" panose="020B0602020104020603" pitchFamily="34" charset="0"/>
              </a:rPr>
              <a:t> Récord </a:t>
            </a:r>
            <a:r>
              <a:rPr lang="es-MX" dirty="0">
                <a:solidFill>
                  <a:srgbClr val="000000"/>
                </a:solidFill>
                <a:latin typeface="Tw Cen MT" panose="020B0602020104020603" pitchFamily="34" charset="0"/>
              </a:rPr>
              <a:t>probado de casos de éxito de la sinergia entre la Iniciativa Privada la Academia y el Gobierno</a:t>
            </a:r>
          </a:p>
          <a:p>
            <a:pPr>
              <a:buSzPts val="2100"/>
              <a:buFont typeface="Arial"/>
              <a:buChar char="•"/>
            </a:pPr>
            <a:r>
              <a:rPr lang="es-MX" dirty="0" smtClean="0">
                <a:solidFill>
                  <a:srgbClr val="000000"/>
                </a:solidFill>
                <a:latin typeface="Tw Cen MT" panose="020B0602020104020603" pitchFamily="34" charset="0"/>
              </a:rPr>
              <a:t> Tenemos </a:t>
            </a:r>
            <a:r>
              <a:rPr lang="es-MX" dirty="0">
                <a:solidFill>
                  <a:srgbClr val="000000"/>
                </a:solidFill>
                <a:latin typeface="Tw Cen MT" panose="020B0602020104020603" pitchFamily="34" charset="0"/>
              </a:rPr>
              <a:t>la más amplia gama de servicios especializados para nuestra industria</a:t>
            </a:r>
          </a:p>
          <a:p>
            <a:endParaRPr lang="es-MX" b="1" dirty="0" smtClean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995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cap="none" dirty="0" smtClean="0"/>
              <a:t>Estrategia de Trabajo 2016</a:t>
            </a:r>
            <a:endParaRPr lang="es-MX" cap="none" dirty="0"/>
          </a:p>
        </p:txBody>
      </p:sp>
      <p:pic>
        <p:nvPicPr>
          <p:cNvPr id="4" name="Picture 3" descr="C:\Users\fondos3\AppData\Local\Microsoft\Windows\Temporary Internet Files\Content.Outlook\TLSLJAHS\CANIETI_logotipo_sinfondo (2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611" y="5517232"/>
            <a:ext cx="1286861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16 Conector recto"/>
          <p:cNvCxnSpPr/>
          <p:nvPr/>
        </p:nvCxnSpPr>
        <p:spPr>
          <a:xfrm>
            <a:off x="8878989" y="1700808"/>
            <a:ext cx="13491" cy="4896544"/>
          </a:xfrm>
          <a:prstGeom prst="line">
            <a:avLst/>
          </a:prstGeom>
          <a:ln w="57150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251520" y="6597352"/>
            <a:ext cx="8649344" cy="0"/>
          </a:xfrm>
          <a:prstGeom prst="line">
            <a:avLst/>
          </a:prstGeom>
          <a:ln w="38100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Rectángulo"/>
          <p:cNvSpPr/>
          <p:nvPr/>
        </p:nvSpPr>
        <p:spPr>
          <a:xfrm>
            <a:off x="302670" y="1700807"/>
            <a:ext cx="82924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latin typeface="Tw Cen MT" panose="020B0602020104020603" pitchFamily="34" charset="0"/>
              </a:rPr>
              <a:t>Nuestra estrategia estará encaminada a la transformación de la economía actual a una economía basada en la información y el conocimiento con 5 líneas de acción:</a:t>
            </a:r>
          </a:p>
          <a:p>
            <a:endParaRPr lang="es-MX" b="1" dirty="0" smtClean="0">
              <a:solidFill>
                <a:srgbClr val="00928F"/>
              </a:solidFill>
              <a:latin typeface="Tw Cen MT" panose="020B0602020104020603" pitchFamily="34" charset="0"/>
            </a:endParaRPr>
          </a:p>
          <a:p>
            <a:r>
              <a:rPr lang="es-MX" b="1" dirty="0" smtClean="0">
                <a:solidFill>
                  <a:srgbClr val="00928F"/>
                </a:solidFill>
                <a:latin typeface="Tw Cen MT" panose="020B0602020104020603" pitchFamily="34" charset="0"/>
              </a:rPr>
              <a:t>1.  Desempeño Económico</a:t>
            </a:r>
          </a:p>
          <a:p>
            <a:r>
              <a:rPr lang="es-MX" b="1" dirty="0" smtClean="0">
                <a:solidFill>
                  <a:srgbClr val="00928F"/>
                </a:solidFill>
                <a:latin typeface="Tw Cen MT" panose="020B0602020104020603" pitchFamily="34" charset="0"/>
              </a:rPr>
              <a:t>2.  Marco Institucional y Orientación al Exterior</a:t>
            </a:r>
          </a:p>
          <a:p>
            <a:r>
              <a:rPr lang="es-MX" b="1" dirty="0" smtClean="0">
                <a:solidFill>
                  <a:srgbClr val="00928F"/>
                </a:solidFill>
                <a:latin typeface="Tw Cen MT" panose="020B0602020104020603" pitchFamily="34" charset="0"/>
              </a:rPr>
              <a:t>3.  Sistema de Innovación</a:t>
            </a:r>
          </a:p>
          <a:p>
            <a:r>
              <a:rPr lang="es-MX" b="1" dirty="0" smtClean="0">
                <a:solidFill>
                  <a:srgbClr val="00928F"/>
                </a:solidFill>
                <a:latin typeface="Tw Cen MT" panose="020B0602020104020603" pitchFamily="34" charset="0"/>
              </a:rPr>
              <a:t>4.  Educación y Recursos Humanos</a:t>
            </a:r>
          </a:p>
          <a:p>
            <a:r>
              <a:rPr lang="es-MX" b="1" dirty="0" smtClean="0">
                <a:solidFill>
                  <a:srgbClr val="00928F"/>
                </a:solidFill>
                <a:latin typeface="Tw Cen MT" panose="020B0602020104020603" pitchFamily="34" charset="0"/>
              </a:rPr>
              <a:t>5.  Infraestructura y de Tecnologías de la Información y Comunicación</a:t>
            </a:r>
          </a:p>
          <a:p>
            <a:endParaRPr lang="es-MX" dirty="0" smtClean="0">
              <a:latin typeface="Tw Cen MT" panose="020B0602020104020603" pitchFamily="34" charset="0"/>
            </a:endParaRPr>
          </a:p>
          <a:p>
            <a:r>
              <a:rPr lang="es-MX" dirty="0" smtClean="0">
                <a:latin typeface="Tw Cen MT" panose="020B0602020104020603" pitchFamily="34" charset="0"/>
              </a:rPr>
              <a:t>Canieti como Organismo Promotor Empresarial participará en Programas de Impacto Sectorial que activen y fortalezcan   a nuestra industria y otros sectores estratégicos, impulsando proyectos que contribuyan al crecimiento económico, generación de empleos,  formación de capital humano, innovación para el desarrollo de productos y servicios, mejoras en la productividad y la creación de nuevas industrias.</a:t>
            </a:r>
          </a:p>
          <a:p>
            <a:endParaRPr lang="es-MX" dirty="0" smtClean="0">
              <a:latin typeface="Tw Cen MT" panose="020B0602020104020603" pitchFamily="34" charset="0"/>
            </a:endParaRPr>
          </a:p>
          <a:p>
            <a:endParaRPr lang="es-MX" b="1" dirty="0" smtClean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357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cap="none" dirty="0" smtClean="0"/>
              <a:t>Estrategia de Trabajo 2016</a:t>
            </a:r>
            <a:endParaRPr lang="es-MX" cap="none" dirty="0"/>
          </a:p>
        </p:txBody>
      </p:sp>
      <p:pic>
        <p:nvPicPr>
          <p:cNvPr id="4" name="Picture 3" descr="C:\Users\fondos3\AppData\Local\Microsoft\Windows\Temporary Internet Files\Content.Outlook\TLSLJAHS\CANIETI_logotipo_sinfondo (2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611" y="5517232"/>
            <a:ext cx="1286861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16 Conector recto"/>
          <p:cNvCxnSpPr/>
          <p:nvPr/>
        </p:nvCxnSpPr>
        <p:spPr>
          <a:xfrm>
            <a:off x="8878989" y="1700808"/>
            <a:ext cx="13491" cy="4896544"/>
          </a:xfrm>
          <a:prstGeom prst="line">
            <a:avLst/>
          </a:prstGeom>
          <a:ln w="57150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251520" y="6597352"/>
            <a:ext cx="8649344" cy="0"/>
          </a:xfrm>
          <a:prstGeom prst="line">
            <a:avLst/>
          </a:prstGeom>
          <a:ln w="38100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Rectángulo"/>
          <p:cNvSpPr/>
          <p:nvPr/>
        </p:nvSpPr>
        <p:spPr>
          <a:xfrm>
            <a:off x="302670" y="1700807"/>
            <a:ext cx="82924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 smtClean="0">
                <a:latin typeface="Tw Cen MT" panose="020B0602020104020603" pitchFamily="34" charset="0"/>
              </a:rPr>
              <a:t>Es por ello que Canieti suma a su estrategia el Programa para el Desarrollo de la Industria del Software </a:t>
            </a:r>
            <a:r>
              <a:rPr lang="es-MX" dirty="0" err="1" smtClean="0">
                <a:latin typeface="Tw Cen MT" panose="020B0602020104020603" pitchFamily="34" charset="0"/>
              </a:rPr>
              <a:t>Prosoft</a:t>
            </a:r>
            <a:r>
              <a:rPr lang="es-MX" dirty="0" smtClean="0">
                <a:latin typeface="Tw Cen MT" panose="020B0602020104020603" pitchFamily="34" charset="0"/>
              </a:rPr>
              <a:t> y la Innovación, para </a:t>
            </a:r>
            <a:r>
              <a:rPr lang="es-MX" dirty="0">
                <a:latin typeface="Tw Cen MT" panose="020B0602020104020603" pitchFamily="34" charset="0"/>
              </a:rPr>
              <a:t>p</a:t>
            </a:r>
            <a:r>
              <a:rPr lang="es-MX" dirty="0" smtClean="0">
                <a:latin typeface="Tw Cen MT" panose="020B0602020104020603" pitchFamily="34" charset="0"/>
              </a:rPr>
              <a:t>romover de forma conjunta el desarrollo y la adopción de las tecnologías de la información y la innovación en los sectores </a:t>
            </a:r>
            <a:r>
              <a:rPr lang="es-MX" dirty="0">
                <a:latin typeface="Tw Cen MT" panose="020B0602020104020603" pitchFamily="34" charset="0"/>
              </a:rPr>
              <a:t> </a:t>
            </a:r>
            <a:r>
              <a:rPr lang="es-MX" dirty="0" smtClean="0">
                <a:latin typeface="Tw Cen MT" panose="020B0602020104020603" pitchFamily="34" charset="0"/>
              </a:rPr>
              <a:t>estratégicos  del país e incrementar su productividad.</a:t>
            </a:r>
          </a:p>
          <a:p>
            <a:pPr algn="just"/>
            <a:endParaRPr lang="es-MX" dirty="0">
              <a:latin typeface="Tw Cen MT" panose="020B0602020104020603" pitchFamily="34" charset="0"/>
            </a:endParaRPr>
          </a:p>
          <a:p>
            <a:pPr algn="just"/>
            <a:r>
              <a:rPr lang="es-MX" sz="2000" b="1" dirty="0" smtClean="0">
                <a:solidFill>
                  <a:srgbClr val="00928F"/>
                </a:solidFill>
                <a:latin typeface="Tw Cen MT" panose="020B0602020104020603" pitchFamily="34" charset="0"/>
              </a:rPr>
              <a:t>Estrategias de intervención:</a:t>
            </a:r>
          </a:p>
          <a:p>
            <a:pPr algn="just"/>
            <a:endParaRPr lang="es-MX" dirty="0" smtClean="0">
              <a:latin typeface="Tw Cen MT" panose="020B0602020104020603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99395" y="3767397"/>
            <a:ext cx="288032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b="1" dirty="0" smtClean="0">
                <a:solidFill>
                  <a:srgbClr val="006666"/>
                </a:solidFill>
                <a:latin typeface="Tw Cen MT" panose="020B0602020104020603" pitchFamily="34" charset="0"/>
              </a:rPr>
              <a:t>I) </a:t>
            </a:r>
            <a:r>
              <a:rPr lang="es-MX" sz="1400" dirty="0" smtClean="0">
                <a:latin typeface="Tw Cen MT" panose="020B0602020104020603" pitchFamily="34" charset="0"/>
              </a:rPr>
              <a:t>Formación de capital humano especializado en tecnologías de la información    y   en   innovación   en   los sectores estratégicos.</a:t>
            </a:r>
            <a:endParaRPr lang="es-MX" sz="1400" dirty="0">
              <a:latin typeface="Tw Cen MT" panose="020B0602020104020603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90895" y="5040177"/>
            <a:ext cx="2856121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b="1" dirty="0" smtClean="0">
                <a:solidFill>
                  <a:srgbClr val="006666"/>
                </a:solidFill>
                <a:latin typeface="Tw Cen MT" panose="020B0602020104020603" pitchFamily="34" charset="0"/>
              </a:rPr>
              <a:t>II) </a:t>
            </a:r>
            <a:r>
              <a:rPr lang="es-MX" sz="1400" dirty="0" smtClean="0">
                <a:latin typeface="Tw Cen MT" panose="020B0602020104020603" pitchFamily="34" charset="0"/>
              </a:rPr>
              <a:t>Generación  de investigación  aplicada, desarrollo tecnológico e innovación en los sectores estratégicos.</a:t>
            </a:r>
            <a:endParaRPr lang="es-MX" sz="1400" dirty="0">
              <a:latin typeface="Tw Cen MT" panose="020B0602020104020603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085991" y="4418528"/>
            <a:ext cx="34476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b="1" dirty="0" smtClean="0">
                <a:solidFill>
                  <a:srgbClr val="006666"/>
                </a:solidFill>
                <a:latin typeface="Tw Cen MT" panose="020B0602020104020603" pitchFamily="34" charset="0"/>
              </a:rPr>
              <a:t>IV) </a:t>
            </a:r>
            <a:r>
              <a:rPr lang="es-MX" sz="1400" dirty="0" smtClean="0">
                <a:latin typeface="Tw Cen MT" panose="020B0602020104020603" pitchFamily="34" charset="0"/>
              </a:rPr>
              <a:t>Generación de infraestructura  para el desarrollo  y adopción  de las tecnologías de la información y la innovación.</a:t>
            </a:r>
            <a:endParaRPr lang="es-MX" sz="1400" dirty="0">
              <a:latin typeface="Tw Cen MT" panose="020B0602020104020603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4130751" y="3327264"/>
            <a:ext cx="3400793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b="1" dirty="0" smtClean="0">
                <a:solidFill>
                  <a:srgbClr val="006666"/>
                </a:solidFill>
                <a:latin typeface="Tw Cen MT" panose="020B0602020104020603" pitchFamily="34" charset="0"/>
              </a:rPr>
              <a:t>III) </a:t>
            </a:r>
            <a:r>
              <a:rPr lang="es-MX" sz="1400" dirty="0" smtClean="0">
                <a:latin typeface="Tw Cen MT" panose="020B0602020104020603" pitchFamily="34" charset="0"/>
              </a:rPr>
              <a:t>Financiamiento  para las empresas de los sectores estratégicos para el desarrollo y  adopción  de  tecnologías  de  la información e innovación.</a:t>
            </a:r>
            <a:endParaRPr lang="es-MX" sz="1400" dirty="0">
              <a:latin typeface="Tw Cen MT" panose="020B0602020104020603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4130669" y="5395863"/>
            <a:ext cx="346566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b="1" dirty="0" smtClean="0">
                <a:solidFill>
                  <a:srgbClr val="006666"/>
                </a:solidFill>
                <a:latin typeface="Tw Cen MT" panose="020B0602020104020603" pitchFamily="34" charset="0"/>
              </a:rPr>
              <a:t>V) </a:t>
            </a:r>
            <a:r>
              <a:rPr lang="es-MX" sz="1400" dirty="0" smtClean="0">
                <a:latin typeface="Tw Cen MT" panose="020B0602020104020603" pitchFamily="34" charset="0"/>
              </a:rPr>
              <a:t>Generación y difusión de conocimiento en materia de TI e innovación a través de estudios y eventos.</a:t>
            </a:r>
            <a:endParaRPr lang="es-MX" sz="14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2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cap="none" dirty="0" smtClean="0"/>
              <a:t>Estrategia de Trabajo 2016</a:t>
            </a:r>
            <a:endParaRPr lang="es-MX" cap="none" dirty="0"/>
          </a:p>
        </p:txBody>
      </p:sp>
      <p:pic>
        <p:nvPicPr>
          <p:cNvPr id="4" name="Picture 3" descr="C:\Users\fondos3\AppData\Local\Microsoft\Windows\Temporary Internet Files\Content.Outlook\TLSLJAHS\CANIETI_logotipo_sinfondo (2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611" y="5517232"/>
            <a:ext cx="1286861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16 Conector recto"/>
          <p:cNvCxnSpPr/>
          <p:nvPr/>
        </p:nvCxnSpPr>
        <p:spPr>
          <a:xfrm>
            <a:off x="8878989" y="1700808"/>
            <a:ext cx="13491" cy="4896544"/>
          </a:xfrm>
          <a:prstGeom prst="line">
            <a:avLst/>
          </a:prstGeom>
          <a:ln w="57150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251520" y="6597352"/>
            <a:ext cx="8649344" cy="0"/>
          </a:xfrm>
          <a:prstGeom prst="line">
            <a:avLst/>
          </a:prstGeom>
          <a:ln w="38100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302670" y="1700807"/>
            <a:ext cx="82924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 smtClean="0">
                <a:solidFill>
                  <a:schemeClr val="accent4">
                    <a:lumMod val="50000"/>
                  </a:schemeClr>
                </a:solidFill>
                <a:latin typeface="Tw Cen MT" panose="020B0602020104020603" pitchFamily="34" charset="0"/>
              </a:rPr>
              <a:t>Canieti apoyara a los siguientes Sectores Estratégicos a fin de generar sinergias en la atención de los sectores e industrias con alto contenido de innovación y aplicaciones de tecnologías de información. </a:t>
            </a: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331280860"/>
              </p:ext>
            </p:extLst>
          </p:nvPr>
        </p:nvGraphicFramePr>
        <p:xfrm>
          <a:off x="467544" y="2794000"/>
          <a:ext cx="799288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6253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cap="none" dirty="0" smtClean="0"/>
              <a:t>Estrategia de Trabajo 2016</a:t>
            </a:r>
            <a:endParaRPr lang="es-MX" cap="none" dirty="0"/>
          </a:p>
        </p:txBody>
      </p:sp>
      <p:pic>
        <p:nvPicPr>
          <p:cNvPr id="4" name="Picture 3" descr="C:\Users\fondos3\AppData\Local\Microsoft\Windows\Temporary Internet Files\Content.Outlook\TLSLJAHS\CANIETI_logotipo_sinfondo (2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611" y="5517232"/>
            <a:ext cx="1286861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16 Conector recto"/>
          <p:cNvCxnSpPr/>
          <p:nvPr/>
        </p:nvCxnSpPr>
        <p:spPr>
          <a:xfrm>
            <a:off x="8878989" y="1700808"/>
            <a:ext cx="13491" cy="4896544"/>
          </a:xfrm>
          <a:prstGeom prst="line">
            <a:avLst/>
          </a:prstGeom>
          <a:ln w="57150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251520" y="6597352"/>
            <a:ext cx="8649344" cy="0"/>
          </a:xfrm>
          <a:prstGeom prst="line">
            <a:avLst/>
          </a:prstGeom>
          <a:ln w="38100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302670" y="1700807"/>
            <a:ext cx="82924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 smtClean="0">
                <a:solidFill>
                  <a:schemeClr val="accent4">
                    <a:lumMod val="50000"/>
                  </a:schemeClr>
                </a:solidFill>
                <a:latin typeface="Tw Cen MT" panose="020B0602020104020603" pitchFamily="34" charset="0"/>
              </a:rPr>
              <a:t>A través de la Dirección de Fondos evaluaremos proyectos que se integren bajo las siguientes modalidades y que generen un alto impacto y valor agregado:</a:t>
            </a:r>
          </a:p>
          <a:p>
            <a:pPr algn="just"/>
            <a:r>
              <a:rPr lang="es-MX" dirty="0" smtClean="0">
                <a:solidFill>
                  <a:schemeClr val="accent4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000485111"/>
              </p:ext>
            </p:extLst>
          </p:nvPr>
        </p:nvGraphicFramePr>
        <p:xfrm>
          <a:off x="467544" y="2605360"/>
          <a:ext cx="784887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6606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ortar rectángulo de esquina sencilla"/>
          <p:cNvSpPr/>
          <p:nvPr/>
        </p:nvSpPr>
        <p:spPr>
          <a:xfrm>
            <a:off x="251520" y="1861980"/>
            <a:ext cx="7632848" cy="3312368"/>
          </a:xfrm>
          <a:prstGeom prst="snip1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cap="none" dirty="0" smtClean="0"/>
              <a:t>Estrategia de Trabajo 2016</a:t>
            </a:r>
            <a:endParaRPr lang="es-MX" cap="none" dirty="0"/>
          </a:p>
        </p:txBody>
      </p:sp>
      <p:pic>
        <p:nvPicPr>
          <p:cNvPr id="4" name="Picture 3" descr="C:\Users\fondos3\AppData\Local\Microsoft\Windows\Temporary Internet Files\Content.Outlook\TLSLJAHS\CANIETI_logotipo_sinfondo (2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611" y="5517232"/>
            <a:ext cx="1286861" cy="100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16 Conector recto"/>
          <p:cNvCxnSpPr/>
          <p:nvPr/>
        </p:nvCxnSpPr>
        <p:spPr>
          <a:xfrm>
            <a:off x="8878989" y="1700808"/>
            <a:ext cx="13491" cy="4896544"/>
          </a:xfrm>
          <a:prstGeom prst="line">
            <a:avLst/>
          </a:prstGeom>
          <a:ln w="57150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251520" y="6597352"/>
            <a:ext cx="8649344" cy="0"/>
          </a:xfrm>
          <a:prstGeom prst="line">
            <a:avLst/>
          </a:prstGeom>
          <a:ln w="38100">
            <a:solidFill>
              <a:srgbClr val="0066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836712" y="2136339"/>
            <a:ext cx="64624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rgbClr val="006666"/>
                </a:solidFill>
                <a:latin typeface="Tw Cen MT" panose="020B0602020104020603" pitchFamily="34" charset="0"/>
              </a:rPr>
              <a:t>Contacto: </a:t>
            </a:r>
          </a:p>
          <a:p>
            <a:endParaRPr lang="es-MX" sz="2400" b="1" dirty="0" smtClean="0">
              <a:solidFill>
                <a:srgbClr val="006666"/>
              </a:solidFill>
              <a:latin typeface="Tw Cen MT" panose="020B0602020104020603" pitchFamily="34" charset="0"/>
            </a:endParaRPr>
          </a:p>
          <a:p>
            <a:r>
              <a:rPr lang="es-MX" sz="2400" dirty="0" smtClean="0">
                <a:solidFill>
                  <a:schemeClr val="accent4">
                    <a:lumMod val="50000"/>
                  </a:schemeClr>
                </a:solidFill>
                <a:latin typeface="Tw Cen MT" panose="020B0602020104020603" pitchFamily="34" charset="0"/>
              </a:rPr>
              <a:t>Lic. Gisela Rangel</a:t>
            </a:r>
            <a:endParaRPr lang="es-MX" sz="2400" dirty="0">
              <a:solidFill>
                <a:schemeClr val="accent4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r>
              <a:rPr lang="es-MX" sz="2400" dirty="0" smtClean="0">
                <a:solidFill>
                  <a:srgbClr val="00928F"/>
                </a:solidFill>
                <a:latin typeface="Tw Cen MT" panose="020B0602020104020603" pitchFamily="34" charset="0"/>
              </a:rPr>
              <a:t>Dirección Gestión de Fondos y Financiamiento</a:t>
            </a:r>
          </a:p>
          <a:p>
            <a:r>
              <a:rPr lang="es-MX" sz="2400" dirty="0" smtClean="0">
                <a:solidFill>
                  <a:schemeClr val="accent4">
                    <a:lumMod val="50000"/>
                  </a:schemeClr>
                </a:solidFill>
                <a:latin typeface="Tw Cen MT" panose="020B0602020104020603" pitchFamily="34" charset="0"/>
              </a:rPr>
              <a:t>Mail: direccionfondos@canieti.com.mx </a:t>
            </a:r>
          </a:p>
          <a:p>
            <a:r>
              <a:rPr lang="es-MX" sz="2400" dirty="0" smtClean="0">
                <a:solidFill>
                  <a:srgbClr val="00928F"/>
                </a:solidFill>
                <a:latin typeface="Tw Cen MT" panose="020B0602020104020603" pitchFamily="34" charset="0"/>
              </a:rPr>
              <a:t>Tel. (55) 52 64 08 08 ext. 202 y 134</a:t>
            </a:r>
          </a:p>
          <a:p>
            <a:r>
              <a:rPr lang="es-MX" sz="2400" dirty="0" smtClean="0">
                <a:solidFill>
                  <a:schemeClr val="accent4">
                    <a:lumMod val="50000"/>
                  </a:schemeClr>
                </a:solidFill>
                <a:latin typeface="Tw Cen MT" panose="020B0602020104020603" pitchFamily="34" charset="0"/>
              </a:rPr>
              <a:t>Horario: 9:00 a.m. a 6:00 p.m</a:t>
            </a:r>
            <a:r>
              <a:rPr lang="es-MX" sz="2400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es-MX" sz="2400" dirty="0" smtClean="0">
                <a:solidFill>
                  <a:schemeClr val="accent4">
                    <a:lumMod val="50000"/>
                  </a:schemeClr>
                </a:solidFill>
                <a:latin typeface="Tw Cen MT" panose="020B0602020104020603" pitchFamily="34" charset="0"/>
              </a:rPr>
              <a:t>de</a:t>
            </a:r>
            <a:r>
              <a:rPr lang="es-MX" sz="24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s-MX" sz="2400" dirty="0" smtClean="0">
                <a:solidFill>
                  <a:schemeClr val="accent4">
                    <a:lumMod val="50000"/>
                  </a:schemeClr>
                </a:solidFill>
                <a:latin typeface="Tw Cen MT" panose="020B0602020104020603" pitchFamily="34" charset="0"/>
              </a:rPr>
              <a:t>lunes a viernes </a:t>
            </a:r>
            <a:endParaRPr lang="es-MX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14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adrícula">
  <a:themeElements>
    <a:clrScheme name="Cuadrícul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Cuadrícul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Cuadrícul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460</TotalTime>
  <Words>1062</Words>
  <Application>Microsoft Office PowerPoint</Application>
  <PresentationFormat>Presentación en pantalla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Cuadrícula</vt:lpstr>
      <vt:lpstr>Estrategia de Trabajo   </vt:lpstr>
      <vt:lpstr>Estrategia de Trabajo 2016</vt:lpstr>
      <vt:lpstr>Estrategia de Trabajo 2016</vt:lpstr>
      <vt:lpstr>Estrategia de Trabajo 2016</vt:lpstr>
      <vt:lpstr>Estrategia de Trabajo 2016</vt:lpstr>
      <vt:lpstr>Estrategia de Trabajo 2016</vt:lpstr>
      <vt:lpstr>Estrategia de Trabajo 2016</vt:lpstr>
      <vt:lpstr>Estrategia de Trabajo 2016</vt:lpstr>
      <vt:lpstr>Estrategia de Trabajo 2016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 de Trabajo  Cámara Nacional de la Industria Electrónica de Telecomunicaciones</dc:title>
  <dc:creator>fondos3</dc:creator>
  <cp:lastModifiedBy>fondos3</cp:lastModifiedBy>
  <cp:revision>29</cp:revision>
  <dcterms:created xsi:type="dcterms:W3CDTF">2016-03-01T18:30:58Z</dcterms:created>
  <dcterms:modified xsi:type="dcterms:W3CDTF">2016-03-04T18:52:49Z</dcterms:modified>
</cp:coreProperties>
</file>