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3" r:id="rId4"/>
    <p:sldId id="260" r:id="rId5"/>
    <p:sldId id="261" r:id="rId6"/>
    <p:sldId id="262" r:id="rId7"/>
    <p:sldId id="259" r:id="rId8"/>
    <p:sldId id="264" r:id="rId9"/>
    <p:sldId id="265" r:id="rId10"/>
    <p:sldId id="266" r:id="rId11"/>
    <p:sldId id="267"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79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780878-E318-43A6-AF45-E51A37777DAD}" type="datetimeFigureOut">
              <a:rPr lang="es-ES" smtClean="0"/>
              <a:pPr/>
              <a:t>10/11/2015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9C85103-00F3-46B8-AAED-945A99C0184F}"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80878-E318-43A6-AF45-E51A37777DAD}" type="datetimeFigureOut">
              <a:rPr lang="es-ES" smtClean="0"/>
              <a:pPr/>
              <a:t>10/11/2015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5103-00F3-46B8-AAED-945A99C0184F}"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3" name="2 Marcador de contenido"/>
          <p:cNvSpPr>
            <a:spLocks noGrp="1"/>
          </p:cNvSpPr>
          <p:nvPr>
            <p:ph idx="1"/>
          </p:nvPr>
        </p:nvSpPr>
        <p:spPr>
          <a:xfrm>
            <a:off x="467544" y="808112"/>
            <a:ext cx="8229600" cy="388640"/>
          </a:xfrm>
        </p:spPr>
        <p:txBody>
          <a:bodyPr>
            <a:normAutofit/>
          </a:bodyPr>
          <a:lstStyle/>
          <a:p>
            <a:pPr>
              <a:buNone/>
            </a:pPr>
            <a:r>
              <a:rPr lang="es-ES" sz="1400" dirty="0" smtClean="0"/>
              <a:t>A continuación se mencionan los pasos a seguir para poder realizar el cuestionario a las empresas de TI.</a:t>
            </a:r>
            <a:endParaRPr lang="es-ES" sz="1400" dirty="0"/>
          </a:p>
        </p:txBody>
      </p:sp>
      <p:sp>
        <p:nvSpPr>
          <p:cNvPr id="4" name="2 Marcador de contenido"/>
          <p:cNvSpPr txBox="1">
            <a:spLocks/>
          </p:cNvSpPr>
          <p:nvPr/>
        </p:nvSpPr>
        <p:spPr>
          <a:xfrm>
            <a:off x="467544" y="1196752"/>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1</a:t>
            </a:r>
            <a:r>
              <a:rPr kumimoji="0" lang="es-ES" sz="1400" i="0" u="none" strike="noStrike" kern="1200" cap="none" spc="0" normalizeH="0" baseline="0" noProof="0" dirty="0" smtClean="0">
                <a:ln>
                  <a:noFill/>
                </a:ln>
                <a:solidFill>
                  <a:schemeClr val="tx1"/>
                </a:solidFill>
                <a:effectLst/>
                <a:uLnTx/>
                <a:uFillTx/>
                <a:latin typeface="+mn-lt"/>
                <a:ea typeface="+mn-ea"/>
                <a:cs typeface="+mn-cs"/>
              </a:rPr>
              <a:t>: Abrir</a:t>
            </a:r>
            <a:r>
              <a:rPr kumimoji="0" lang="es-ES" sz="1400" i="0" u="none" strike="noStrike" kern="1200" cap="none" spc="0" normalizeH="0" noProof="0" dirty="0" smtClean="0">
                <a:ln>
                  <a:noFill/>
                </a:ln>
                <a:solidFill>
                  <a:schemeClr val="tx1"/>
                </a:solidFill>
                <a:effectLst/>
                <a:uLnTx/>
                <a:uFillTx/>
                <a:latin typeface="+mn-lt"/>
                <a:ea typeface="+mn-ea"/>
                <a:cs typeface="+mn-cs"/>
              </a:rPr>
              <a:t> el archivo en Excel y en dar click en el botón de opciones del banner de </a:t>
            </a:r>
            <a:r>
              <a:rPr kumimoji="0" lang="es-ES" sz="1400" b="1" i="0" u="none" strike="noStrike" kern="1200" cap="none" spc="0" normalizeH="0" noProof="0" dirty="0" smtClean="0">
                <a:ln>
                  <a:noFill/>
                </a:ln>
                <a:solidFill>
                  <a:schemeClr val="tx1"/>
                </a:solidFill>
                <a:effectLst/>
                <a:uLnTx/>
                <a:uFillTx/>
                <a:latin typeface="+mn-lt"/>
                <a:ea typeface="+mn-ea"/>
                <a:cs typeface="+mn-cs"/>
              </a:rPr>
              <a:t>Advertencia de seguridad</a:t>
            </a:r>
            <a:r>
              <a:rPr kumimoji="0" lang="es-ES" sz="1400" i="0" u="none" strike="noStrike" kern="1200" cap="none" spc="0" normalizeH="0" noProof="0" dirty="0" smtClean="0">
                <a:ln>
                  <a:noFill/>
                </a:ln>
                <a:solidFill>
                  <a:schemeClr val="tx1"/>
                </a:solidFill>
                <a:effectLst/>
                <a:uLnTx/>
                <a:uFillTx/>
                <a:latin typeface="+mn-lt"/>
                <a:ea typeface="+mn-ea"/>
                <a:cs typeface="+mn-cs"/>
              </a:rPr>
              <a:t> . Aparecerá la venta  de </a:t>
            </a:r>
            <a:r>
              <a:rPr lang="es-ES" sz="1400" dirty="0" smtClean="0"/>
              <a:t>alerta de seguridad – Macro, en esa ventana seleccionamos la opción </a:t>
            </a:r>
            <a:r>
              <a:rPr lang="es-ES" sz="1400" b="1" dirty="0" smtClean="0"/>
              <a:t>Habilitar contenido </a:t>
            </a:r>
            <a:r>
              <a:rPr lang="es-ES" sz="1400" dirty="0" smtClean="0"/>
              <a:t>y damos click en </a:t>
            </a:r>
            <a:r>
              <a:rPr lang="es-ES" sz="1400" b="1" dirty="0" smtClean="0"/>
              <a:t>Aceptar</a:t>
            </a:r>
            <a:r>
              <a:rPr lang="es-ES" sz="1400" dirty="0" smtClean="0"/>
              <a:t>.</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2" cstate="print"/>
          <a:srcRect b="7672"/>
          <a:stretch>
            <a:fillRect/>
          </a:stretch>
        </p:blipFill>
        <p:spPr bwMode="auto">
          <a:xfrm>
            <a:off x="107504" y="2037216"/>
            <a:ext cx="8964488" cy="4776160"/>
          </a:xfrm>
          <a:prstGeom prst="rect">
            <a:avLst/>
          </a:prstGeom>
          <a:noFill/>
          <a:ln w="9525">
            <a:noFill/>
            <a:miter lim="800000"/>
            <a:headEnd/>
            <a:tailEnd/>
          </a:ln>
        </p:spPr>
      </p:pic>
      <p:sp>
        <p:nvSpPr>
          <p:cNvPr id="6" name="5 Flecha derecha"/>
          <p:cNvSpPr/>
          <p:nvPr/>
        </p:nvSpPr>
        <p:spPr>
          <a:xfrm rot="19490623">
            <a:off x="2109403" y="325324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7" name="6 Flecha derecha"/>
          <p:cNvSpPr/>
          <p:nvPr/>
        </p:nvSpPr>
        <p:spPr>
          <a:xfrm rot="19490623">
            <a:off x="3549563" y="4909435"/>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8" name="7 Flecha derecha"/>
          <p:cNvSpPr/>
          <p:nvPr/>
        </p:nvSpPr>
        <p:spPr>
          <a:xfrm rot="19490623">
            <a:off x="5349763" y="5989554"/>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7</a:t>
            </a:r>
            <a:r>
              <a:rPr kumimoji="0" lang="es-ES" sz="1400" b="1" i="0" u="none" strike="noStrike" kern="1200" cap="none" spc="0" normalizeH="0" noProof="0" dirty="0" smtClean="0">
                <a:ln>
                  <a:noFill/>
                </a:ln>
                <a:solidFill>
                  <a:schemeClr val="tx1"/>
                </a:solidFill>
                <a:effectLst/>
                <a:uLnTx/>
                <a:uFillTx/>
                <a:latin typeface="+mn-lt"/>
                <a:ea typeface="+mn-ea"/>
                <a:cs typeface="+mn-cs"/>
              </a:rPr>
              <a:t> </a:t>
            </a:r>
            <a:r>
              <a:rPr kumimoji="0" lang="es-ES" sz="1400" i="0" u="none" strike="noStrike" kern="1200" cap="none" spc="0" normalizeH="0" baseline="0" noProof="0" dirty="0" smtClean="0">
                <a:ln>
                  <a:noFill/>
                </a:ln>
                <a:solidFill>
                  <a:schemeClr val="tx1"/>
                </a:solidFill>
                <a:effectLst/>
                <a:uLnTx/>
                <a:uFillTx/>
                <a:latin typeface="+mn-lt"/>
                <a:ea typeface="+mn-ea"/>
                <a:cs typeface="+mn-cs"/>
              </a:rPr>
              <a:t>: Una vez que hemos</a:t>
            </a:r>
            <a:r>
              <a:rPr kumimoji="0" lang="es-ES" sz="1400" i="0" u="none" strike="noStrike" kern="1200" cap="none" spc="0" normalizeH="0" noProof="0" dirty="0" smtClean="0">
                <a:ln>
                  <a:noFill/>
                </a:ln>
                <a:solidFill>
                  <a:schemeClr val="tx1"/>
                </a:solidFill>
                <a:effectLst/>
                <a:uLnTx/>
                <a:uFillTx/>
                <a:latin typeface="+mn-lt"/>
                <a:ea typeface="+mn-ea"/>
                <a:cs typeface="+mn-cs"/>
              </a:rPr>
              <a:t> terminado </a:t>
            </a:r>
            <a:r>
              <a:rPr kumimoji="0" lang="es-ES" sz="1400" i="0" u="none" strike="noStrike" kern="1200" cap="none" spc="0" normalizeH="0" baseline="0" noProof="0" dirty="0" smtClean="0">
                <a:ln>
                  <a:noFill/>
                </a:ln>
                <a:solidFill>
                  <a:schemeClr val="tx1"/>
                </a:solidFill>
                <a:effectLst/>
                <a:uLnTx/>
                <a:uFillTx/>
                <a:latin typeface="+mn-lt"/>
                <a:ea typeface="+mn-ea"/>
                <a:cs typeface="+mn-cs"/>
              </a:rPr>
              <a:t>el cuestionario, debemos dar click en el botón de</a:t>
            </a:r>
            <a:r>
              <a:rPr kumimoji="0" lang="es-ES" sz="1400" i="0" u="none" strike="noStrike" kern="1200" cap="none" spc="0" normalizeH="0" noProof="0" dirty="0" smtClean="0">
                <a:ln>
                  <a:noFill/>
                </a:ln>
                <a:solidFill>
                  <a:schemeClr val="tx1"/>
                </a:solidFill>
                <a:effectLst/>
                <a:uLnTx/>
                <a:uFillTx/>
                <a:latin typeface="+mn-lt"/>
                <a:ea typeface="+mn-ea"/>
                <a:cs typeface="+mn-cs"/>
              </a:rPr>
              <a:t> </a:t>
            </a:r>
            <a:r>
              <a:rPr kumimoji="0" lang="es-ES" sz="1400" b="1" i="0" u="none" strike="noStrike" kern="1200" cap="none" spc="0" normalizeH="0" noProof="0" dirty="0" smtClean="0">
                <a:ln>
                  <a:noFill/>
                </a:ln>
                <a:solidFill>
                  <a:schemeClr val="tx1"/>
                </a:solidFill>
                <a:effectLst/>
                <a:uLnTx/>
                <a:uFillTx/>
                <a:latin typeface="+mn-lt"/>
                <a:ea typeface="+mn-ea"/>
                <a:cs typeface="+mn-cs"/>
              </a:rPr>
              <a:t>Ver Reporte, </a:t>
            </a:r>
            <a:r>
              <a:rPr kumimoji="0" lang="es-ES" sz="1400" i="0" u="none" strike="noStrike" kern="1200" cap="none" spc="0" normalizeH="0" noProof="0" dirty="0" smtClean="0">
                <a:ln>
                  <a:noFill/>
                </a:ln>
                <a:solidFill>
                  <a:schemeClr val="tx1"/>
                </a:solidFill>
                <a:effectLst/>
                <a:uLnTx/>
                <a:uFillTx/>
                <a:latin typeface="+mn-lt"/>
                <a:ea typeface="+mn-ea"/>
                <a:cs typeface="+mn-cs"/>
              </a:rPr>
              <a:t>para que se muestre el reporte con los resultados correspondientes.</a:t>
            </a:r>
            <a:r>
              <a:rPr kumimoji="0" lang="es-ES" sz="1400" b="1" i="0" u="none" strike="noStrike" kern="1200" cap="none" spc="0" normalizeH="0" noProof="0" dirty="0" smtClean="0">
                <a:ln>
                  <a:noFill/>
                </a:ln>
                <a:solidFill>
                  <a:schemeClr val="tx1"/>
                </a:solidFill>
                <a:effectLst/>
                <a:uLnTx/>
                <a:uFillTx/>
                <a:latin typeface="+mn-lt"/>
                <a:ea typeface="+mn-ea"/>
                <a:cs typeface="+mn-cs"/>
              </a:rPr>
              <a:t> </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t="22266" r="33869" b="33438"/>
          <a:stretch>
            <a:fillRect/>
          </a:stretch>
        </p:blipFill>
        <p:spPr bwMode="auto">
          <a:xfrm>
            <a:off x="611560" y="2060848"/>
            <a:ext cx="7632848" cy="3240360"/>
          </a:xfrm>
          <a:prstGeom prst="rect">
            <a:avLst/>
          </a:prstGeom>
          <a:noFill/>
          <a:ln w="9525">
            <a:noFill/>
            <a:miter lim="800000"/>
            <a:headEnd/>
            <a:tailEnd/>
          </a:ln>
        </p:spPr>
      </p:pic>
      <p:sp>
        <p:nvSpPr>
          <p:cNvPr id="7" name="6 Flecha derecha"/>
          <p:cNvSpPr/>
          <p:nvPr/>
        </p:nvSpPr>
        <p:spPr>
          <a:xfrm>
            <a:off x="2915816" y="4365104"/>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8</a:t>
            </a:r>
            <a:r>
              <a:rPr kumimoji="0" lang="es-ES" sz="1400" b="1" i="0" u="none" strike="noStrike" kern="1200" cap="none" spc="0" normalizeH="0" noProof="0" dirty="0" smtClean="0">
                <a:ln>
                  <a:noFill/>
                </a:ln>
                <a:solidFill>
                  <a:schemeClr val="tx1"/>
                </a:solidFill>
                <a:effectLst/>
                <a:uLnTx/>
                <a:uFillTx/>
                <a:latin typeface="+mn-lt"/>
                <a:ea typeface="+mn-ea"/>
                <a:cs typeface="+mn-cs"/>
              </a:rPr>
              <a:t> </a:t>
            </a:r>
            <a:r>
              <a:rPr kumimoji="0" lang="es-ES" sz="1400" i="0" u="none" strike="noStrike" kern="1200" cap="none" spc="0" normalizeH="0" baseline="0" noProof="0" dirty="0" smtClean="0">
                <a:ln>
                  <a:noFill/>
                </a:ln>
                <a:solidFill>
                  <a:schemeClr val="tx1"/>
                </a:solidFill>
                <a:effectLst/>
                <a:uLnTx/>
                <a:uFillTx/>
                <a:latin typeface="+mn-lt"/>
                <a:ea typeface="+mn-ea"/>
                <a:cs typeface="+mn-cs"/>
              </a:rPr>
              <a:t>: Al momento de dar</a:t>
            </a:r>
            <a:r>
              <a:rPr kumimoji="0" lang="es-ES" sz="1400" i="0" u="none" strike="noStrike" kern="1200" cap="none" spc="0" normalizeH="0" noProof="0" dirty="0" smtClean="0">
                <a:ln>
                  <a:noFill/>
                </a:ln>
                <a:solidFill>
                  <a:schemeClr val="tx1"/>
                </a:solidFill>
                <a:effectLst/>
                <a:uLnTx/>
                <a:uFillTx/>
                <a:latin typeface="+mn-lt"/>
                <a:ea typeface="+mn-ea"/>
                <a:cs typeface="+mn-cs"/>
              </a:rPr>
              <a:t> click, automáticamente se mostrará un mensaje en la pantalla de reporte, este mensaje nos indica que debemos esperar un momento hasta que se procese el reporte. No se debe realizar ninguna acción mientras la pantalla esta </a:t>
            </a:r>
            <a:r>
              <a:rPr kumimoji="0" lang="es-ES" sz="1400" i="0" u="none" strike="noStrike" kern="1200" cap="none" spc="0" normalizeH="0" noProof="0" dirty="0" err="1" smtClean="0">
                <a:ln>
                  <a:noFill/>
                </a:ln>
                <a:solidFill>
                  <a:schemeClr val="tx1"/>
                </a:solidFill>
                <a:effectLst/>
                <a:uLnTx/>
                <a:uFillTx/>
                <a:latin typeface="+mn-lt"/>
                <a:ea typeface="+mn-ea"/>
                <a:cs typeface="+mn-cs"/>
              </a:rPr>
              <a:t>flasheando</a:t>
            </a:r>
            <a:r>
              <a:rPr kumimoji="0" lang="es-ES" sz="1400" i="0" u="none" strike="noStrike" kern="1200" cap="none" spc="0" normalizeH="0" noProof="0" dirty="0" smtClean="0">
                <a:ln>
                  <a:noFill/>
                </a:ln>
                <a:solidFill>
                  <a:schemeClr val="tx1"/>
                </a:solidFill>
                <a:effectLst/>
                <a:uLnTx/>
                <a:uFillTx/>
                <a:latin typeface="+mn-lt"/>
                <a:ea typeface="+mn-ea"/>
                <a:cs typeface="+mn-cs"/>
              </a:rPr>
              <a:t> y desaparezca el cursor  de </a:t>
            </a:r>
            <a:r>
              <a:rPr kumimoji="0" lang="es-ES" sz="1400" b="1" i="1" u="none" strike="noStrike" kern="1200" cap="none" spc="0" normalizeH="0" noProof="0" dirty="0" smtClean="0">
                <a:ln>
                  <a:noFill/>
                </a:ln>
                <a:solidFill>
                  <a:schemeClr val="tx1"/>
                </a:solidFill>
                <a:effectLst/>
                <a:uLnTx/>
                <a:uFillTx/>
                <a:latin typeface="+mn-lt"/>
                <a:ea typeface="+mn-ea"/>
                <a:cs typeface="+mn-cs"/>
              </a:rPr>
              <a:t>Reloj de Arena</a:t>
            </a:r>
            <a:r>
              <a:rPr lang="es-ES" sz="1400" dirty="0" smtClean="0"/>
              <a:t>. </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2 Marcador de contenido"/>
          <p:cNvSpPr txBox="1">
            <a:spLocks/>
          </p:cNvSpPr>
          <p:nvPr/>
        </p:nvSpPr>
        <p:spPr>
          <a:xfrm>
            <a:off x="611560" y="6237312"/>
            <a:ext cx="8229600" cy="504056"/>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Nota</a:t>
            </a:r>
            <a:r>
              <a:rPr kumimoji="0" lang="es-ES" sz="1400" i="0" u="none" strike="noStrike" kern="1200" cap="none" spc="0" normalizeH="0" baseline="0" noProof="0" dirty="0" smtClean="0">
                <a:ln>
                  <a:noFill/>
                </a:ln>
                <a:solidFill>
                  <a:schemeClr val="tx1"/>
                </a:solidFill>
                <a:effectLst/>
                <a:uLnTx/>
                <a:uFillTx/>
                <a:latin typeface="+mn-lt"/>
                <a:ea typeface="+mn-ea"/>
                <a:cs typeface="+mn-cs"/>
              </a:rPr>
              <a:t>: El reporte</a:t>
            </a:r>
            <a:r>
              <a:rPr kumimoji="0" lang="es-ES" sz="1400" i="0" u="none" strike="noStrike" kern="1200" cap="none" spc="0" normalizeH="0" noProof="0" dirty="0" smtClean="0">
                <a:ln>
                  <a:noFill/>
                </a:ln>
                <a:solidFill>
                  <a:schemeClr val="tx1"/>
                </a:solidFill>
                <a:effectLst/>
                <a:uLnTx/>
                <a:uFillTx/>
                <a:latin typeface="+mn-lt"/>
                <a:ea typeface="+mn-ea"/>
                <a:cs typeface="+mn-cs"/>
              </a:rPr>
              <a:t> se puede imprimir, para esta acción solo damos click en el botón de </a:t>
            </a:r>
            <a:r>
              <a:rPr kumimoji="0" lang="es-ES" sz="1400" b="1" i="0" u="none" strike="noStrike" kern="1200" cap="none" spc="0" normalizeH="0" noProof="0" dirty="0" smtClean="0">
                <a:ln>
                  <a:noFill/>
                </a:ln>
                <a:solidFill>
                  <a:schemeClr val="tx1"/>
                </a:solidFill>
                <a:effectLst/>
                <a:uLnTx/>
                <a:uFillTx/>
                <a:latin typeface="+mn-lt"/>
                <a:ea typeface="+mn-ea"/>
                <a:cs typeface="+mn-cs"/>
              </a:rPr>
              <a:t>Imprimir</a:t>
            </a:r>
            <a:r>
              <a:rPr kumimoji="0" lang="es-ES" sz="1400" i="0" u="none" strike="noStrike" kern="1200" cap="none" spc="0" normalizeH="0" noProof="0" dirty="0" smtClean="0">
                <a:ln>
                  <a:noFill/>
                </a:ln>
                <a:solidFill>
                  <a:schemeClr val="tx1"/>
                </a:solidFill>
                <a:effectLst/>
                <a:uLnTx/>
                <a:uFillTx/>
                <a:latin typeface="+mn-lt"/>
                <a:ea typeface="+mn-ea"/>
                <a:cs typeface="+mn-cs"/>
              </a:rPr>
              <a:t>, el cual se encuentra al final del contenido del reporte.</a:t>
            </a:r>
            <a:r>
              <a:rPr kumimoji="0" lang="es-ES" sz="1400" b="1" i="0" u="none" strike="noStrike" kern="1200" cap="none" spc="0" normalizeH="0" noProof="0" dirty="0" smtClean="0">
                <a:ln>
                  <a:noFill/>
                </a:ln>
                <a:solidFill>
                  <a:schemeClr val="tx1"/>
                </a:solidFill>
                <a:effectLst/>
                <a:uLnTx/>
                <a:uFillTx/>
                <a:latin typeface="+mn-lt"/>
                <a:ea typeface="+mn-ea"/>
                <a:cs typeface="+mn-cs"/>
              </a:rPr>
              <a:t> </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t="18329" b="6250"/>
          <a:stretch>
            <a:fillRect/>
          </a:stretch>
        </p:blipFill>
        <p:spPr bwMode="auto">
          <a:xfrm>
            <a:off x="611560" y="1988840"/>
            <a:ext cx="7992888" cy="4032448"/>
          </a:xfrm>
          <a:prstGeom prst="rect">
            <a:avLst/>
          </a:prstGeom>
          <a:noFill/>
          <a:ln w="9525">
            <a:noFill/>
            <a:miter lim="800000"/>
            <a:headEnd/>
            <a:tailEnd/>
          </a:ln>
        </p:spPr>
      </p:pic>
      <p:sp>
        <p:nvSpPr>
          <p:cNvPr id="7" name="6 Llamada rectangular redondeada"/>
          <p:cNvSpPr/>
          <p:nvPr/>
        </p:nvSpPr>
        <p:spPr>
          <a:xfrm>
            <a:off x="6300192" y="2708920"/>
            <a:ext cx="1944216" cy="864096"/>
          </a:xfrm>
          <a:prstGeom prst="wedgeRoundRectCallout">
            <a:avLst>
              <a:gd name="adj1" fmla="val -63856"/>
              <a:gd name="adj2" fmla="val 83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Mensaje automático que nos indica que debemos esperar un momento para que se procese el reporte</a:t>
            </a:r>
            <a:endParaRPr lang="es-E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1008112"/>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2</a:t>
            </a:r>
            <a:r>
              <a:rPr kumimoji="0" lang="es-ES" sz="1400" i="0" u="none" strike="noStrike" kern="1200" cap="none" spc="0" normalizeH="0" baseline="0" noProof="0" dirty="0" smtClean="0">
                <a:ln>
                  <a:noFill/>
                </a:ln>
                <a:solidFill>
                  <a:schemeClr val="tx1"/>
                </a:solidFill>
                <a:effectLst/>
                <a:uLnTx/>
                <a:uFillTx/>
                <a:latin typeface="+mn-lt"/>
                <a:ea typeface="+mn-ea"/>
                <a:cs typeface="+mn-cs"/>
              </a:rPr>
              <a:t>: Después</a:t>
            </a:r>
            <a:r>
              <a:rPr kumimoji="0" lang="es-ES" sz="1400" i="0" u="none" strike="noStrike" kern="1200" cap="none" spc="0" normalizeH="0" noProof="0" dirty="0" smtClean="0">
                <a:ln>
                  <a:noFill/>
                </a:ln>
                <a:solidFill>
                  <a:schemeClr val="tx1"/>
                </a:solidFill>
                <a:effectLst/>
                <a:uLnTx/>
                <a:uFillTx/>
                <a:latin typeface="+mn-lt"/>
                <a:ea typeface="+mn-ea"/>
                <a:cs typeface="+mn-cs"/>
              </a:rPr>
              <a:t> de habilitar el contenido, aparecerá la ventana de </a:t>
            </a:r>
            <a:r>
              <a:rPr kumimoji="0" lang="es-ES" sz="1400" b="1" i="0" u="none" strike="noStrike" kern="1200" cap="none" spc="0" normalizeH="0" noProof="0" dirty="0" smtClean="0">
                <a:ln>
                  <a:noFill/>
                </a:ln>
                <a:solidFill>
                  <a:schemeClr val="tx1"/>
                </a:solidFill>
                <a:effectLst/>
                <a:uLnTx/>
                <a:uFillTx/>
                <a:latin typeface="+mn-lt"/>
                <a:ea typeface="+mn-ea"/>
                <a:cs typeface="+mn-cs"/>
              </a:rPr>
              <a:t>Instrucciones.</a:t>
            </a:r>
            <a:r>
              <a:rPr lang="es-ES" sz="1400" dirty="0"/>
              <a:t> </a:t>
            </a:r>
            <a:r>
              <a:rPr lang="es-ES" sz="1400" dirty="0" smtClean="0"/>
              <a:t>Es importante leer las instrucciones antes de proceder con la siguiente sección.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s-ES" sz="1400"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1400" dirty="0" smtClean="0"/>
              <a:t>Al terminar de leer y comprender el contenido de esta ventana, damos click en el botón de </a:t>
            </a:r>
            <a:r>
              <a:rPr lang="es-ES" sz="1400" b="1" dirty="0" smtClean="0"/>
              <a:t>Aceptar.</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2" cstate="print"/>
          <a:srcRect t="13407" r="18372" b="17688"/>
          <a:stretch>
            <a:fillRect/>
          </a:stretch>
        </p:blipFill>
        <p:spPr bwMode="auto">
          <a:xfrm>
            <a:off x="179512" y="2276872"/>
            <a:ext cx="8784976" cy="4487400"/>
          </a:xfrm>
          <a:prstGeom prst="rect">
            <a:avLst/>
          </a:prstGeom>
          <a:noFill/>
          <a:ln w="9525">
            <a:noFill/>
            <a:miter lim="800000"/>
            <a:headEnd/>
            <a:tailEnd/>
          </a:ln>
        </p:spPr>
      </p:pic>
      <p:sp>
        <p:nvSpPr>
          <p:cNvPr id="9" name="8 Cerrar llave"/>
          <p:cNvSpPr/>
          <p:nvPr/>
        </p:nvSpPr>
        <p:spPr>
          <a:xfrm>
            <a:off x="1835696" y="2636912"/>
            <a:ext cx="576064" cy="316835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dirty="0"/>
          </a:p>
        </p:txBody>
      </p:sp>
      <p:sp>
        <p:nvSpPr>
          <p:cNvPr id="10" name="9 Flecha derecha"/>
          <p:cNvSpPr/>
          <p:nvPr/>
        </p:nvSpPr>
        <p:spPr>
          <a:xfrm>
            <a:off x="1043608" y="3933056"/>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12" name="11 Flecha derecha"/>
          <p:cNvSpPr/>
          <p:nvPr/>
        </p:nvSpPr>
        <p:spPr>
          <a:xfrm>
            <a:off x="4283968" y="6021288"/>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1512168"/>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3</a:t>
            </a:r>
            <a:r>
              <a:rPr kumimoji="0" lang="es-ES" sz="1400" i="0" u="none" strike="noStrike" kern="1200" cap="none" spc="0" normalizeH="0" baseline="0" noProof="0" dirty="0" smtClean="0">
                <a:ln>
                  <a:noFill/>
                </a:ln>
                <a:solidFill>
                  <a:schemeClr val="tx1"/>
                </a:solidFill>
                <a:effectLst/>
                <a:uLnTx/>
                <a:uFillTx/>
                <a:latin typeface="+mn-lt"/>
                <a:ea typeface="+mn-ea"/>
                <a:cs typeface="+mn-cs"/>
              </a:rPr>
              <a:t>: Llenamos</a:t>
            </a:r>
            <a:r>
              <a:rPr kumimoji="0" lang="es-ES" sz="1400" i="0" u="none" strike="noStrike" kern="1200" cap="none" spc="0" normalizeH="0" noProof="0" dirty="0" smtClean="0">
                <a:ln>
                  <a:noFill/>
                </a:ln>
                <a:solidFill>
                  <a:schemeClr val="tx1"/>
                </a:solidFill>
                <a:effectLst/>
                <a:uLnTx/>
                <a:uFillTx/>
                <a:latin typeface="+mn-lt"/>
                <a:ea typeface="+mn-ea"/>
                <a:cs typeface="+mn-cs"/>
              </a:rPr>
              <a:t> el formulario con los datos de la empresa del solicitante en las secciones que correspondan.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1400" baseline="0" dirty="0" smtClean="0"/>
              <a:t>El</a:t>
            </a:r>
            <a:r>
              <a:rPr lang="es-ES" sz="1400" dirty="0" smtClean="0"/>
              <a:t> formulario esta estructurado en  4 secciones:</a:t>
            </a:r>
          </a:p>
          <a:p>
            <a:pPr marL="342900" marR="0" lvl="0" indent="-3429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ES" sz="1400" i="0" u="none" strike="noStrike" kern="1200" cap="none" spc="0" normalizeH="0" baseline="0" noProof="0" dirty="0" smtClean="0">
                <a:ln>
                  <a:noFill/>
                </a:ln>
                <a:solidFill>
                  <a:schemeClr val="tx1"/>
                </a:solidFill>
                <a:effectLst/>
                <a:uLnTx/>
                <a:uFillTx/>
                <a:latin typeface="+mn-lt"/>
                <a:ea typeface="+mn-ea"/>
                <a:cs typeface="+mn-cs"/>
              </a:rPr>
              <a:t>Datos</a:t>
            </a:r>
            <a:r>
              <a:rPr kumimoji="0" lang="es-ES" sz="1400" i="0" u="none" strike="noStrike" kern="1200" cap="none" spc="0" normalizeH="0" noProof="0" dirty="0" smtClean="0">
                <a:ln>
                  <a:noFill/>
                </a:ln>
                <a:solidFill>
                  <a:schemeClr val="tx1"/>
                </a:solidFill>
                <a:effectLst/>
                <a:uLnTx/>
                <a:uFillTx/>
                <a:latin typeface="+mn-lt"/>
                <a:ea typeface="+mn-ea"/>
                <a:cs typeface="+mn-cs"/>
              </a:rPr>
              <a:t> de la empresa</a:t>
            </a:r>
          </a:p>
          <a:p>
            <a:pPr marL="342900" indent="-342900" algn="just">
              <a:spcBef>
                <a:spcPct val="20000"/>
              </a:spcBef>
              <a:buFont typeface="+mj-lt"/>
              <a:buAutoNum type="arabicPeriod"/>
            </a:pPr>
            <a:r>
              <a:rPr lang="es-ES" sz="1400" baseline="0" dirty="0" smtClean="0"/>
              <a:t>Información</a:t>
            </a:r>
            <a:r>
              <a:rPr lang="es-ES" sz="1400" dirty="0" smtClean="0"/>
              <a:t> especifica y datos del solicitante</a:t>
            </a:r>
          </a:p>
          <a:p>
            <a:pPr marL="342900" indent="-342900" algn="just">
              <a:spcBef>
                <a:spcPct val="20000"/>
              </a:spcBef>
              <a:buFont typeface="+mj-lt"/>
              <a:buAutoNum type="arabicPeriod"/>
            </a:pPr>
            <a:r>
              <a:rPr lang="es-ES" sz="1400" dirty="0" smtClean="0"/>
              <a:t>Necesidades de financiamiento</a:t>
            </a:r>
          </a:p>
          <a:p>
            <a:pPr marL="342900" indent="-342900" algn="just">
              <a:spcBef>
                <a:spcPct val="20000"/>
              </a:spcBef>
              <a:buFont typeface="+mj-lt"/>
              <a:buAutoNum type="arabicPeriod"/>
            </a:pPr>
            <a:r>
              <a:rPr lang="es-ES" sz="1400" dirty="0" smtClean="0"/>
              <a:t>Actividades principales de TI</a:t>
            </a:r>
          </a:p>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l="22963" r="22247" b="8829"/>
          <a:stretch>
            <a:fillRect/>
          </a:stretch>
        </p:blipFill>
        <p:spPr bwMode="auto">
          <a:xfrm>
            <a:off x="1115616" y="2780928"/>
            <a:ext cx="6840760" cy="3888432"/>
          </a:xfrm>
          <a:prstGeom prst="rect">
            <a:avLst/>
          </a:prstGeom>
          <a:noFill/>
          <a:ln w="9525">
            <a:noFill/>
            <a:miter lim="800000"/>
            <a:headEnd/>
            <a:tailEnd/>
          </a:ln>
        </p:spPr>
      </p:pic>
      <p:sp>
        <p:nvSpPr>
          <p:cNvPr id="6" name="5 Llamada rectangular redondeada"/>
          <p:cNvSpPr/>
          <p:nvPr/>
        </p:nvSpPr>
        <p:spPr>
          <a:xfrm>
            <a:off x="7271792" y="1484784"/>
            <a:ext cx="1872208" cy="936104"/>
          </a:xfrm>
          <a:prstGeom prst="wedgeRoundRectCallout">
            <a:avLst>
              <a:gd name="adj1" fmla="val -18011"/>
              <a:gd name="adj2" fmla="val 1221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Barra de desplazamiento interno para  visualizar el formulario de registro</a:t>
            </a:r>
            <a:endParaRPr lang="es-E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1512168"/>
          </a:xfrm>
          <a:prstGeom prst="rect">
            <a:avLst/>
          </a:prstGeom>
        </p:spPr>
        <p:txBody>
          <a:bodyPr vert="horz" lIns="91440" tIns="45720" rIns="91440" bIns="45720" rtlCol="0">
            <a:normAutofit/>
          </a:bodyPr>
          <a:lstStyle/>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l="22410" t="21282" r="22247" b="8829"/>
          <a:stretch>
            <a:fillRect/>
          </a:stretch>
        </p:blipFill>
        <p:spPr bwMode="auto">
          <a:xfrm>
            <a:off x="1619672" y="836712"/>
            <a:ext cx="6336704" cy="4499060"/>
          </a:xfrm>
          <a:prstGeom prst="rect">
            <a:avLst/>
          </a:prstGeom>
          <a:noFill/>
          <a:ln w="9525">
            <a:noFill/>
            <a:miter lim="800000"/>
            <a:headEnd/>
            <a:tailEnd/>
          </a:ln>
        </p:spPr>
      </p:pic>
      <p:sp>
        <p:nvSpPr>
          <p:cNvPr id="7" name="2 Marcador de contenido"/>
          <p:cNvSpPr txBox="1">
            <a:spLocks/>
          </p:cNvSpPr>
          <p:nvPr/>
        </p:nvSpPr>
        <p:spPr>
          <a:xfrm>
            <a:off x="611560" y="5805264"/>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t>NOTA</a:t>
            </a:r>
            <a:r>
              <a:rPr kumimoji="0" lang="es-ES" sz="1400" i="0" u="none" strike="noStrike" kern="1200" cap="none" spc="0" normalizeH="0" baseline="0" noProof="0" dirty="0" smtClean="0">
                <a:ln>
                  <a:noFill/>
                </a:ln>
                <a:solidFill>
                  <a:schemeClr val="tx1"/>
                </a:solidFill>
                <a:effectLst/>
                <a:uLnTx/>
                <a:uFillTx/>
                <a:latin typeface="+mn-lt"/>
                <a:ea typeface="+mn-ea"/>
                <a:cs typeface="+mn-cs"/>
              </a:rPr>
              <a:t>: Es importante que los montos los indiquen en miles de pesos, por ejemplo,</a:t>
            </a:r>
            <a:r>
              <a:rPr kumimoji="0" lang="es-ES" sz="1400" i="0" u="none" strike="noStrike" kern="1200" cap="none" spc="0" normalizeH="0" noProof="0" dirty="0" smtClean="0">
                <a:ln>
                  <a:noFill/>
                </a:ln>
                <a:solidFill>
                  <a:schemeClr val="tx1"/>
                </a:solidFill>
                <a:effectLst/>
                <a:uLnTx/>
                <a:uFillTx/>
                <a:latin typeface="+mn-lt"/>
                <a:ea typeface="+mn-ea"/>
                <a:cs typeface="+mn-cs"/>
              </a:rPr>
              <a:t> si el usuario quiere indicar $4,000,000.00 en el formulario debe poner 4000, sin el uso de signos (moneda, comas, puntos) solamente la cantidad numérica. Lo mismo en el número de empleados, por ejemplo  5 empleados = 5</a:t>
            </a:r>
            <a:endParaRPr lang="es-ES" sz="1400" dirty="0" smtClean="0"/>
          </a:p>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1512168"/>
          </a:xfrm>
          <a:prstGeom prst="rect">
            <a:avLst/>
          </a:prstGeom>
        </p:spPr>
        <p:txBody>
          <a:bodyPr vert="horz" lIns="91440" tIns="45720" rIns="91440" bIns="45720" rtlCol="0">
            <a:normAutofit/>
          </a:bodyPr>
          <a:lstStyle/>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2" cstate="print"/>
          <a:srcRect l="24070" t="27188" r="23907" b="42297"/>
          <a:stretch>
            <a:fillRect/>
          </a:stretch>
        </p:blipFill>
        <p:spPr bwMode="auto">
          <a:xfrm>
            <a:off x="1331640" y="1196752"/>
            <a:ext cx="6768752" cy="2232248"/>
          </a:xfrm>
          <a:prstGeom prst="rect">
            <a:avLst/>
          </a:prstGeom>
          <a:noFill/>
          <a:ln w="9525">
            <a:noFill/>
            <a:miter lim="800000"/>
            <a:headEnd/>
            <a:tailEnd/>
          </a:ln>
        </p:spPr>
      </p:pic>
      <p:sp>
        <p:nvSpPr>
          <p:cNvPr id="6" name="2 Marcador de contenido"/>
          <p:cNvSpPr txBox="1">
            <a:spLocks/>
          </p:cNvSpPr>
          <p:nvPr/>
        </p:nvSpPr>
        <p:spPr>
          <a:xfrm>
            <a:off x="683568" y="3645024"/>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t>NOTA</a:t>
            </a:r>
            <a:r>
              <a:rPr kumimoji="0" lang="es-ES" sz="1400" i="0" u="none" strike="noStrike" kern="1200" cap="none" spc="0" normalizeH="0" baseline="0" noProof="0" dirty="0" smtClean="0">
                <a:ln>
                  <a:noFill/>
                </a:ln>
                <a:solidFill>
                  <a:schemeClr val="tx1"/>
                </a:solidFill>
                <a:effectLst/>
                <a:uLnTx/>
                <a:uFillTx/>
                <a:latin typeface="+mn-lt"/>
                <a:ea typeface="+mn-ea"/>
                <a:cs typeface="+mn-cs"/>
              </a:rPr>
              <a:t>: Es importante que los montos los indiquen en miles de pesos, por ejemplo,</a:t>
            </a:r>
            <a:r>
              <a:rPr kumimoji="0" lang="es-ES" sz="1400" i="0" u="none" strike="noStrike" kern="1200" cap="none" spc="0" normalizeH="0" noProof="0" dirty="0" smtClean="0">
                <a:ln>
                  <a:noFill/>
                </a:ln>
                <a:solidFill>
                  <a:schemeClr val="tx1"/>
                </a:solidFill>
                <a:effectLst/>
                <a:uLnTx/>
                <a:uFillTx/>
                <a:latin typeface="+mn-lt"/>
                <a:ea typeface="+mn-ea"/>
                <a:cs typeface="+mn-cs"/>
              </a:rPr>
              <a:t> si el usuario quiere indicar $4,000,000.00 en el formulario debe poner 4000, sin el uso de signos (moneda, comas, puntos) solamente la cantidad numérica. </a:t>
            </a:r>
            <a:endParaRPr lang="es-ES" sz="1400" dirty="0" smtClean="0"/>
          </a:p>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1512168"/>
          </a:xfrm>
          <a:prstGeom prst="rect">
            <a:avLst/>
          </a:prstGeom>
        </p:spPr>
        <p:txBody>
          <a:bodyPr vert="horz" lIns="91440" tIns="45720" rIns="91440" bIns="45720" rtlCol="0">
            <a:normAutofit/>
          </a:bodyPr>
          <a:lstStyle/>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683568" y="5733256"/>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t>NOTA</a:t>
            </a:r>
            <a:r>
              <a:rPr kumimoji="0" lang="es-ES" sz="1400" i="0" u="none" strike="noStrike" kern="1200" cap="none" spc="0" normalizeH="0" baseline="0" noProof="0" dirty="0" smtClean="0">
                <a:ln>
                  <a:noFill/>
                </a:ln>
                <a:solidFill>
                  <a:schemeClr val="tx1"/>
                </a:solidFill>
                <a:effectLst/>
                <a:uLnTx/>
                <a:uFillTx/>
                <a:latin typeface="+mn-lt"/>
                <a:ea typeface="+mn-ea"/>
                <a:cs typeface="+mn-cs"/>
              </a:rPr>
              <a:t>: Se</a:t>
            </a:r>
            <a:r>
              <a:rPr kumimoji="0" lang="es-ES" sz="1400" i="0" u="none" strike="noStrike" kern="1200" cap="none" spc="0" normalizeH="0" noProof="0" dirty="0" smtClean="0">
                <a:ln>
                  <a:noFill/>
                </a:ln>
                <a:solidFill>
                  <a:schemeClr val="tx1"/>
                </a:solidFill>
                <a:effectLst/>
                <a:uLnTx/>
                <a:uFillTx/>
                <a:latin typeface="+mn-lt"/>
                <a:ea typeface="+mn-ea"/>
                <a:cs typeface="+mn-cs"/>
              </a:rPr>
              <a:t> pueden seleccionar varias opciones</a:t>
            </a:r>
            <a:endParaRPr lang="es-ES" sz="1400" dirty="0" smtClean="0"/>
          </a:p>
          <a:p>
            <a:pPr marL="342900" indent="-342900" algn="just">
              <a:spcBef>
                <a:spcPct val="20000"/>
              </a:spcBef>
              <a:buFont typeface="Arial" pitchFamily="34" charset="0"/>
              <a:buChar char="•"/>
            </a:pPr>
            <a:endParaRPr lang="es-ES" sz="1400" dirty="0" smtClean="0"/>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2" cstate="print"/>
          <a:srcRect l="24624" t="8485" r="24460" b="6250"/>
          <a:stretch>
            <a:fillRect/>
          </a:stretch>
        </p:blipFill>
        <p:spPr bwMode="auto">
          <a:xfrm>
            <a:off x="2051720" y="764705"/>
            <a:ext cx="5904656" cy="49685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4</a:t>
            </a:r>
            <a:r>
              <a:rPr kumimoji="0" lang="es-ES" sz="1400" i="0" u="none" strike="noStrike" kern="1200" cap="none" spc="0" normalizeH="0" baseline="0" noProof="0" dirty="0" smtClean="0">
                <a:ln>
                  <a:noFill/>
                </a:ln>
                <a:solidFill>
                  <a:schemeClr val="tx1"/>
                </a:solidFill>
                <a:effectLst/>
                <a:uLnTx/>
                <a:uFillTx/>
                <a:latin typeface="+mn-lt"/>
                <a:ea typeface="+mn-ea"/>
                <a:cs typeface="+mn-cs"/>
              </a:rPr>
              <a:t>:</a:t>
            </a:r>
            <a:r>
              <a:rPr kumimoji="0" lang="es-ES" sz="1400" i="0" u="none" strike="noStrike" kern="1200" cap="none" spc="0" normalizeH="0" noProof="0" dirty="0" smtClean="0">
                <a:ln>
                  <a:noFill/>
                </a:ln>
                <a:solidFill>
                  <a:schemeClr val="tx1"/>
                </a:solidFill>
                <a:effectLst/>
                <a:uLnTx/>
                <a:uFillTx/>
                <a:latin typeface="+mn-lt"/>
                <a:ea typeface="+mn-ea"/>
                <a:cs typeface="+mn-cs"/>
              </a:rPr>
              <a:t> Al terminar de llenar el formulario damos click en el botón </a:t>
            </a:r>
            <a:r>
              <a:rPr kumimoji="0" lang="es-ES" sz="1400" b="1" i="0" u="none" strike="noStrike" kern="1200" cap="none" spc="0" normalizeH="0" noProof="0" dirty="0" smtClean="0">
                <a:ln>
                  <a:noFill/>
                </a:ln>
                <a:solidFill>
                  <a:schemeClr val="tx1"/>
                </a:solidFill>
                <a:effectLst/>
                <a:uLnTx/>
                <a:uFillTx/>
                <a:latin typeface="+mn-lt"/>
                <a:ea typeface="+mn-ea"/>
                <a:cs typeface="+mn-cs"/>
              </a:rPr>
              <a:t>Guardar </a:t>
            </a:r>
            <a:r>
              <a:rPr lang="es-ES" sz="1400" dirty="0" smtClean="0"/>
              <a:t>para que se guarde el registro en el archivo y posteriormente damos click en el botón de </a:t>
            </a:r>
            <a:r>
              <a:rPr lang="es-ES" sz="1400" b="1" dirty="0" smtClean="0"/>
              <a:t>Iniciar Cuestionario </a:t>
            </a:r>
            <a:r>
              <a:rPr lang="es-ES" sz="1400" dirty="0" smtClean="0"/>
              <a:t>para comenzar a resolver el cuestionario.</a:t>
            </a:r>
          </a:p>
          <a:p>
            <a:pPr marL="342900" indent="-342900" algn="just">
              <a:spcBef>
                <a:spcPct val="20000"/>
              </a:spcBef>
              <a:buFont typeface="Arial" pitchFamily="34" charset="0"/>
              <a:buChar char="•"/>
            </a:pP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2" cstate="print"/>
          <a:srcRect l="24070" t="58687" r="24460" b="22610"/>
          <a:stretch>
            <a:fillRect/>
          </a:stretch>
        </p:blipFill>
        <p:spPr bwMode="auto">
          <a:xfrm>
            <a:off x="1403648" y="2636912"/>
            <a:ext cx="6696744" cy="1368152"/>
          </a:xfrm>
          <a:prstGeom prst="rect">
            <a:avLst/>
          </a:prstGeom>
          <a:noFill/>
          <a:ln w="9525">
            <a:noFill/>
            <a:miter lim="800000"/>
            <a:headEnd/>
            <a:tailEnd/>
          </a:ln>
        </p:spPr>
      </p:pic>
      <p:sp>
        <p:nvSpPr>
          <p:cNvPr id="14" name="13 Flecha derecha"/>
          <p:cNvSpPr/>
          <p:nvPr/>
        </p:nvSpPr>
        <p:spPr>
          <a:xfrm rot="19172840">
            <a:off x="3858891" y="3542463"/>
            <a:ext cx="745968" cy="472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5" name="14 Flecha derecha"/>
          <p:cNvSpPr/>
          <p:nvPr/>
        </p:nvSpPr>
        <p:spPr>
          <a:xfrm rot="19172840">
            <a:off x="5932394" y="3542466"/>
            <a:ext cx="745968" cy="472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5</a:t>
            </a:r>
            <a:r>
              <a:rPr kumimoji="0" lang="es-ES" sz="1400" b="1" i="0" u="none" strike="noStrike" kern="1200" cap="none" spc="0" normalizeH="0" noProof="0" dirty="0" smtClean="0">
                <a:ln>
                  <a:noFill/>
                </a:ln>
                <a:solidFill>
                  <a:schemeClr val="tx1"/>
                </a:solidFill>
                <a:effectLst/>
                <a:uLnTx/>
                <a:uFillTx/>
                <a:latin typeface="+mn-lt"/>
                <a:ea typeface="+mn-ea"/>
                <a:cs typeface="+mn-cs"/>
              </a:rPr>
              <a:t> </a:t>
            </a:r>
            <a:r>
              <a:rPr kumimoji="0" lang="es-ES" sz="1400" i="0" u="none" strike="noStrike" kern="1200" cap="none" spc="0" normalizeH="0" baseline="0" noProof="0" dirty="0" smtClean="0">
                <a:ln>
                  <a:noFill/>
                </a:ln>
                <a:solidFill>
                  <a:schemeClr val="tx1"/>
                </a:solidFill>
                <a:effectLst/>
                <a:uLnTx/>
                <a:uFillTx/>
                <a:latin typeface="+mn-lt"/>
                <a:ea typeface="+mn-ea"/>
                <a:cs typeface="+mn-cs"/>
              </a:rPr>
              <a:t>: Leemos</a:t>
            </a:r>
            <a:r>
              <a:rPr kumimoji="0" lang="es-ES" sz="1400" i="0" u="none" strike="noStrike" kern="1200" cap="none" spc="0" normalizeH="0" noProof="0" dirty="0" smtClean="0">
                <a:ln>
                  <a:noFill/>
                </a:ln>
                <a:solidFill>
                  <a:schemeClr val="tx1"/>
                </a:solidFill>
                <a:effectLst/>
                <a:uLnTx/>
                <a:uFillTx/>
                <a:latin typeface="+mn-lt"/>
                <a:ea typeface="+mn-ea"/>
                <a:cs typeface="+mn-cs"/>
              </a:rPr>
              <a:t>  la introducción y las instrucciones que indican como se tiene que responder el cuestionario. Una vez comprendidas las indicaciones damos click en </a:t>
            </a:r>
            <a:r>
              <a:rPr kumimoji="0" lang="es-ES" sz="1400" b="1" i="0" u="none" strike="noStrike" kern="1200" cap="none" spc="0" normalizeH="0" noProof="0" dirty="0" smtClean="0">
                <a:ln>
                  <a:noFill/>
                </a:ln>
                <a:solidFill>
                  <a:schemeClr val="tx1"/>
                </a:solidFill>
                <a:effectLst/>
                <a:uLnTx/>
                <a:uFillTx/>
                <a:latin typeface="+mn-lt"/>
                <a:ea typeface="+mn-ea"/>
                <a:cs typeface="+mn-cs"/>
              </a:rPr>
              <a:t>Iniciar Cuestionario.</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2" cstate="print"/>
          <a:srcRect t="17344" r="36636" b="16704"/>
          <a:stretch>
            <a:fillRect/>
          </a:stretch>
        </p:blipFill>
        <p:spPr bwMode="auto">
          <a:xfrm>
            <a:off x="467544" y="1844824"/>
            <a:ext cx="3960440" cy="374441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t="18501" r="47233" b="15547"/>
          <a:stretch>
            <a:fillRect/>
          </a:stretch>
        </p:blipFill>
        <p:spPr bwMode="auto">
          <a:xfrm>
            <a:off x="5148064" y="1916832"/>
            <a:ext cx="3744416" cy="367240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l="12367" t="53937" r="62175" b="30313"/>
          <a:stretch>
            <a:fillRect/>
          </a:stretch>
        </p:blipFill>
        <p:spPr bwMode="auto">
          <a:xfrm>
            <a:off x="3131840" y="5705872"/>
            <a:ext cx="3312368" cy="1152128"/>
          </a:xfrm>
          <a:prstGeom prst="rect">
            <a:avLst/>
          </a:prstGeom>
          <a:noFill/>
          <a:ln w="9525">
            <a:noFill/>
            <a:miter lim="800000"/>
            <a:headEnd/>
            <a:tailEnd/>
          </a:ln>
        </p:spPr>
      </p:pic>
      <p:sp>
        <p:nvSpPr>
          <p:cNvPr id="10" name="9 Flecha derecha"/>
          <p:cNvSpPr/>
          <p:nvPr/>
        </p:nvSpPr>
        <p:spPr>
          <a:xfrm>
            <a:off x="395536" y="177281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2" name="11 Flecha derecha"/>
          <p:cNvSpPr/>
          <p:nvPr/>
        </p:nvSpPr>
        <p:spPr>
          <a:xfrm>
            <a:off x="4644008" y="177281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sp>
        <p:nvSpPr>
          <p:cNvPr id="13" name="12 Flecha derecha"/>
          <p:cNvSpPr/>
          <p:nvPr/>
        </p:nvSpPr>
        <p:spPr>
          <a:xfrm>
            <a:off x="2555776" y="60212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4638"/>
            <a:ext cx="9036496" cy="490066"/>
          </a:xfrm>
        </p:spPr>
        <p:txBody>
          <a:bodyPr>
            <a:noAutofit/>
          </a:bodyPr>
          <a:lstStyle/>
          <a:p>
            <a:r>
              <a:rPr lang="es-ES" sz="2400" b="1" dirty="0" smtClean="0"/>
              <a:t>Instrucciones para abrir el cuestionario de aplicación a empresas de TI</a:t>
            </a:r>
            <a:endParaRPr lang="es-ES" sz="2400" b="1" dirty="0"/>
          </a:p>
        </p:txBody>
      </p:sp>
      <p:sp>
        <p:nvSpPr>
          <p:cNvPr id="4" name="2 Marcador de contenido"/>
          <p:cNvSpPr txBox="1">
            <a:spLocks/>
          </p:cNvSpPr>
          <p:nvPr/>
        </p:nvSpPr>
        <p:spPr>
          <a:xfrm>
            <a:off x="467544" y="1196752"/>
            <a:ext cx="8229600" cy="79208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1" i="0" u="none" strike="noStrike" kern="1200" cap="none" spc="0" normalizeH="0" baseline="0" noProof="0" dirty="0" smtClean="0">
                <a:ln>
                  <a:noFill/>
                </a:ln>
                <a:solidFill>
                  <a:schemeClr val="tx1"/>
                </a:solidFill>
                <a:effectLst/>
                <a:uLnTx/>
                <a:uFillTx/>
                <a:latin typeface="+mn-lt"/>
                <a:ea typeface="+mn-ea"/>
                <a:cs typeface="+mn-cs"/>
              </a:rPr>
              <a:t>PASO 6</a:t>
            </a:r>
            <a:r>
              <a:rPr kumimoji="0" lang="es-ES" sz="1400" b="1" i="0" u="none" strike="noStrike" kern="1200" cap="none" spc="0" normalizeH="0" noProof="0" dirty="0" smtClean="0">
                <a:ln>
                  <a:noFill/>
                </a:ln>
                <a:solidFill>
                  <a:schemeClr val="tx1"/>
                </a:solidFill>
                <a:effectLst/>
                <a:uLnTx/>
                <a:uFillTx/>
                <a:latin typeface="+mn-lt"/>
                <a:ea typeface="+mn-ea"/>
                <a:cs typeface="+mn-cs"/>
              </a:rPr>
              <a:t> </a:t>
            </a:r>
            <a:r>
              <a:rPr kumimoji="0" lang="es-ES" sz="1400" i="0" u="none" strike="noStrike" kern="1200" cap="none" spc="0" normalizeH="0" baseline="0" noProof="0" dirty="0" smtClean="0">
                <a:ln>
                  <a:noFill/>
                </a:ln>
                <a:solidFill>
                  <a:schemeClr val="tx1"/>
                </a:solidFill>
                <a:effectLst/>
                <a:uLnTx/>
                <a:uFillTx/>
                <a:latin typeface="+mn-lt"/>
                <a:ea typeface="+mn-ea"/>
                <a:cs typeface="+mn-cs"/>
              </a:rPr>
              <a:t>: Procedemos con el</a:t>
            </a:r>
            <a:r>
              <a:rPr kumimoji="0" lang="es-ES" sz="1400" i="0" u="none" strike="noStrike" kern="1200" cap="none" spc="0" normalizeH="0" noProof="0" dirty="0" smtClean="0">
                <a:ln>
                  <a:noFill/>
                </a:ln>
                <a:solidFill>
                  <a:schemeClr val="tx1"/>
                </a:solidFill>
                <a:effectLst/>
                <a:uLnTx/>
                <a:uFillTx/>
                <a:latin typeface="+mn-lt"/>
                <a:ea typeface="+mn-ea"/>
                <a:cs typeface="+mn-cs"/>
              </a:rPr>
              <a:t> llenado del cuestionario de acuerdo a las preguntas o puntos que nos correspondan.</a:t>
            </a:r>
            <a:endParaRPr kumimoji="0" lang="es-ES" sz="14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2" cstate="print"/>
          <a:srcRect t="22610" r="47424" b="5532"/>
          <a:stretch>
            <a:fillRect/>
          </a:stretch>
        </p:blipFill>
        <p:spPr bwMode="auto">
          <a:xfrm>
            <a:off x="1835696" y="1988840"/>
            <a:ext cx="5544616" cy="417646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644</Words>
  <Application>Microsoft Office PowerPoint</Application>
  <PresentationFormat>Presentación en pantalla (4:3)</PresentationFormat>
  <Paragraphs>43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lpstr>Instrucciones para abrir el cuestionario de aplicación a empresas de TI</vt:lpstr>
    </vt:vector>
  </TitlesOfParts>
  <Company>Hernandez Marron y Cia,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abner.baltazar</dc:creator>
  <cp:lastModifiedBy>SUSAN SAYURI BERMEO TSUZUKI</cp:lastModifiedBy>
  <cp:revision>9</cp:revision>
  <dcterms:created xsi:type="dcterms:W3CDTF">2014-03-04T15:25:54Z</dcterms:created>
  <dcterms:modified xsi:type="dcterms:W3CDTF">2015-11-10T23:34:33Z</dcterms:modified>
</cp:coreProperties>
</file>